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9"/>
  </p:notesMasterIdLst>
  <p:handoutMasterIdLst>
    <p:handoutMasterId r:id="rId20"/>
  </p:handoutMasterIdLst>
  <p:sldIdLst>
    <p:sldId id="456" r:id="rId2"/>
    <p:sldId id="455" r:id="rId3"/>
    <p:sldId id="345" r:id="rId4"/>
    <p:sldId id="419" r:id="rId5"/>
    <p:sldId id="323" r:id="rId6"/>
    <p:sldId id="451" r:id="rId7"/>
    <p:sldId id="449" r:id="rId8"/>
    <p:sldId id="450" r:id="rId9"/>
    <p:sldId id="433" r:id="rId10"/>
    <p:sldId id="434" r:id="rId11"/>
    <p:sldId id="435" r:id="rId12"/>
    <p:sldId id="436" r:id="rId13"/>
    <p:sldId id="437" r:id="rId14"/>
    <p:sldId id="452" r:id="rId15"/>
    <p:sldId id="453" r:id="rId16"/>
    <p:sldId id="454" r:id="rId17"/>
    <p:sldId id="406" r:id="rId1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9EB8E2C3-37DA-492A-BB87-8BDA33A157FE}">
          <p14:sldIdLst>
            <p14:sldId id="456"/>
            <p14:sldId id="455"/>
            <p14:sldId id="345"/>
            <p14:sldId id="419"/>
            <p14:sldId id="323"/>
            <p14:sldId id="451"/>
            <p14:sldId id="449"/>
            <p14:sldId id="450"/>
            <p14:sldId id="433"/>
            <p14:sldId id="434"/>
            <p14:sldId id="435"/>
            <p14:sldId id="436"/>
            <p14:sldId id="437"/>
            <p14:sldId id="452"/>
            <p14:sldId id="453"/>
            <p14:sldId id="454"/>
          </p14:sldIdLst>
        </p14:section>
        <p14:section name="Thx" id="{2766C967-5930-4F5C-B95F-A3442F57A746}">
          <p14:sldIdLst>
            <p14:sldId id="4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115" autoAdjust="0"/>
    <p:restoredTop sz="94660"/>
  </p:normalViewPr>
  <p:slideViewPr>
    <p:cSldViewPr snapToGrid="0">
      <p:cViewPr varScale="1">
        <p:scale>
          <a:sx n="90" d="100"/>
          <a:sy n="90" d="100"/>
        </p:scale>
        <p:origin x="1092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ln w="22225" cap="rnd">
              <a:solidFill>
                <a:schemeClr val="accent1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269-4A62-97F8-94AA9855700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ln w="22225" cap="rnd">
              <a:solidFill>
                <a:schemeClr val="accent2"/>
              </a:solidFill>
            </a:ln>
            <a:effectLst>
              <a:glow rad="139700">
                <a:schemeClr val="accent2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269-4A62-97F8-94AA9855700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ln w="22225" cap="rnd">
              <a:solidFill>
                <a:schemeClr val="accent3"/>
              </a:solidFill>
            </a:ln>
            <a:effectLst>
              <a:glow rad="139700">
                <a:schemeClr val="accent3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269-4A62-97F8-94AA985570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9491968"/>
        <c:axId val="139008768"/>
      </c:lineChart>
      <c:catAx>
        <c:axId val="209491968"/>
        <c:scaling>
          <c:orientation val="minMax"/>
        </c:scaling>
        <c:delete val="1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39008768"/>
        <c:crosses val="autoZero"/>
        <c:auto val="1"/>
        <c:lblAlgn val="ctr"/>
        <c:lblOffset val="100"/>
        <c:noMultiLvlLbl val="0"/>
      </c:catAx>
      <c:valAx>
        <c:axId val="139008768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2094919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6FC548-B2F7-4CEC-A79F-79F160643487}" type="datetimeFigureOut">
              <a:rPr lang="ko-KR" altLang="en-US" smtClean="0"/>
              <a:t>2016-05-02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D4C662-FFF4-48C4-ABC0-A8809186A7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8854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C738D1-0459-43F7-A464-21C284E4E74D}" type="datetimeFigureOut">
              <a:rPr lang="ko-KR" altLang="en-US" smtClean="0"/>
              <a:t>2016-05-02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D2332D-E44B-4916-A01F-12B6293272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181988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36843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3157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177F-D4BC-47C1-ABEC-AF5DF96434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666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177F-D4BC-47C1-ABEC-AF5DF96434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5950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599" y="6494515"/>
            <a:ext cx="462297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31362" y="6492875"/>
            <a:ext cx="512638" cy="365125"/>
          </a:xfrm>
        </p:spPr>
        <p:txBody>
          <a:bodyPr/>
          <a:lstStyle>
            <a:lvl1pPr>
              <a:defRPr sz="1100">
                <a:solidFill>
                  <a:srgbClr val="002060"/>
                </a:solidFill>
              </a:defRPr>
            </a:lvl1pPr>
          </a:lstStyle>
          <a:p>
            <a:fld id="{2A77177F-D4BC-47C1-ABEC-AF5DF964342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4847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38823" y="6492874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002060"/>
                </a:solidFill>
              </a:defRPr>
            </a:lvl1pPr>
          </a:lstStyle>
          <a:p>
            <a:fld id="{2A77177F-D4BC-47C1-ABEC-AF5DF964342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651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8" r:id="rId3"/>
  </p:sldLayoutIdLst>
  <p:hf hdr="0" ftr="0" dt="0"/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.xml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hitehouse.gov/the-press-office/2012/03/26/remarks-president-obama-hankuk-university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5"/>
          <p:cNvSpPr>
            <a:spLocks noGrp="1"/>
          </p:cNvSpPr>
          <p:nvPr>
            <p:ph type="title"/>
          </p:nvPr>
        </p:nvSpPr>
        <p:spPr>
          <a:xfrm>
            <a:off x="253678" y="319743"/>
            <a:ext cx="6946554" cy="2449513"/>
          </a:xfrm>
        </p:spPr>
        <p:txBody>
          <a:bodyPr>
            <a:normAutofit fontScale="90000"/>
          </a:bodyPr>
          <a:lstStyle/>
          <a:p>
            <a:pPr latinLnBrk="0"/>
            <a:r>
              <a:rPr lang="en-US" altLang="ko-KR" sz="8800" dirty="0">
                <a:solidFill>
                  <a:srgbClr val="3333FF"/>
                </a:solidFill>
              </a:rPr>
              <a:t>SmartX Labs </a:t>
            </a:r>
            <a:br>
              <a:rPr lang="en-US" altLang="ko-KR" sz="8800" dirty="0">
                <a:solidFill>
                  <a:srgbClr val="3333FF"/>
                </a:solidFill>
              </a:rPr>
            </a:br>
            <a:r>
              <a:rPr lang="en-US" altLang="ko-KR" sz="6000" dirty="0">
                <a:solidFill>
                  <a:srgbClr val="3333FF"/>
                </a:solidFill>
              </a:rPr>
              <a:t>for Computer Systems</a:t>
            </a:r>
            <a:endParaRPr lang="ko-KR" altLang="en-US" sz="6000" dirty="0"/>
          </a:p>
        </p:txBody>
      </p:sp>
      <p:sp>
        <p:nvSpPr>
          <p:cNvPr id="11" name="부제목 4"/>
          <p:cNvSpPr txBox="1">
            <a:spLocks/>
          </p:cNvSpPr>
          <p:nvPr/>
        </p:nvSpPr>
        <p:spPr>
          <a:xfrm>
            <a:off x="253678" y="3429000"/>
            <a:ext cx="4318322" cy="1367631"/>
          </a:xfrm>
          <a:prstGeom prst="rect">
            <a:avLst/>
          </a:prstGeom>
        </p:spPr>
        <p:txBody>
          <a:bodyPr/>
          <a:lstStyle/>
          <a:p>
            <a:pPr marL="342900" indent="-342900" algn="ctr" eaLnBrk="1" latinLnBrk="1" hangingPunct="1">
              <a:spcBef>
                <a:spcPct val="20000"/>
              </a:spcBef>
              <a:defRPr/>
            </a:pPr>
            <a:r>
              <a:rPr lang="en-US" altLang="ko-KR" sz="4400" dirty="0"/>
              <a:t>Analytics Lab</a:t>
            </a:r>
          </a:p>
          <a:p>
            <a:pPr marL="342900" indent="-342900" algn="ctr" eaLnBrk="1" latinLnBrk="1" hangingPunct="1">
              <a:spcBef>
                <a:spcPct val="20000"/>
              </a:spcBef>
              <a:defRPr/>
            </a:pPr>
            <a:r>
              <a:rPr lang="en-US" altLang="ko-KR" sz="2800" dirty="0"/>
              <a:t>(2016, Spring)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429000"/>
            <a:ext cx="2714208" cy="2743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385955" y="5456375"/>
            <a:ext cx="205376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ctr">
              <a:spcBef>
                <a:spcPct val="20000"/>
              </a:spcBef>
              <a:defRPr/>
            </a:pPr>
            <a:r>
              <a:rPr lang="en-US" altLang="ko-KR" sz="3200" dirty="0"/>
              <a:t>NetCS Lab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177F-D4BC-47C1-ABEC-AF5DF9643428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7748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3875" y="5854152"/>
            <a:ext cx="1554381" cy="653621"/>
          </a:xfrm>
          <a:prstGeom prst="rect">
            <a:avLst/>
          </a:prstGeom>
        </p:spPr>
      </p:pic>
      <p:sp>
        <p:nvSpPr>
          <p:cNvPr id="18" name="제목 1"/>
          <p:cNvSpPr txBox="1">
            <a:spLocks/>
          </p:cNvSpPr>
          <p:nvPr/>
        </p:nvSpPr>
        <p:spPr>
          <a:xfrm>
            <a:off x="-5634" y="-18136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000" dirty="0">
                <a:solidFill>
                  <a:srgbClr val="0070C0"/>
                </a:solidFill>
              </a:rPr>
              <a:t>3. Apache Zeppelin</a:t>
            </a:r>
            <a:br>
              <a:rPr lang="en-US" altLang="ko-KR" sz="4000" dirty="0">
                <a:solidFill>
                  <a:srgbClr val="0070C0"/>
                </a:solidFill>
              </a:rPr>
            </a:br>
            <a:r>
              <a:rPr lang="en-US" altLang="ko-KR" sz="3200" dirty="0">
                <a:solidFill>
                  <a:srgbClr val="0070C0"/>
                </a:solidFill>
              </a:rPr>
              <a:t>- </a:t>
            </a:r>
            <a:r>
              <a:rPr lang="en-US" altLang="ko-KR" sz="3200" dirty="0" err="1">
                <a:solidFill>
                  <a:srgbClr val="FF0000"/>
                </a:solidFill>
              </a:rPr>
              <a:t>Wordcount</a:t>
            </a:r>
            <a:endParaRPr lang="ko-KR" altLang="en-US" sz="3200" dirty="0">
              <a:solidFill>
                <a:srgbClr val="FF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8601" y="1538239"/>
            <a:ext cx="6146798" cy="378152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68300" y="5786401"/>
            <a:ext cx="4127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(If you have trouble using Zeppelin, restart Zeppelin daemon.)</a:t>
            </a:r>
          </a:p>
          <a:p>
            <a:r>
              <a:rPr lang="en-US" altLang="ko-KR" dirty="0"/>
              <a:t>$ bin/zeppelin-daemon.sh restart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177F-D4BC-47C1-ABEC-AF5DF964342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25041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3875" y="5854152"/>
            <a:ext cx="1554381" cy="653621"/>
          </a:xfrm>
          <a:prstGeom prst="rect">
            <a:avLst/>
          </a:prstGeom>
        </p:spPr>
      </p:pic>
      <p:sp>
        <p:nvSpPr>
          <p:cNvPr id="18" name="제목 1"/>
          <p:cNvSpPr txBox="1">
            <a:spLocks/>
          </p:cNvSpPr>
          <p:nvPr/>
        </p:nvSpPr>
        <p:spPr>
          <a:xfrm>
            <a:off x="-5634" y="-18136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000" dirty="0">
                <a:solidFill>
                  <a:srgbClr val="0070C0"/>
                </a:solidFill>
              </a:rPr>
              <a:t>3. Apache Zeppelin</a:t>
            </a:r>
            <a:br>
              <a:rPr lang="en-US" altLang="ko-KR" sz="4000" dirty="0">
                <a:solidFill>
                  <a:srgbClr val="0070C0"/>
                </a:solidFill>
              </a:rPr>
            </a:br>
            <a:r>
              <a:rPr lang="en-US" altLang="ko-KR" sz="3200" dirty="0">
                <a:solidFill>
                  <a:srgbClr val="0070C0"/>
                </a:solidFill>
              </a:rPr>
              <a:t>- </a:t>
            </a:r>
            <a:r>
              <a:rPr lang="en-US" altLang="ko-KR" sz="3200" dirty="0" err="1">
                <a:solidFill>
                  <a:srgbClr val="0070C0"/>
                </a:solidFill>
              </a:rPr>
              <a:t>Wordcount</a:t>
            </a:r>
            <a:r>
              <a:rPr lang="en-US" altLang="ko-KR" sz="3200" dirty="0">
                <a:solidFill>
                  <a:srgbClr val="0070C0"/>
                </a:solidFill>
              </a:rPr>
              <a:t> (Result)</a:t>
            </a:r>
            <a:endParaRPr lang="ko-KR" altLang="en-US" sz="3200" dirty="0">
              <a:solidFill>
                <a:srgbClr val="0070C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678" y="1316648"/>
            <a:ext cx="5934075" cy="5000625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177F-D4BC-47C1-ABEC-AF5DF9643428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5996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3875" y="5854152"/>
            <a:ext cx="1554381" cy="653621"/>
          </a:xfrm>
          <a:prstGeom prst="rect">
            <a:avLst/>
          </a:prstGeom>
        </p:spPr>
      </p:pic>
      <p:sp>
        <p:nvSpPr>
          <p:cNvPr id="18" name="제목 1"/>
          <p:cNvSpPr txBox="1">
            <a:spLocks/>
          </p:cNvSpPr>
          <p:nvPr/>
        </p:nvSpPr>
        <p:spPr>
          <a:xfrm>
            <a:off x="-5634" y="-18136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000" dirty="0">
                <a:solidFill>
                  <a:srgbClr val="0070C0"/>
                </a:solidFill>
              </a:rPr>
              <a:t>3. Apache Zeppelin</a:t>
            </a:r>
            <a:br>
              <a:rPr lang="en-US" altLang="ko-KR" sz="4000" dirty="0">
                <a:solidFill>
                  <a:srgbClr val="0070C0"/>
                </a:solidFill>
              </a:rPr>
            </a:br>
            <a:r>
              <a:rPr lang="en-US" altLang="ko-KR" sz="3200" dirty="0">
                <a:solidFill>
                  <a:srgbClr val="0070C0"/>
                </a:solidFill>
              </a:rPr>
              <a:t>- </a:t>
            </a:r>
            <a:r>
              <a:rPr lang="en-US" altLang="ko-KR" sz="3200" dirty="0">
                <a:solidFill>
                  <a:srgbClr val="FF0000"/>
                </a:solidFill>
              </a:rPr>
              <a:t>Data Cleaning </a:t>
            </a:r>
            <a:endParaRPr lang="ko-KR" altLang="en-US" sz="3200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03341" y="1294852"/>
            <a:ext cx="713336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Actually, there are 26 ‘have’, 37 ‘this’ in wordcount.txt</a:t>
            </a:r>
          </a:p>
          <a:p>
            <a:endParaRPr lang="en-US" altLang="ko-KR" dirty="0"/>
          </a:p>
          <a:p>
            <a:r>
              <a:rPr lang="en-US" altLang="ko-KR" dirty="0"/>
              <a:t>We need to remove punctuation marks like ‘.’, ‘,’, etc.</a:t>
            </a:r>
          </a:p>
          <a:p>
            <a:endParaRPr lang="en-US" altLang="ko-KR" dirty="0"/>
          </a:p>
          <a:p>
            <a:r>
              <a:rPr lang="en-US" altLang="ko-KR" dirty="0"/>
              <a:t>It can be done by </a:t>
            </a:r>
            <a:r>
              <a:rPr lang="en-US" altLang="ko-KR" dirty="0" err="1"/>
              <a:t>re.sub</a:t>
            </a:r>
            <a:r>
              <a:rPr lang="en-US" altLang="ko-KR" dirty="0"/>
              <a:t>() and map() functions.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solidFill>
                  <a:srgbClr val="FF0000"/>
                </a:solidFill>
              </a:rPr>
              <a:t>Add some codes to make dirty data clean and get the right answer.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03341" y="5118100"/>
            <a:ext cx="6418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This is to make complex model simple, or get better answer.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177F-D4BC-47C1-ABEC-AF5DF9643428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0293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3875" y="5854152"/>
            <a:ext cx="1554381" cy="653621"/>
          </a:xfrm>
          <a:prstGeom prst="rect">
            <a:avLst/>
          </a:prstGeom>
        </p:spPr>
      </p:pic>
      <p:sp>
        <p:nvSpPr>
          <p:cNvPr id="18" name="제목 1"/>
          <p:cNvSpPr txBox="1">
            <a:spLocks/>
          </p:cNvSpPr>
          <p:nvPr/>
        </p:nvSpPr>
        <p:spPr>
          <a:xfrm>
            <a:off x="-5634" y="-18136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000" dirty="0">
                <a:solidFill>
                  <a:srgbClr val="0070C0"/>
                </a:solidFill>
              </a:rPr>
              <a:t>3. Apache Zeppelin</a:t>
            </a:r>
            <a:br>
              <a:rPr lang="en-US" altLang="ko-KR" sz="4000" dirty="0">
                <a:solidFill>
                  <a:srgbClr val="0070C0"/>
                </a:solidFill>
              </a:rPr>
            </a:br>
            <a:r>
              <a:rPr lang="en-US" altLang="ko-KR" sz="3200" dirty="0">
                <a:solidFill>
                  <a:srgbClr val="0070C0"/>
                </a:solidFill>
              </a:rPr>
              <a:t>- </a:t>
            </a:r>
            <a:r>
              <a:rPr lang="en-US" altLang="ko-KR" sz="3200" dirty="0" err="1">
                <a:solidFill>
                  <a:srgbClr val="0070C0"/>
                </a:solidFill>
              </a:rPr>
              <a:t>Wordcount</a:t>
            </a:r>
            <a:r>
              <a:rPr lang="en-US" altLang="ko-KR" sz="3200" dirty="0">
                <a:solidFill>
                  <a:srgbClr val="0070C0"/>
                </a:solidFill>
              </a:rPr>
              <a:t> (fixed)</a:t>
            </a:r>
            <a:endParaRPr lang="ko-KR" altLang="en-US" sz="3200" dirty="0">
              <a:solidFill>
                <a:srgbClr val="0070C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8787" y="1662112"/>
            <a:ext cx="5686425" cy="3533775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177F-D4BC-47C1-ABEC-AF5DF9643428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4267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3875" y="5854152"/>
            <a:ext cx="1554381" cy="653621"/>
          </a:xfrm>
          <a:prstGeom prst="rect">
            <a:avLst/>
          </a:prstGeom>
        </p:spPr>
      </p:pic>
      <p:sp>
        <p:nvSpPr>
          <p:cNvPr id="18" name="제목 1"/>
          <p:cNvSpPr txBox="1">
            <a:spLocks/>
          </p:cNvSpPr>
          <p:nvPr/>
        </p:nvSpPr>
        <p:spPr>
          <a:xfrm>
            <a:off x="-5634" y="-18136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000" dirty="0">
                <a:solidFill>
                  <a:srgbClr val="0070C0"/>
                </a:solidFill>
              </a:rPr>
              <a:t>3. Apache Zeppelin</a:t>
            </a:r>
            <a:br>
              <a:rPr lang="en-US" altLang="ko-KR" sz="4000" dirty="0">
                <a:solidFill>
                  <a:srgbClr val="0070C0"/>
                </a:solidFill>
              </a:rPr>
            </a:br>
            <a:r>
              <a:rPr lang="en-US" altLang="ko-KR" sz="3200" dirty="0">
                <a:solidFill>
                  <a:srgbClr val="0070C0"/>
                </a:solidFill>
              </a:rPr>
              <a:t>- </a:t>
            </a:r>
            <a:r>
              <a:rPr lang="en-US" altLang="ko-KR" sz="3200" dirty="0" err="1">
                <a:solidFill>
                  <a:srgbClr val="0070C0"/>
                </a:solidFill>
              </a:rPr>
              <a:t>Wordcount</a:t>
            </a:r>
            <a:r>
              <a:rPr lang="en-US" altLang="ko-KR" sz="3200" dirty="0">
                <a:solidFill>
                  <a:srgbClr val="0070C0"/>
                </a:solidFill>
              </a:rPr>
              <a:t> - </a:t>
            </a:r>
            <a:r>
              <a:rPr lang="en-US" altLang="ko-KR" sz="3200" dirty="0">
                <a:solidFill>
                  <a:srgbClr val="FF0000"/>
                </a:solidFill>
              </a:rPr>
              <a:t>graph</a:t>
            </a:r>
            <a:endParaRPr lang="ko-KR" altLang="en-US" sz="3200" dirty="0">
              <a:solidFill>
                <a:srgbClr val="FF0000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177F-D4BC-47C1-ABEC-AF5DF9643428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1" y="1479508"/>
            <a:ext cx="5283198" cy="4701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6493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3875" y="5854152"/>
            <a:ext cx="1554381" cy="653621"/>
          </a:xfrm>
          <a:prstGeom prst="rect">
            <a:avLst/>
          </a:prstGeom>
        </p:spPr>
      </p:pic>
      <p:sp>
        <p:nvSpPr>
          <p:cNvPr id="18" name="제목 1"/>
          <p:cNvSpPr txBox="1">
            <a:spLocks/>
          </p:cNvSpPr>
          <p:nvPr/>
        </p:nvSpPr>
        <p:spPr>
          <a:xfrm>
            <a:off x="-5634" y="-18136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000" dirty="0">
                <a:solidFill>
                  <a:srgbClr val="0070C0"/>
                </a:solidFill>
              </a:rPr>
              <a:t>3. Apache Zeppelin</a:t>
            </a:r>
            <a:br>
              <a:rPr lang="en-US" altLang="ko-KR" sz="4000" dirty="0">
                <a:solidFill>
                  <a:srgbClr val="0070C0"/>
                </a:solidFill>
              </a:rPr>
            </a:br>
            <a:r>
              <a:rPr lang="en-US" altLang="ko-KR" sz="3200" dirty="0">
                <a:solidFill>
                  <a:srgbClr val="0070C0"/>
                </a:solidFill>
              </a:rPr>
              <a:t>- </a:t>
            </a:r>
            <a:r>
              <a:rPr lang="en-US" altLang="ko-KR" sz="3200" dirty="0" err="1">
                <a:solidFill>
                  <a:srgbClr val="0070C0"/>
                </a:solidFill>
              </a:rPr>
              <a:t>Wordcount</a:t>
            </a:r>
            <a:r>
              <a:rPr lang="en-US" altLang="ko-KR" sz="3200" dirty="0">
                <a:solidFill>
                  <a:srgbClr val="0070C0"/>
                </a:solidFill>
              </a:rPr>
              <a:t> - </a:t>
            </a:r>
            <a:r>
              <a:rPr lang="en-US" altLang="ko-KR" sz="3200" dirty="0">
                <a:solidFill>
                  <a:srgbClr val="FF0000"/>
                </a:solidFill>
              </a:rPr>
              <a:t>graph</a:t>
            </a:r>
            <a:endParaRPr lang="ko-KR" altLang="en-US" sz="3200" dirty="0">
              <a:solidFill>
                <a:srgbClr val="FF0000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177F-D4BC-47C1-ABEC-AF5DF9643428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800" y="1366024"/>
            <a:ext cx="7518400" cy="4125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3937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3875" y="5854152"/>
            <a:ext cx="1554381" cy="653621"/>
          </a:xfrm>
          <a:prstGeom prst="rect">
            <a:avLst/>
          </a:prstGeom>
        </p:spPr>
      </p:pic>
      <p:sp>
        <p:nvSpPr>
          <p:cNvPr id="18" name="제목 1"/>
          <p:cNvSpPr txBox="1">
            <a:spLocks/>
          </p:cNvSpPr>
          <p:nvPr/>
        </p:nvSpPr>
        <p:spPr>
          <a:xfrm>
            <a:off x="-5634" y="-18136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000" dirty="0">
                <a:solidFill>
                  <a:srgbClr val="0070C0"/>
                </a:solidFill>
              </a:rPr>
              <a:t>3. Apache Zeppelin</a:t>
            </a:r>
            <a:br>
              <a:rPr lang="en-US" altLang="ko-KR" sz="4000" dirty="0">
                <a:solidFill>
                  <a:srgbClr val="0070C0"/>
                </a:solidFill>
              </a:rPr>
            </a:br>
            <a:r>
              <a:rPr lang="en-US" altLang="ko-KR" sz="3200" dirty="0">
                <a:solidFill>
                  <a:srgbClr val="0070C0"/>
                </a:solidFill>
              </a:rPr>
              <a:t>- </a:t>
            </a:r>
            <a:r>
              <a:rPr lang="en-US" altLang="ko-KR" sz="3200" dirty="0" err="1">
                <a:solidFill>
                  <a:srgbClr val="0070C0"/>
                </a:solidFill>
              </a:rPr>
              <a:t>Wordcount</a:t>
            </a:r>
            <a:r>
              <a:rPr lang="en-US" altLang="ko-KR" sz="3200" dirty="0">
                <a:solidFill>
                  <a:srgbClr val="0070C0"/>
                </a:solidFill>
              </a:rPr>
              <a:t> - </a:t>
            </a:r>
            <a:r>
              <a:rPr lang="en-US" altLang="ko-KR" sz="3200" dirty="0">
                <a:solidFill>
                  <a:srgbClr val="FF0000"/>
                </a:solidFill>
              </a:rPr>
              <a:t>graph</a:t>
            </a:r>
            <a:endParaRPr lang="ko-KR" altLang="en-US" sz="3200" dirty="0">
              <a:solidFill>
                <a:srgbClr val="FF0000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177F-D4BC-47C1-ABEC-AF5DF9643428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901" y="1454735"/>
            <a:ext cx="7188198" cy="3948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8326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http://www.publicpolicy.telefonica.com/blogs/wp-content/uploads/2013/07/iStock_000016819759Medium1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32" b="10322"/>
          <a:stretch/>
        </p:blipFill>
        <p:spPr bwMode="auto">
          <a:xfrm>
            <a:off x="1262743" y="2985407"/>
            <a:ext cx="3857895" cy="2345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AC22F-61F6-474B-89CA-3943E79B0FC3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4335147" y="1198902"/>
            <a:ext cx="3395801" cy="1731243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altLang="ko-KR" sz="3600" dirty="0">
                <a:ln w="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Thank You for </a:t>
            </a:r>
          </a:p>
          <a:p>
            <a:pPr algn="ctr"/>
            <a:r>
              <a:rPr lang="en-US" altLang="ko-KR" sz="3600" dirty="0">
                <a:ln w="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Your Attention</a:t>
            </a:r>
          </a:p>
          <a:p>
            <a:pPr algn="ctr"/>
            <a:r>
              <a:rPr lang="en-US" altLang="ko-KR" sz="3600" dirty="0">
                <a:ln w="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Any Questions?</a:t>
            </a:r>
            <a:endParaRPr lang="ko-KR" altLang="en-US" sz="3600">
              <a:ln w="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0881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 txBox="1">
            <a:spLocks/>
          </p:cNvSpPr>
          <p:nvPr/>
        </p:nvSpPr>
        <p:spPr>
          <a:xfrm>
            <a:off x="405069" y="323366"/>
            <a:ext cx="8333862" cy="8449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4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History and Contributor of Cluster Lab</a:t>
            </a:r>
          </a:p>
          <a:p>
            <a:pPr algn="ctr"/>
            <a:r>
              <a:rPr lang="en-US" altLang="ko-KR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(2016. 05. 02.)</a:t>
            </a:r>
            <a:endParaRPr lang="ko-KR" altLang="en-US" sz="3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6505969"/>
              </p:ext>
            </p:extLst>
          </p:nvPr>
        </p:nvGraphicFramePr>
        <p:xfrm>
          <a:off x="745524" y="1471141"/>
          <a:ext cx="7652952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38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28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12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950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Version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Updated</a:t>
                      </a:r>
                      <a:r>
                        <a:rPr lang="en-US" altLang="ko-KR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Date</a:t>
                      </a:r>
                      <a:endParaRPr lang="ko-KR" altLang="en-US" dirty="0"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Updated</a:t>
                      </a:r>
                      <a:r>
                        <a:rPr lang="en-US" altLang="ko-KR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Contents</a:t>
                      </a:r>
                      <a:endParaRPr lang="en-US" altLang="ko-K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Contributor</a:t>
                      </a:r>
                      <a:endParaRPr lang="en-US" altLang="ko-KR" dirty="0"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j-ea"/>
                          <a:ea typeface="+mj-ea"/>
                        </a:rPr>
                        <a:t>v2r2</a:t>
                      </a:r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j-ea"/>
                          <a:ea typeface="+mj-ea"/>
                        </a:rPr>
                        <a:t>2015/10</a:t>
                      </a:r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sz="1200" dirty="0">
                          <a:latin typeface="+mj-ea"/>
                          <a:ea typeface="+mj-ea"/>
                        </a:rPr>
                        <a:t>구</a:t>
                      </a:r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) Analytics Lab</a:t>
                      </a:r>
                      <a:r>
                        <a:rPr lang="ko-KR" altLang="en-US" sz="1200" dirty="0">
                          <a:latin typeface="+mj-ea"/>
                          <a:ea typeface="+mj-ea"/>
                        </a:rPr>
                        <a:t> 작성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+mj-ea"/>
                          <a:ea typeface="+mj-ea"/>
                        </a:rPr>
                        <a:t>송지원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v3</a:t>
                      </a:r>
                      <a:endParaRPr lang="ko-KR" altLang="en-US" sz="1600" kern="1200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2016/05</a:t>
                      </a:r>
                      <a:endParaRPr lang="ko-KR" altLang="en-US" sz="1600" kern="120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Analytics</a:t>
                      </a:r>
                      <a:r>
                        <a:rPr lang="en-US" altLang="ko-KR" sz="1200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 Lab </a:t>
                      </a:r>
                      <a:r>
                        <a:rPr lang="ko-KR" altLang="en-US" sz="1200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수정</a:t>
                      </a:r>
                      <a:endParaRPr lang="ko-KR" altLang="en-US" sz="1200" kern="1200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>
                          <a:latin typeface="+mj-ea"/>
                          <a:ea typeface="+mj-ea"/>
                        </a:rPr>
                        <a:t>송지원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kern="1200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kern="120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kern="120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kern="1200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spc="-11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kern="1200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kern="1200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177F-D4BC-47C1-ABEC-AF5DF9643428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495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2900855" y="4130566"/>
            <a:ext cx="3457904" cy="2133600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3" name="그림 6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0552" y="49429"/>
            <a:ext cx="768417" cy="844966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177F-D4BC-47C1-ABEC-AF5DF9643428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010" y="4888110"/>
            <a:ext cx="2306503" cy="1272180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094" y="4888110"/>
            <a:ext cx="2306503" cy="127218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0854" y="4244434"/>
            <a:ext cx="2097905" cy="643676"/>
          </a:xfrm>
          <a:prstGeom prst="rect">
            <a:avLst/>
          </a:prstGeom>
        </p:spPr>
      </p:pic>
      <p:pic>
        <p:nvPicPr>
          <p:cNvPr id="9" name="Picture 18" descr="http://upload.wikimedia.org/wikipedia/commons/e/ea/Spark-logo-192x100px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2829" y="3144422"/>
            <a:ext cx="1693954" cy="882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7"/>
          <a:srcRect t="1964" b="2753"/>
          <a:stretch/>
        </p:blipFill>
        <p:spPr>
          <a:xfrm>
            <a:off x="3173482" y="2325954"/>
            <a:ext cx="2957423" cy="71459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52184" y="3293168"/>
            <a:ext cx="12218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Data</a:t>
            </a:r>
            <a:endParaRPr lang="ko-KR" altLang="en-US" b="1" dirty="0"/>
          </a:p>
        </p:txBody>
      </p:sp>
      <p:sp>
        <p:nvSpPr>
          <p:cNvPr id="11" name="오른쪽 화살표 10"/>
          <p:cNvSpPr/>
          <p:nvPr/>
        </p:nvSpPr>
        <p:spPr>
          <a:xfrm>
            <a:off x="1774041" y="3253866"/>
            <a:ext cx="725214" cy="6633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052388" y="1899688"/>
            <a:ext cx="3406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Data Processing &amp; Visualization</a:t>
            </a:r>
            <a:endParaRPr lang="ko-KR" altLang="en-US" dirty="0"/>
          </a:p>
        </p:txBody>
      </p:sp>
      <p:sp>
        <p:nvSpPr>
          <p:cNvPr id="16" name="오른쪽 화살표 15"/>
          <p:cNvSpPr/>
          <p:nvPr/>
        </p:nvSpPr>
        <p:spPr>
          <a:xfrm>
            <a:off x="6202270" y="3293168"/>
            <a:ext cx="725214" cy="6633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5" name="차트 14"/>
          <p:cNvGraphicFramePr/>
          <p:nvPr>
            <p:extLst>
              <p:ext uri="{D42A27DB-BD31-4B8C-83A1-F6EECF244321}">
                <p14:modId xmlns:p14="http://schemas.microsoft.com/office/powerpoint/2010/main" val="2365810788"/>
              </p:ext>
            </p:extLst>
          </p:nvPr>
        </p:nvGraphicFramePr>
        <p:xfrm>
          <a:off x="7084246" y="2822584"/>
          <a:ext cx="1723697" cy="1421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17" name="내용 개체 틀 4"/>
          <p:cNvSpPr txBox="1">
            <a:spLocks/>
          </p:cNvSpPr>
          <p:nvPr/>
        </p:nvSpPr>
        <p:spPr>
          <a:xfrm>
            <a:off x="382758" y="1212460"/>
            <a:ext cx="7127173" cy="6302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ko-KR" sz="2800" dirty="0">
                <a:solidFill>
                  <a:schemeClr val="tx1"/>
                </a:solidFill>
              </a:rPr>
              <a:t>Data Processing with Spark &amp; Zeppelin</a:t>
            </a:r>
          </a:p>
        </p:txBody>
      </p:sp>
      <p:sp>
        <p:nvSpPr>
          <p:cNvPr id="18" name="제목 1"/>
          <p:cNvSpPr txBox="1">
            <a:spLocks/>
          </p:cNvSpPr>
          <p:nvPr/>
        </p:nvSpPr>
        <p:spPr>
          <a:xfrm>
            <a:off x="95851" y="-117881"/>
            <a:ext cx="6566382" cy="19146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CSLab</a:t>
            </a:r>
            <a:r>
              <a:rPr lang="en-US" altLang="ko-KR" sz="4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Analytics LAB</a:t>
            </a:r>
          </a:p>
          <a:p>
            <a:r>
              <a:rPr lang="en-US" altLang="ko-KR" sz="4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Goal</a:t>
            </a:r>
          </a:p>
          <a:p>
            <a:endParaRPr lang="ko-KR" altLang="en-US" sz="4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006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0" y="1"/>
            <a:ext cx="9144000" cy="1012054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000" dirty="0">
                <a:solidFill>
                  <a:srgbClr val="0070C0"/>
                </a:solidFill>
              </a:rPr>
              <a:t>Apache Spark</a:t>
            </a:r>
            <a:br>
              <a:rPr lang="en-US" altLang="ko-KR" sz="4000" dirty="0">
                <a:solidFill>
                  <a:srgbClr val="0070C0"/>
                </a:solidFill>
              </a:rPr>
            </a:br>
            <a:r>
              <a:rPr lang="en-US" altLang="ko-KR" sz="3200" dirty="0">
                <a:solidFill>
                  <a:srgbClr val="0070C0"/>
                </a:solidFill>
              </a:rPr>
              <a:t>- Concept</a:t>
            </a:r>
            <a:endParaRPr lang="ko-KR" altLang="en-US" sz="4000" dirty="0">
              <a:solidFill>
                <a:srgbClr val="0070C0"/>
              </a:solidFill>
            </a:endParaRPr>
          </a:p>
        </p:txBody>
      </p:sp>
      <p:pic>
        <p:nvPicPr>
          <p:cNvPr id="23" name="Picture 18" descr="http://upload.wikimedia.org/wikipedia/commons/e/ea/Spark-logo-192x100px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3112" y="373981"/>
            <a:ext cx="1693954" cy="882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2523717" y="1630229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1" dirty="0"/>
              <a:t>Apache Spark™</a:t>
            </a:r>
            <a:r>
              <a:rPr lang="en-US" altLang="ko-KR" dirty="0"/>
              <a:t> is a fast and general engine for large-scale data processing. 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3172" y="2571304"/>
            <a:ext cx="633641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In-memory data processing framework: Fast!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Easy to use, community </a:t>
            </a:r>
            <a:r>
              <a:rPr lang="en-US" altLang="ko-KR" dirty="0" err="1"/>
              <a:t>fastly</a:t>
            </a:r>
            <a:r>
              <a:rPr lang="en-US" altLang="ko-KR" dirty="0"/>
              <a:t> growing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Libraries: SQL and </a:t>
            </a:r>
            <a:r>
              <a:rPr lang="en-US" altLang="ko-KR" dirty="0" err="1"/>
              <a:t>DataFrame</a:t>
            </a:r>
            <a:r>
              <a:rPr lang="en-US" altLang="ko-KR" dirty="0"/>
              <a:t>, Streaming, </a:t>
            </a:r>
            <a:r>
              <a:rPr lang="en-US" altLang="ko-KR" dirty="0" err="1"/>
              <a:t>MLlib</a:t>
            </a:r>
            <a:r>
              <a:rPr lang="en-US" altLang="ko-KR" dirty="0"/>
              <a:t>, </a:t>
            </a:r>
            <a:r>
              <a:rPr lang="en-US" altLang="ko-KR" dirty="0" err="1"/>
              <a:t>GraphX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Run on standalone or </a:t>
            </a:r>
            <a:r>
              <a:rPr lang="en-US" altLang="ko-KR" dirty="0" err="1"/>
              <a:t>Mesos</a:t>
            </a:r>
            <a:r>
              <a:rPr lang="en-US" altLang="ko-KR" dirty="0"/>
              <a:t>, Yarn, </a:t>
            </a:r>
            <a:r>
              <a:rPr lang="en-US" altLang="ko-KR" dirty="0" err="1"/>
              <a:t>etc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Scala, Java, Python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775" y="4620375"/>
            <a:ext cx="3858449" cy="1816458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177F-D4BC-47C1-ABEC-AF5DF964342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8752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제목 1"/>
          <p:cNvSpPr txBox="1">
            <a:spLocks/>
          </p:cNvSpPr>
          <p:nvPr/>
        </p:nvSpPr>
        <p:spPr>
          <a:xfrm>
            <a:off x="-5634" y="-23289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000" dirty="0">
                <a:solidFill>
                  <a:srgbClr val="0070C0"/>
                </a:solidFill>
              </a:rPr>
              <a:t>Apache Zeppelin</a:t>
            </a:r>
          </a:p>
          <a:p>
            <a:pPr algn="l"/>
            <a:r>
              <a:rPr lang="en-US" altLang="ko-KR" sz="3200" dirty="0">
                <a:solidFill>
                  <a:srgbClr val="0070C0"/>
                </a:solidFill>
              </a:rPr>
              <a:t>-Concept</a:t>
            </a:r>
            <a:endParaRPr lang="ko-KR" altLang="en-US" sz="3200" dirty="0">
              <a:solidFill>
                <a:srgbClr val="0070C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986" y="2808501"/>
            <a:ext cx="6355080" cy="332041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93682" y="1396584"/>
            <a:ext cx="6747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 web-based notebook that enables interactive data analytics.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93682" y="1986455"/>
            <a:ext cx="1619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Support Spark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177F-D4BC-47C1-ABEC-AF5DF964342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493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3875" y="5854152"/>
            <a:ext cx="1554381" cy="653621"/>
          </a:xfrm>
          <a:prstGeom prst="rect">
            <a:avLst/>
          </a:prstGeom>
        </p:spPr>
      </p:pic>
      <p:sp>
        <p:nvSpPr>
          <p:cNvPr id="18" name="제목 1"/>
          <p:cNvSpPr txBox="1">
            <a:spLocks/>
          </p:cNvSpPr>
          <p:nvPr/>
        </p:nvSpPr>
        <p:spPr>
          <a:xfrm>
            <a:off x="-5634" y="-18136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000" dirty="0">
                <a:solidFill>
                  <a:srgbClr val="0070C0"/>
                </a:solidFill>
              </a:rPr>
              <a:t>Tip. </a:t>
            </a:r>
            <a:r>
              <a:rPr lang="en-US" altLang="ko-KR" sz="4000" dirty="0" err="1">
                <a:solidFill>
                  <a:srgbClr val="0070C0"/>
                </a:solidFill>
              </a:rPr>
              <a:t>Pyspark</a:t>
            </a:r>
            <a:r>
              <a:rPr lang="en-US" altLang="ko-KR" sz="4000" dirty="0">
                <a:solidFill>
                  <a:srgbClr val="0070C0"/>
                </a:solidFill>
              </a:rPr>
              <a:t>: Spark in Python</a:t>
            </a:r>
            <a:br>
              <a:rPr lang="en-US" altLang="ko-KR" sz="4000" dirty="0">
                <a:solidFill>
                  <a:srgbClr val="0070C0"/>
                </a:solidFill>
              </a:rPr>
            </a:br>
            <a:r>
              <a:rPr lang="en-US" altLang="ko-KR" sz="3200" dirty="0">
                <a:solidFill>
                  <a:srgbClr val="0070C0"/>
                </a:solidFill>
              </a:rPr>
              <a:t>- </a:t>
            </a:r>
            <a:r>
              <a:rPr lang="en-US" altLang="ko-KR" sz="3200" dirty="0">
                <a:solidFill>
                  <a:srgbClr val="FF0000"/>
                </a:solidFill>
              </a:rPr>
              <a:t>Sample</a:t>
            </a:r>
            <a:endParaRPr lang="ko-KR" altLang="en-US" sz="3200" dirty="0">
              <a:solidFill>
                <a:srgbClr val="FF000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03770" y="2025978"/>
            <a:ext cx="8579708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%pyspark</a:t>
            </a:r>
            <a:endParaRPr lang="en-US" altLang="ko-K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ko-K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ko-KR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from pyspark.sql.types import *</a:t>
            </a:r>
            <a:endParaRPr lang="en-US" altLang="ko-K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ko-K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ko-KR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zeppelinHome =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os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ko-KR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getcwd()</a:t>
            </a:r>
            <a:endParaRPr lang="en-US" altLang="ko-K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ko-KR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bankText = sc.textFile(zeppelinHome + "/data/bank.csv")</a:t>
            </a:r>
            <a:endParaRPr lang="en-US" altLang="ko-K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ko-K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ko-KR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bankSchema = StructType([StructField("age", IntegerType(), False)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ko-KR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StructField("job", StringType(), False),</a:t>
            </a:r>
            <a:endParaRPr lang="en-US" altLang="ko-K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ko-KR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StructField("marital", StringType(), False),</a:t>
            </a:r>
            <a:endParaRPr lang="en-US" altLang="ko-K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ko-KR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StructField("education", StringType(), False),</a:t>
            </a:r>
            <a:endParaRPr lang="en-US" altLang="ko-K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ko-KR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StructField("balance", IntegerType(), False)])</a:t>
            </a:r>
            <a:endParaRPr lang="en-US" altLang="ko-K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ko-K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ko-KR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bank = bankText.map(lambda s: s.split(";")).filter(lambda s: s[0] != "\"age\"").map(lambda s: (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ko-KR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int(s[0]),</a:t>
            </a:r>
            <a:endParaRPr lang="en-US" altLang="ko-K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ko-KR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str(s[1]).replace("\"", ""),</a:t>
            </a:r>
            <a:endParaRPr lang="en-US" altLang="ko-K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ko-KR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str(s[2]).replace("\"", ""),</a:t>
            </a:r>
            <a:endParaRPr lang="en-US" altLang="ko-K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ko-KR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str(s[3]).replace("\"", "")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ko-KR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int(s[5]))) </a:t>
            </a:r>
            <a:endParaRPr lang="en-US" altLang="ko-K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ko-K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ko-KR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bankdf = sqlContext.createDataFrame(bank, bankSchema)</a:t>
            </a:r>
            <a:endParaRPr lang="en-US" altLang="ko-K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ko-KR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bankdf.registerTempTable("bank")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3770" y="1435100"/>
            <a:ext cx="4180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Zeppelin tutorial converted to </a:t>
            </a:r>
            <a:r>
              <a:rPr lang="en-US" altLang="ko-KR" dirty="0" err="1"/>
              <a:t>pyspark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93624" y="914337"/>
            <a:ext cx="43942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0070C0"/>
                </a:solidFill>
              </a:rPr>
              <a:t># In zeppelin directory, make </a:t>
            </a:r>
            <a:r>
              <a:rPr lang="en-US" altLang="ko-KR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altLang="ko-KR" sz="1600" dirty="0">
                <a:solidFill>
                  <a:srgbClr val="0070C0"/>
                </a:solidFill>
              </a:rPr>
              <a:t> directory and download sample data file.</a:t>
            </a:r>
          </a:p>
          <a:p>
            <a:r>
              <a:rPr lang="en-US" altLang="ko-KR" sz="1600" dirty="0"/>
              <a:t>$ cd zeppelin-0.5.5-incubating-bin-all</a:t>
            </a:r>
          </a:p>
          <a:p>
            <a:r>
              <a:rPr lang="en-US" altLang="ko-KR" sz="1600" dirty="0"/>
              <a:t>$ </a:t>
            </a:r>
            <a:r>
              <a:rPr lang="en-US" altLang="ko-KR" sz="1600" dirty="0" err="1"/>
              <a:t>mkdir</a:t>
            </a:r>
            <a:r>
              <a:rPr lang="en-US" altLang="ko-KR" sz="1600" dirty="0"/>
              <a:t> data</a:t>
            </a:r>
          </a:p>
          <a:p>
            <a:r>
              <a:rPr lang="en-US" altLang="ko-KR" sz="1600" dirty="0"/>
              <a:t>$ cd data</a:t>
            </a:r>
          </a:p>
          <a:p>
            <a:r>
              <a:rPr lang="en-US" altLang="ko-KR" sz="1600" dirty="0"/>
              <a:t>$ </a:t>
            </a:r>
            <a:r>
              <a:rPr lang="en-US" altLang="ko-KR" sz="1600" dirty="0" err="1"/>
              <a:t>wget</a:t>
            </a:r>
            <a:r>
              <a:rPr lang="en-US" altLang="ko-KR" sz="1600" dirty="0"/>
              <a:t> https://s3.amazonaws.com/apache-zeppelin/tutorial/bank/bank.csv</a:t>
            </a:r>
            <a:endParaRPr lang="ko-KR" altLang="en-US" sz="16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177F-D4BC-47C1-ABEC-AF5DF964342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540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3875" y="5854152"/>
            <a:ext cx="1554381" cy="653621"/>
          </a:xfrm>
          <a:prstGeom prst="rect">
            <a:avLst/>
          </a:prstGeom>
        </p:spPr>
      </p:pic>
      <p:sp>
        <p:nvSpPr>
          <p:cNvPr id="18" name="제목 1"/>
          <p:cNvSpPr txBox="1">
            <a:spLocks/>
          </p:cNvSpPr>
          <p:nvPr/>
        </p:nvSpPr>
        <p:spPr>
          <a:xfrm>
            <a:off x="-5634" y="-18136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000" dirty="0">
                <a:solidFill>
                  <a:srgbClr val="0070C0"/>
                </a:solidFill>
              </a:rPr>
              <a:t>2. Processing Big Data</a:t>
            </a:r>
            <a:br>
              <a:rPr lang="en-US" altLang="ko-KR" sz="4000" dirty="0">
                <a:solidFill>
                  <a:srgbClr val="0070C0"/>
                </a:solidFill>
              </a:rPr>
            </a:br>
            <a:r>
              <a:rPr lang="en-US" altLang="ko-KR" sz="3200" dirty="0">
                <a:solidFill>
                  <a:srgbClr val="0070C0"/>
                </a:solidFill>
              </a:rPr>
              <a:t>- Map and Reduce</a:t>
            </a:r>
            <a:endParaRPr lang="ko-KR" altLang="en-US" sz="3200" dirty="0">
              <a:solidFill>
                <a:srgbClr val="FF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18557"/>
            <a:ext cx="8229600" cy="3820886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177F-D4BC-47C1-ABEC-AF5DF964342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2200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3875" y="5854152"/>
            <a:ext cx="1554381" cy="653621"/>
          </a:xfrm>
          <a:prstGeom prst="rect">
            <a:avLst/>
          </a:prstGeom>
        </p:spPr>
      </p:pic>
      <p:sp>
        <p:nvSpPr>
          <p:cNvPr id="18" name="제목 1"/>
          <p:cNvSpPr txBox="1">
            <a:spLocks/>
          </p:cNvSpPr>
          <p:nvPr/>
        </p:nvSpPr>
        <p:spPr>
          <a:xfrm>
            <a:off x="-5634" y="-18136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000" dirty="0">
                <a:solidFill>
                  <a:srgbClr val="0070C0"/>
                </a:solidFill>
              </a:rPr>
              <a:t>2. Processing Big Data</a:t>
            </a:r>
            <a:br>
              <a:rPr lang="en-US" altLang="ko-KR" sz="4000" dirty="0">
                <a:solidFill>
                  <a:srgbClr val="0070C0"/>
                </a:solidFill>
              </a:rPr>
            </a:br>
            <a:r>
              <a:rPr lang="en-US" altLang="ko-KR" sz="3200" dirty="0">
                <a:solidFill>
                  <a:srgbClr val="0070C0"/>
                </a:solidFill>
              </a:rPr>
              <a:t>- Map and Reduce in Spark</a:t>
            </a:r>
            <a:endParaRPr lang="ko-KR" altLang="en-US" sz="32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0" y="1485900"/>
            <a:ext cx="797245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RDD (Resilient Distributed Datasets)</a:t>
            </a:r>
            <a:r>
              <a:rPr lang="en-US" altLang="ko-KR" dirty="0"/>
              <a:t>: a distributed memory abstraction that allows programmers to perform in-memory computations on large clusters while retaining the fault tolerance of data ﬂow models like MapReduce.</a:t>
            </a:r>
          </a:p>
          <a:p>
            <a:endParaRPr lang="en-US" altLang="ko-KR" sz="2400" dirty="0"/>
          </a:p>
          <a:p>
            <a:r>
              <a:rPr lang="en-US" altLang="ko-KR" sz="2400" dirty="0"/>
              <a:t>class </a:t>
            </a:r>
            <a:r>
              <a:rPr lang="en-US" altLang="ko-KR" sz="2400" dirty="0" err="1"/>
              <a:t>pyspark.RDD</a:t>
            </a:r>
            <a:endParaRPr lang="en-US" altLang="ko-KR" sz="2400" dirty="0"/>
          </a:p>
          <a:p>
            <a:r>
              <a:rPr lang="en-US" altLang="ko-KR" dirty="0">
                <a:solidFill>
                  <a:srgbClr val="0070C0"/>
                </a:solidFill>
              </a:rPr>
              <a:t>map()</a:t>
            </a:r>
          </a:p>
          <a:p>
            <a:r>
              <a:rPr lang="en-US" altLang="ko-KR" dirty="0" err="1">
                <a:solidFill>
                  <a:srgbClr val="0070C0"/>
                </a:solidFill>
              </a:rPr>
              <a:t>groupBy</a:t>
            </a:r>
            <a:r>
              <a:rPr lang="en-US" altLang="ko-KR" dirty="0">
                <a:solidFill>
                  <a:srgbClr val="0070C0"/>
                </a:solidFill>
              </a:rPr>
              <a:t>(), </a:t>
            </a:r>
            <a:r>
              <a:rPr lang="en-US" altLang="ko-KR" dirty="0" err="1">
                <a:solidFill>
                  <a:srgbClr val="0070C0"/>
                </a:solidFill>
              </a:rPr>
              <a:t>groupByKey</a:t>
            </a:r>
            <a:r>
              <a:rPr lang="en-US" altLang="ko-KR" dirty="0">
                <a:solidFill>
                  <a:srgbClr val="0070C0"/>
                </a:solidFill>
              </a:rPr>
              <a:t>()</a:t>
            </a:r>
          </a:p>
          <a:p>
            <a:r>
              <a:rPr lang="en-US" altLang="ko-KR" dirty="0">
                <a:solidFill>
                  <a:srgbClr val="0070C0"/>
                </a:solidFill>
              </a:rPr>
              <a:t>reduce(), </a:t>
            </a:r>
            <a:r>
              <a:rPr lang="en-US" altLang="ko-KR" dirty="0" err="1">
                <a:solidFill>
                  <a:srgbClr val="0070C0"/>
                </a:solidFill>
              </a:rPr>
              <a:t>reduceByKey</a:t>
            </a:r>
            <a:r>
              <a:rPr lang="en-US" altLang="ko-KR" dirty="0">
                <a:solidFill>
                  <a:srgbClr val="0070C0"/>
                </a:solidFill>
              </a:rPr>
              <a:t>()</a:t>
            </a:r>
          </a:p>
          <a:p>
            <a:r>
              <a:rPr lang="en-US" altLang="ko-KR" dirty="0">
                <a:solidFill>
                  <a:srgbClr val="0070C0"/>
                </a:solidFill>
              </a:rPr>
              <a:t>join()</a:t>
            </a:r>
          </a:p>
          <a:p>
            <a:r>
              <a:rPr lang="en-US" altLang="ko-KR" dirty="0">
                <a:solidFill>
                  <a:srgbClr val="0070C0"/>
                </a:solidFill>
              </a:rPr>
              <a:t>sort(), </a:t>
            </a:r>
            <a:r>
              <a:rPr lang="en-US" altLang="ko-KR" dirty="0" err="1">
                <a:solidFill>
                  <a:srgbClr val="0070C0"/>
                </a:solidFill>
              </a:rPr>
              <a:t>sortByKey</a:t>
            </a:r>
            <a:r>
              <a:rPr lang="en-US" altLang="ko-KR" dirty="0">
                <a:solidFill>
                  <a:srgbClr val="0070C0"/>
                </a:solidFill>
              </a:rPr>
              <a:t>()</a:t>
            </a:r>
          </a:p>
          <a:p>
            <a:r>
              <a:rPr lang="en-US" altLang="ko-KR" dirty="0">
                <a:solidFill>
                  <a:srgbClr val="0070C0"/>
                </a:solidFill>
              </a:rPr>
              <a:t>union()</a:t>
            </a:r>
          </a:p>
          <a:p>
            <a:r>
              <a:rPr lang="en-US" altLang="ko-KR" dirty="0">
                <a:solidFill>
                  <a:srgbClr val="0070C0"/>
                </a:solidFill>
              </a:rPr>
              <a:t>…</a:t>
            </a:r>
          </a:p>
          <a:p>
            <a:endParaRPr lang="en-US" altLang="ko-KR" dirty="0">
              <a:solidFill>
                <a:srgbClr val="0070C0"/>
              </a:solidFill>
            </a:endParaRPr>
          </a:p>
          <a:p>
            <a:r>
              <a:rPr lang="en-US" altLang="ko-KR" dirty="0"/>
              <a:t>http://spark.apache.org/docs/latest/api/python/pyspark.html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177F-D4BC-47C1-ABEC-AF5DF964342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3985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3875" y="5854152"/>
            <a:ext cx="1554381" cy="653621"/>
          </a:xfrm>
          <a:prstGeom prst="rect">
            <a:avLst/>
          </a:prstGeom>
        </p:spPr>
      </p:pic>
      <p:sp>
        <p:nvSpPr>
          <p:cNvPr id="18" name="제목 1"/>
          <p:cNvSpPr txBox="1">
            <a:spLocks/>
          </p:cNvSpPr>
          <p:nvPr/>
        </p:nvSpPr>
        <p:spPr>
          <a:xfrm>
            <a:off x="-5634" y="-18136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000" dirty="0">
                <a:solidFill>
                  <a:srgbClr val="0070C0"/>
                </a:solidFill>
              </a:rPr>
              <a:t>3. Apache Zeppelin</a:t>
            </a:r>
          </a:p>
          <a:p>
            <a:pPr algn="l"/>
            <a:r>
              <a:rPr lang="en-US" altLang="ko-KR" sz="3200" dirty="0">
                <a:solidFill>
                  <a:srgbClr val="0070C0"/>
                </a:solidFill>
              </a:rPr>
              <a:t>- </a:t>
            </a:r>
            <a:r>
              <a:rPr lang="en-US" altLang="ko-KR" sz="3200" dirty="0" err="1">
                <a:solidFill>
                  <a:srgbClr val="FF0000"/>
                </a:solidFill>
              </a:rPr>
              <a:t>Wordcount</a:t>
            </a:r>
            <a:endParaRPr lang="ko-KR" altLang="en-US" sz="32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5800" y="1485900"/>
            <a:ext cx="797245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</a:rPr>
              <a:t># Prepare data</a:t>
            </a:r>
          </a:p>
          <a:p>
            <a:r>
              <a:rPr lang="en-US" altLang="ko-KR" dirty="0"/>
              <a:t>cd zeppelin-0.5.5-incubating-bin-all</a:t>
            </a:r>
          </a:p>
          <a:p>
            <a:r>
              <a:rPr lang="en-US" altLang="ko-KR" dirty="0" err="1"/>
              <a:t>mkdir</a:t>
            </a:r>
            <a:r>
              <a:rPr lang="en-US" altLang="ko-KR" dirty="0"/>
              <a:t> data</a:t>
            </a:r>
          </a:p>
          <a:p>
            <a:r>
              <a:rPr lang="en-US" altLang="ko-KR" dirty="0"/>
              <a:t>cd data</a:t>
            </a:r>
          </a:p>
          <a:p>
            <a:r>
              <a:rPr lang="en-US" altLang="ko-KR" dirty="0" err="1"/>
              <a:t>wget</a:t>
            </a:r>
            <a:r>
              <a:rPr lang="en-US" altLang="ko-KR" dirty="0"/>
              <a:t> https://www.dropbox.com/s/dvtrxdr8am49yvv/wordcount.txt</a:t>
            </a:r>
          </a:p>
          <a:p>
            <a:r>
              <a:rPr lang="en-US" altLang="ko-KR" dirty="0"/>
              <a:t>Hadoop fs –put wordcount.txt /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# wordcount.txt: </a:t>
            </a:r>
            <a:r>
              <a:rPr lang="en-US" altLang="ko-KR" b="1" dirty="0"/>
              <a:t>Remarks by President Obama at </a:t>
            </a:r>
            <a:r>
              <a:rPr lang="en-US" altLang="ko-KR" b="1" dirty="0" err="1"/>
              <a:t>Hankuk</a:t>
            </a:r>
            <a:r>
              <a:rPr lang="en-US" altLang="ko-KR" b="1" dirty="0"/>
              <a:t> University (</a:t>
            </a:r>
            <a:r>
              <a:rPr lang="en-US" altLang="ko-KR" dirty="0">
                <a:hlinkClick r:id="rId3"/>
              </a:rPr>
              <a:t>https://www.whitehouse.gov/the-press-office/2012/03/26/remarks-president-obama-hankuk-university</a:t>
            </a:r>
            <a:r>
              <a:rPr lang="en-US" altLang="ko-KR" b="1" dirty="0"/>
              <a:t>)</a:t>
            </a:r>
            <a:endParaRPr lang="en-US" altLang="ko-KR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177F-D4BC-47C1-ABEC-AF5DF964342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5253075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8472</TotalTime>
  <Words>441</Words>
  <Application>Microsoft Office PowerPoint</Application>
  <PresentationFormat>화면 슬라이드 쇼(4:3)</PresentationFormat>
  <Paragraphs>133</Paragraphs>
  <Slides>17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5" baseType="lpstr">
      <vt:lpstr>HY그래픽M</vt:lpstr>
      <vt:lpstr>맑은 고딕</vt:lpstr>
      <vt:lpstr>Arial</vt:lpstr>
      <vt:lpstr>Consolas</vt:lpstr>
      <vt:lpstr>Times New Roman</vt:lpstr>
      <vt:lpstr>Trebuchet MS</vt:lpstr>
      <vt:lpstr>Wingdings 3</vt:lpstr>
      <vt:lpstr>패싯</vt:lpstr>
      <vt:lpstr>SmartX Labs  for Computer Systems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송지원</cp:lastModifiedBy>
  <cp:revision>149</cp:revision>
  <dcterms:created xsi:type="dcterms:W3CDTF">2015-10-13T13:48:17Z</dcterms:created>
  <dcterms:modified xsi:type="dcterms:W3CDTF">2016-05-01T21:27:52Z</dcterms:modified>
</cp:coreProperties>
</file>