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</p:sldIdLst>
  <p:sldSz cx="18288000" cy="10287000"/>
  <p:notesSz cx="6858000" cy="9144000"/>
  <p:embeddedFontLst>
    <p:embeddedFont>
      <p:font typeface="Lustria" charset="1" panose="020006030600000200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Inria Serif" charset="1" panose="00000000000000000000"/>
      <p:regular r:id="rId11"/>
    </p:embeddedFont>
    <p:embeddedFont>
      <p:font typeface="Inria Serif Bold" charset="1" panose="00000000000000000000"/>
      <p:regular r:id="rId12"/>
    </p:embeddedFont>
    <p:embeddedFont>
      <p:font typeface="Inria Serif Italics" charset="1" panose="00000000000000000000"/>
      <p:regular r:id="rId13"/>
    </p:embeddedFont>
    <p:embeddedFont>
      <p:font typeface="Inria Serif Bold Italics" charset="1" panose="00000000000000000000"/>
      <p:regular r:id="rId14"/>
    </p:embeddedFont>
    <p:embeddedFont>
      <p:font typeface="Open Sans Extra Bold" charset="1" panose="020B0906030804020204"/>
      <p:regular r:id="rId15"/>
    </p:embeddedFont>
    <p:embeddedFont>
      <p:font typeface="Open Sans Extra Bold Italics" charset="1" panose="020B09060308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32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2102998"/>
            <a:ext cx="162256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2973205" y="1180473"/>
            <a:ext cx="3988030" cy="76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spc="145">
                <a:solidFill>
                  <a:srgbClr val="000000"/>
                </a:solidFill>
                <a:latin typeface="Lustria"/>
              </a:rPr>
              <a:t>MÉLISSANDRE </a:t>
            </a:r>
          </a:p>
          <a:p>
            <a:pPr algn="r">
              <a:lnSpc>
                <a:spcPts val="3079"/>
              </a:lnSpc>
              <a:spcBef>
                <a:spcPct val="0"/>
              </a:spcBef>
            </a:pPr>
            <a:r>
              <a:rPr lang="en-US" sz="2199" spc="145">
                <a:solidFill>
                  <a:srgbClr val="000000"/>
                </a:solidFill>
                <a:latin typeface="Lustria"/>
              </a:rPr>
              <a:t>DE CASTELJAU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55020" y="3373573"/>
            <a:ext cx="8577959" cy="3416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1"/>
              </a:lnSpc>
              <a:spcBef>
                <a:spcPct val="0"/>
              </a:spcBef>
            </a:pPr>
            <a:r>
              <a:rPr lang="en-US" sz="6500" spc="780">
                <a:solidFill>
                  <a:srgbClr val="000000"/>
                </a:solidFill>
                <a:latin typeface="Lustria"/>
              </a:rPr>
              <a:t>ETUDE SISMOLOGIQUE D’UNE ÉTOILE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2419" y="1375661"/>
            <a:ext cx="3988030" cy="37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 spc="145">
                <a:solidFill>
                  <a:srgbClr val="000000"/>
                </a:solidFill>
                <a:latin typeface="Lustria"/>
              </a:rPr>
              <a:t>12 AVRIL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5508" y="5732860"/>
            <a:ext cx="9296234" cy="1409956"/>
          </a:xfrm>
          <a:custGeom>
            <a:avLst/>
            <a:gdLst/>
            <a:ahLst/>
            <a:cxnLst/>
            <a:rect r="r" b="b" t="t" l="l"/>
            <a:pathLst>
              <a:path h="1409956" w="9296234">
                <a:moveTo>
                  <a:pt x="0" y="0"/>
                </a:moveTo>
                <a:lnTo>
                  <a:pt x="9296234" y="0"/>
                </a:lnTo>
                <a:lnTo>
                  <a:pt x="9296234" y="1409955"/>
                </a:lnTo>
                <a:lnTo>
                  <a:pt x="0" y="1409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5" r="-25178" b="-1639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52500"/>
            <a:ext cx="16078575" cy="138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TRANSFORMÉE DE FOURIER DANS LE TRAITEMENT DES SIGNAUX (IDFT)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955286"/>
            <a:ext cx="7507489" cy="175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ici n est le variable de départ (le temps) et m la variable de fréquence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les coefficients de Fourier 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un terme exponentiel (base orthogonale complexe)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harmoniques définis par m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6480" y="3934898"/>
            <a:ext cx="9649602" cy="1075092"/>
          </a:xfrm>
          <a:custGeom>
            <a:avLst/>
            <a:gdLst/>
            <a:ahLst/>
            <a:cxnLst/>
            <a:rect r="r" b="b" t="t" l="l"/>
            <a:pathLst>
              <a:path h="1075092" w="9649602">
                <a:moveTo>
                  <a:pt x="0" y="0"/>
                </a:moveTo>
                <a:lnTo>
                  <a:pt x="9649602" y="0"/>
                </a:lnTo>
                <a:lnTo>
                  <a:pt x="9649602" y="1075091"/>
                </a:lnTo>
                <a:lnTo>
                  <a:pt x="0" y="1075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6480" y="6610189"/>
            <a:ext cx="8242035" cy="1186404"/>
          </a:xfrm>
          <a:custGeom>
            <a:avLst/>
            <a:gdLst/>
            <a:ahLst/>
            <a:cxnLst/>
            <a:rect r="r" b="b" t="t" l="l"/>
            <a:pathLst>
              <a:path h="1186404" w="8242035">
                <a:moveTo>
                  <a:pt x="0" y="0"/>
                </a:moveTo>
                <a:lnTo>
                  <a:pt x="8242035" y="0"/>
                </a:lnTo>
                <a:lnTo>
                  <a:pt x="8242035" y="1186404"/>
                </a:lnTo>
                <a:lnTo>
                  <a:pt x="0" y="11864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349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19245" y="8724362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52500"/>
            <a:ext cx="16078575" cy="138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COEFFICIENTS DE FOURIER ET SPECTRE D’AMPLITUDE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61215"/>
            <a:ext cx="7507489" cy="70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 donne l’amplitude et la différence de phase de chaque harmonique qui entre dans la confection du signal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6480" y="5638639"/>
            <a:ext cx="7507489" cy="93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118">
                <a:solidFill>
                  <a:srgbClr val="000000"/>
                </a:solidFill>
                <a:latin typeface="Inria Serif"/>
              </a:rPr>
              <a:t>z(m) est le spectre d’amplitude </a:t>
            </a:r>
          </a:p>
          <a:p>
            <a:pPr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118">
                <a:solidFill>
                  <a:srgbClr val="000000"/>
                </a:solidFill>
                <a:latin typeface="Inria Serif"/>
              </a:rPr>
              <a:t>graphe sous forme d’une multitude de pics aux fréquences des harmoniques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99786" y="2605322"/>
            <a:ext cx="7458512" cy="5183666"/>
          </a:xfrm>
          <a:custGeom>
            <a:avLst/>
            <a:gdLst/>
            <a:ahLst/>
            <a:cxnLst/>
            <a:rect r="r" b="b" t="t" l="l"/>
            <a:pathLst>
              <a:path h="5183666" w="7458512">
                <a:moveTo>
                  <a:pt x="0" y="0"/>
                </a:moveTo>
                <a:lnTo>
                  <a:pt x="7458512" y="0"/>
                </a:lnTo>
                <a:lnTo>
                  <a:pt x="7458512" y="5183665"/>
                </a:lnTo>
                <a:lnTo>
                  <a:pt x="0" y="5183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197155"/>
            <a:ext cx="7699613" cy="1321496"/>
          </a:xfrm>
          <a:custGeom>
            <a:avLst/>
            <a:gdLst/>
            <a:ahLst/>
            <a:cxnLst/>
            <a:rect r="r" b="b" t="t" l="l"/>
            <a:pathLst>
              <a:path h="1321496" w="7699613">
                <a:moveTo>
                  <a:pt x="0" y="0"/>
                </a:moveTo>
                <a:lnTo>
                  <a:pt x="7699613" y="0"/>
                </a:lnTo>
                <a:lnTo>
                  <a:pt x="7699613" y="1321496"/>
                </a:lnTo>
                <a:lnTo>
                  <a:pt x="0" y="1321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799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77027" y="952500"/>
            <a:ext cx="9645518" cy="67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EXEMPLE DU SIGNAL CARRÉ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01608"/>
            <a:ext cx="7507489" cy="211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decomposition de Fourier : chaque courbe de couleur représente un harmonique 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la courbe orange à la même pulsation que le signal carré puis celle ci augmente pour chaque fondamental 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On a alors la formule de décomposition suivante :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856204"/>
            <a:ext cx="7699613" cy="620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avec A : amplitude du signal carré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T : période du signal carré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8564065"/>
            <a:ext cx="162256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072051" y="3776199"/>
            <a:ext cx="10143898" cy="305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sz="5800" spc="696">
                <a:solidFill>
                  <a:srgbClr val="000000"/>
                </a:solidFill>
                <a:latin typeface="Lustria"/>
              </a:rPr>
              <a:t>III - UTILITÉ DE LA TRANSFORMÉE DE FOURIER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240808" y="2401210"/>
            <a:ext cx="8892869" cy="5497157"/>
          </a:xfrm>
          <a:custGeom>
            <a:avLst/>
            <a:gdLst/>
            <a:ahLst/>
            <a:cxnLst/>
            <a:rect r="r" b="b" t="t" l="l"/>
            <a:pathLst>
              <a:path h="5497157" w="8892869">
                <a:moveTo>
                  <a:pt x="0" y="0"/>
                </a:moveTo>
                <a:lnTo>
                  <a:pt x="8892869" y="0"/>
                </a:lnTo>
                <a:lnTo>
                  <a:pt x="8892869" y="5497157"/>
                </a:lnTo>
                <a:lnTo>
                  <a:pt x="0" y="5497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08182" y="952500"/>
            <a:ext cx="10383207" cy="67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QUE PEUT-ON LIRE SUR LA DFT 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2419" y="2568555"/>
            <a:ext cx="7507489" cy="175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Deux grandeurs importantes sont lisibles directement sur la DFT 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νmax ∼M/(R²√T) : grande séparation 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∆ν ∼√ρ  : séparation entre deux harmoniques </a:t>
            </a:r>
          </a:p>
          <a:p>
            <a:pPr>
              <a:lnSpc>
                <a:spcPts val="28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71711" y="2059774"/>
            <a:ext cx="5313870" cy="5313870"/>
          </a:xfrm>
          <a:custGeom>
            <a:avLst/>
            <a:gdLst/>
            <a:ahLst/>
            <a:cxnLst/>
            <a:rect r="r" b="b" t="t" l="l"/>
            <a:pathLst>
              <a:path h="5313870" w="5313870">
                <a:moveTo>
                  <a:pt x="0" y="0"/>
                </a:moveTo>
                <a:lnTo>
                  <a:pt x="5313870" y="0"/>
                </a:lnTo>
                <a:lnTo>
                  <a:pt x="5313870" y="5313869"/>
                </a:lnTo>
                <a:lnTo>
                  <a:pt x="0" y="5313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40425" y="952500"/>
            <a:ext cx="8918721" cy="67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UTILISATION DE MODÈLES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6511" y="2328009"/>
            <a:ext cx="7507489" cy="281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En passant en 3D on peut obtenir les fréquences des modes d’oscillation 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En utilisant des modèles mathématiques on obtient la différence de fréquence entre le modèles est les observations 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On peut alors obtenir la vitesse du son et la densité à l’intérieur du Soleil 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obtention du profil de température et de rotation du Soleil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06806" y="952500"/>
            <a:ext cx="2874387" cy="67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SOURCES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2419" y="3711942"/>
            <a:ext cx="7507489" cy="281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études des ondes : Cours Physique Acoustique 2020-2021 par Christophe ADESSI 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Transformée de Fourier : TRANSFORMEE DE FOURIER ET SES APPLICATIONS par Edoardo Provenzi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  <a:ea typeface="Inria Serif"/>
              </a:rPr>
              <a:t>Héliosismologie : CLEFS CEA - N° 49 - PRINTEMPS 2004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Magnetic fields of 30 to 100 kG in the cores of red giant stars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Inria Serif"/>
              </a:rPr>
              <a:t>par Gang Li, Sébastien Deheuvels1 , Jérôme Ballot &amp; François Lignières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083121"/>
            <a:ext cx="401823" cy="401823"/>
          </a:xfrm>
          <a:custGeom>
            <a:avLst/>
            <a:gdLst/>
            <a:ahLst/>
            <a:cxnLst/>
            <a:rect r="r" b="b" t="t" l="l"/>
            <a:pathLst>
              <a:path h="401823" w="401823">
                <a:moveTo>
                  <a:pt x="0" y="0"/>
                </a:moveTo>
                <a:lnTo>
                  <a:pt x="401823" y="0"/>
                </a:lnTo>
                <a:lnTo>
                  <a:pt x="401823" y="401823"/>
                </a:lnTo>
                <a:lnTo>
                  <a:pt x="0" y="401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012930" y="1697930"/>
            <a:ext cx="5246370" cy="524637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4"/>
              <a:stretch>
                <a:fillRect l="-16666" t="0" r="-1666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 CASTELJAU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621730"/>
            <a:ext cx="7836877" cy="67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75797" y="5928524"/>
            <a:ext cx="8424162" cy="68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Lustria"/>
              </a:rPr>
              <a:t>ETUDE DES PHENOMÈNES EXTERNES POUR EN DÉDUIRE DES CARACTERISTIQUES INTERNES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800722"/>
            <a:ext cx="8673583" cy="243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Inria Serif"/>
              </a:rPr>
              <a:t>Comment peut-on sonder l'intérieur d’une étoile ? </a:t>
            </a:r>
          </a:p>
          <a:p>
            <a:pPr>
              <a:lnSpc>
                <a:spcPts val="3359"/>
              </a:lnSpc>
            </a:pPr>
          </a:p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Inria Serif"/>
              </a:rPr>
              <a:t>impossible d’envoyer une sonde </a:t>
            </a:r>
          </a:p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Inria Serif"/>
              </a:rPr>
              <a:t>étude des oscillations --&gt; sismologie 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02419" y="8724335"/>
            <a:ext cx="3988030" cy="30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8564065"/>
            <a:ext cx="162256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072051" y="3559887"/>
            <a:ext cx="10143898" cy="4081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 spc="696">
                <a:solidFill>
                  <a:srgbClr val="000000"/>
                </a:solidFill>
                <a:latin typeface="Lustria"/>
              </a:rPr>
              <a:t>I - ONDES D’UNE ÉTOILE - CAS DU SOLEIL</a:t>
            </a:r>
          </a:p>
          <a:p>
            <a:pPr algn="ctr">
              <a:lnSpc>
                <a:spcPts val="812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57266" y="2142483"/>
            <a:ext cx="6002034" cy="6002034"/>
          </a:xfrm>
          <a:custGeom>
            <a:avLst/>
            <a:gdLst/>
            <a:ahLst/>
            <a:cxnLst/>
            <a:rect r="r" b="b" t="t" l="l"/>
            <a:pathLst>
              <a:path h="6002034" w="6002034">
                <a:moveTo>
                  <a:pt x="0" y="0"/>
                </a:moveTo>
                <a:lnTo>
                  <a:pt x="6002034" y="0"/>
                </a:lnTo>
                <a:lnTo>
                  <a:pt x="6002034" y="6002034"/>
                </a:lnTo>
                <a:lnTo>
                  <a:pt x="0" y="600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23925"/>
            <a:ext cx="18110366" cy="896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Inria Serif"/>
              </a:rPr>
              <a:t>Structure du Soleil - Oscillations</a:t>
            </a:r>
            <a:r>
              <a:rPr lang="en-US" sz="5199">
                <a:solidFill>
                  <a:srgbClr val="000000"/>
                </a:solidFill>
                <a:latin typeface="Inria Serif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8257" y="3073498"/>
            <a:ext cx="6525956" cy="205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131">
                <a:solidFill>
                  <a:srgbClr val="000000"/>
                </a:solidFill>
                <a:latin typeface="Lustria"/>
              </a:rPr>
              <a:t>A l’intérieur du  noyau : réactions nucléaires</a:t>
            </a:r>
          </a:p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131">
                <a:solidFill>
                  <a:srgbClr val="000000"/>
                </a:solidFill>
                <a:latin typeface="Lustria"/>
              </a:rPr>
              <a:t>Zone radiative : rayonnements thermiques </a:t>
            </a:r>
          </a:p>
          <a:p>
            <a:pPr algn="ctr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131">
                <a:solidFill>
                  <a:srgbClr val="000000"/>
                </a:solidFill>
                <a:latin typeface="Lustria"/>
              </a:rPr>
              <a:t>Zone convective : mouvement de convection </a:t>
            </a:r>
          </a:p>
          <a:p>
            <a:pPr algn="ctr">
              <a:lnSpc>
                <a:spcPts val="2799"/>
              </a:lnSpc>
            </a:pPr>
            <a:r>
              <a:rPr lang="en-US" sz="1999" spc="131">
                <a:solidFill>
                  <a:srgbClr val="000000"/>
                </a:solidFill>
                <a:latin typeface="Lustria"/>
              </a:rPr>
              <a:t>--&gt; Oscillation radiale = Ondes stationnaires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87854" y="1631875"/>
            <a:ext cx="5994355" cy="5579092"/>
          </a:xfrm>
          <a:custGeom>
            <a:avLst/>
            <a:gdLst/>
            <a:ahLst/>
            <a:cxnLst/>
            <a:rect r="r" b="b" t="t" l="l"/>
            <a:pathLst>
              <a:path h="5579092" w="5994355">
                <a:moveTo>
                  <a:pt x="0" y="0"/>
                </a:moveTo>
                <a:lnTo>
                  <a:pt x="5994354" y="0"/>
                </a:lnTo>
                <a:lnTo>
                  <a:pt x="5994354" y="5579092"/>
                </a:lnTo>
                <a:lnTo>
                  <a:pt x="0" y="5579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80" r="-2410" b="-155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52500"/>
            <a:ext cx="7507489" cy="67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MODES D’OSCILLATION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8713" y="3650738"/>
            <a:ext cx="8432175" cy="233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ria Serif"/>
              </a:rPr>
              <a:t>Problème 3D - modes d’oscillations 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ria Serif"/>
              </a:rPr>
              <a:t>Pour définir entièrement ces oscillations on introduit trois grandeurs 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ria Serif"/>
              </a:rPr>
              <a:t>n : ordre radial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ria Serif"/>
              </a:rPr>
              <a:t>l : degré du mode </a:t>
            </a:r>
          </a:p>
          <a:p>
            <a:pPr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ria Serif"/>
              </a:rPr>
              <a:t>m : ordre azimutal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2419" y="8724335"/>
            <a:ext cx="3988030" cy="30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607" y="1425362"/>
            <a:ext cx="8090393" cy="7436276"/>
          </a:xfrm>
          <a:custGeom>
            <a:avLst/>
            <a:gdLst/>
            <a:ahLst/>
            <a:cxnLst/>
            <a:rect r="r" b="b" t="t" l="l"/>
            <a:pathLst>
              <a:path h="7436276" w="8090393">
                <a:moveTo>
                  <a:pt x="0" y="0"/>
                </a:moveTo>
                <a:lnTo>
                  <a:pt x="8090393" y="0"/>
                </a:lnTo>
                <a:lnTo>
                  <a:pt x="8090393" y="7436276"/>
                </a:lnTo>
                <a:lnTo>
                  <a:pt x="0" y="7436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11402" y="2283769"/>
            <a:ext cx="7947070" cy="5719462"/>
          </a:xfrm>
          <a:custGeom>
            <a:avLst/>
            <a:gdLst/>
            <a:ahLst/>
            <a:cxnLst/>
            <a:rect r="r" b="b" t="t" l="l"/>
            <a:pathLst>
              <a:path h="5719462" w="7947070">
                <a:moveTo>
                  <a:pt x="0" y="0"/>
                </a:moveTo>
                <a:lnTo>
                  <a:pt x="7947070" y="0"/>
                </a:lnTo>
                <a:lnTo>
                  <a:pt x="7947070" y="5719462"/>
                </a:lnTo>
                <a:lnTo>
                  <a:pt x="0" y="5719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60" t="0" r="-266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02419" y="2874698"/>
            <a:ext cx="8115300" cy="490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Inria Serif"/>
              </a:rPr>
              <a:t>simplification : on étudie seulement les ondes radiales </a:t>
            </a:r>
          </a:p>
          <a:p>
            <a:pPr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Inria Serif"/>
              </a:rPr>
              <a:t>--&gt; un seul nombre qui défini l’onde n </a:t>
            </a:r>
          </a:p>
          <a:p>
            <a:pPr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Inria Serif"/>
              </a:rPr>
              <a:t>onde stationnaire --&gt; modèle de la corde de guitare</a:t>
            </a:r>
          </a:p>
          <a:p>
            <a:pPr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Inria Serif"/>
              </a:rPr>
              <a:t>étude  du facteur en sinus (noeud, ventre de l’onde)</a:t>
            </a:r>
          </a:p>
          <a:p>
            <a:pPr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Inria Serif"/>
              </a:rPr>
              <a:t>harmoniques de l’onde, dépendants du nombre de noeuds ( ne dépendent que de n )</a:t>
            </a:r>
          </a:p>
          <a:p>
            <a:pPr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Inria Serif"/>
              </a:rPr>
              <a:t>équation d’onde : 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782444" y="7499047"/>
            <a:ext cx="401823" cy="401823"/>
          </a:xfrm>
          <a:custGeom>
            <a:avLst/>
            <a:gdLst/>
            <a:ahLst/>
            <a:cxnLst/>
            <a:rect r="r" b="b" t="t" l="l"/>
            <a:pathLst>
              <a:path h="401823" w="401823">
                <a:moveTo>
                  <a:pt x="0" y="0"/>
                </a:moveTo>
                <a:lnTo>
                  <a:pt x="401824" y="0"/>
                </a:lnTo>
                <a:lnTo>
                  <a:pt x="401824" y="401823"/>
                </a:lnTo>
                <a:lnTo>
                  <a:pt x="0" y="401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67474" y="3229964"/>
            <a:ext cx="6591826" cy="2237828"/>
          </a:xfrm>
          <a:custGeom>
            <a:avLst/>
            <a:gdLst/>
            <a:ahLst/>
            <a:cxnLst/>
            <a:rect r="r" b="b" t="t" l="l"/>
            <a:pathLst>
              <a:path h="2237828" w="6591826">
                <a:moveTo>
                  <a:pt x="0" y="0"/>
                </a:moveTo>
                <a:lnTo>
                  <a:pt x="6591826" y="0"/>
                </a:lnTo>
                <a:lnTo>
                  <a:pt x="6591826" y="2237827"/>
                </a:lnTo>
                <a:lnTo>
                  <a:pt x="0" y="22378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95" r="0" b="-139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24948" y="5720092"/>
            <a:ext cx="4859912" cy="1585398"/>
          </a:xfrm>
          <a:custGeom>
            <a:avLst/>
            <a:gdLst/>
            <a:ahLst/>
            <a:cxnLst/>
            <a:rect r="r" b="b" t="t" l="l"/>
            <a:pathLst>
              <a:path h="1585398" w="4859912">
                <a:moveTo>
                  <a:pt x="0" y="0"/>
                </a:moveTo>
                <a:lnTo>
                  <a:pt x="4859912" y="0"/>
                </a:lnTo>
                <a:lnTo>
                  <a:pt x="4859912" y="1585398"/>
                </a:lnTo>
                <a:lnTo>
                  <a:pt x="0" y="15853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10660" y="952500"/>
            <a:ext cx="7507489" cy="67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ONDES RADIALES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03099" y="7527597"/>
            <a:ext cx="914400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L’ONDE OBSERVÉE EST LA SOMME DE TOUS LES HARMONIQUES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67474" y="2749962"/>
            <a:ext cx="6591826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ÉQUATION D’UNE ONDE STATIONNAIRE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8564065"/>
            <a:ext cx="162256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072051" y="3776199"/>
            <a:ext cx="10143898" cy="202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sz="5800" spc="696">
                <a:solidFill>
                  <a:srgbClr val="000000"/>
                </a:solidFill>
                <a:latin typeface="Lustria"/>
              </a:rPr>
              <a:t>II - TRANSFORMÉE DE FOURIER (DFT)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5147"/>
            <a:ext cx="16230600" cy="723153"/>
            <a:chOff x="0" y="0"/>
            <a:chExt cx="4274726" cy="190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0460"/>
            </a:xfrm>
            <a:custGeom>
              <a:avLst/>
              <a:gdLst/>
              <a:ahLst/>
              <a:cxnLst/>
              <a:rect r="r" b="b" t="t" l="l"/>
              <a:pathLst>
                <a:path h="1904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0460"/>
                  </a:lnTo>
                  <a:lnTo>
                    <a:pt x="0" y="19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8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77698" y="1682675"/>
            <a:ext cx="6681602" cy="6681602"/>
          </a:xfrm>
          <a:custGeom>
            <a:avLst/>
            <a:gdLst/>
            <a:ahLst/>
            <a:cxnLst/>
            <a:rect r="r" b="b" t="t" l="l"/>
            <a:pathLst>
              <a:path h="6681602" w="6681602">
                <a:moveTo>
                  <a:pt x="0" y="0"/>
                </a:moveTo>
                <a:lnTo>
                  <a:pt x="6681602" y="0"/>
                </a:lnTo>
                <a:lnTo>
                  <a:pt x="6681602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112143">
            <a:off x="12685271" y="1794299"/>
            <a:ext cx="1059520" cy="2119040"/>
          </a:xfrm>
          <a:custGeom>
            <a:avLst/>
            <a:gdLst/>
            <a:ahLst/>
            <a:cxnLst/>
            <a:rect r="r" b="b" t="t" l="l"/>
            <a:pathLst>
              <a:path h="2119040" w="1059520">
                <a:moveTo>
                  <a:pt x="0" y="0"/>
                </a:moveTo>
                <a:lnTo>
                  <a:pt x="1059520" y="0"/>
                </a:lnTo>
                <a:lnTo>
                  <a:pt x="1059520" y="2119040"/>
                </a:lnTo>
                <a:lnTo>
                  <a:pt x="0" y="2119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34200">
            <a:off x="13885315" y="1708005"/>
            <a:ext cx="746743" cy="1493486"/>
          </a:xfrm>
          <a:custGeom>
            <a:avLst/>
            <a:gdLst/>
            <a:ahLst/>
            <a:cxnLst/>
            <a:rect r="r" b="b" t="t" l="l"/>
            <a:pathLst>
              <a:path h="1493486" w="746743">
                <a:moveTo>
                  <a:pt x="0" y="0"/>
                </a:moveTo>
                <a:lnTo>
                  <a:pt x="746743" y="0"/>
                </a:lnTo>
                <a:lnTo>
                  <a:pt x="746743" y="1493485"/>
                </a:lnTo>
                <a:lnTo>
                  <a:pt x="0" y="14934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597552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MÉLISSANDRE DE CASTELJAU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78393" y="952500"/>
            <a:ext cx="14507188" cy="138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</a:rPr>
              <a:t>QU’EST CE QU’EST LA TRANSFORMÉE DE FOURIER 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8393" y="3127106"/>
            <a:ext cx="8639199" cy="201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892" indent="-248446" lvl="1">
              <a:lnSpc>
                <a:spcPts val="3222"/>
              </a:lnSpc>
              <a:buFont typeface="Arial"/>
              <a:buChar char="•"/>
            </a:pPr>
            <a:r>
              <a:rPr lang="en-US" sz="2301">
                <a:solidFill>
                  <a:srgbClr val="000000"/>
                </a:solidFill>
                <a:latin typeface="Inria Serif"/>
              </a:rPr>
              <a:t>application qui transforme une fonction du temps en fonction de la fréquence</a:t>
            </a:r>
          </a:p>
          <a:p>
            <a:pPr marL="496892" indent="-248446" lvl="1">
              <a:lnSpc>
                <a:spcPts val="3222"/>
              </a:lnSpc>
              <a:buFont typeface="Arial"/>
              <a:buChar char="•"/>
            </a:pPr>
            <a:r>
              <a:rPr lang="en-US" sz="2301">
                <a:solidFill>
                  <a:srgbClr val="000000"/>
                </a:solidFill>
                <a:latin typeface="Inria Serif"/>
              </a:rPr>
              <a:t>étude de la transformée de Fourier discrète (DFT) en 1D</a:t>
            </a:r>
          </a:p>
          <a:p>
            <a:pPr marL="496892" indent="-248446" lvl="1">
              <a:lnSpc>
                <a:spcPts val="3222"/>
              </a:lnSpc>
              <a:buFont typeface="Arial"/>
              <a:buChar char="•"/>
            </a:pPr>
            <a:r>
              <a:rPr lang="en-US" sz="2301">
                <a:solidFill>
                  <a:srgbClr val="000000"/>
                </a:solidFill>
                <a:latin typeface="Inria Serif"/>
              </a:rPr>
              <a:t>changement de base </a:t>
            </a:r>
          </a:p>
          <a:p>
            <a:pPr marL="496892" indent="-248446" lvl="1">
              <a:lnSpc>
                <a:spcPts val="3222"/>
              </a:lnSpc>
              <a:buFont typeface="Arial"/>
              <a:buChar char="•"/>
            </a:pPr>
            <a:r>
              <a:rPr lang="en-US" sz="2301">
                <a:solidFill>
                  <a:srgbClr val="000000"/>
                </a:solidFill>
                <a:latin typeface="Inria Serif"/>
              </a:rPr>
              <a:t>écrire l’onde comme une somme d’harmoniques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2419" y="8724335"/>
            <a:ext cx="3988030" cy="3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18">
                <a:solidFill>
                  <a:srgbClr val="000000"/>
                </a:solidFill>
                <a:latin typeface="Lustria"/>
              </a:rP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DAGAEEuzqR8</dc:identifier>
  <dcterms:modified xsi:type="dcterms:W3CDTF">2011-08-01T06:04:30Z</dcterms:modified>
  <cp:revision>1</cp:revision>
  <dc:title>Beige vintage typographique exposé présentation</dc:title>
</cp:coreProperties>
</file>