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Proxima Nova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E8F6E4-8F43-4C29-9F1B-E116E9C94231}">
  <a:tblStyle styleId="{67E8F6E4-8F43-4C29-9F1B-E116E9C94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fc1c5d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fc1c5d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fc1c5d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fc1c5d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fc1c5d1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fc1c5d1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fc1c5d1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3fc1c5d1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fc1c5d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3fc1c5d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fc1c5d1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fc1c5d1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fc1c5d1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3fc1c5d1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fc1c5d1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fc1c5d1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fc1c5d1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fc1c5d1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3fc1c5d1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3fc1c5d1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fc1c5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fc1c5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3fc1c5d1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3fc1c5d1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3fc1c5d1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3fc1c5d1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3fc1c5d1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3fc1c5d1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3fc1c5d1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3fc1c5d1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3fc1c5d1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3fc1c5d1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3fc1c5d1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3fc1c5d1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3fc1c5d1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3fc1c5d1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3fc1c5d1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3fc1c5d1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7cef90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7cef90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7cef907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7cef907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fc1c5d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fc1c5d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7cef907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7cef907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7cef907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7cef907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7cef907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7cef907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7cef907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7cef907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7cef907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7cef907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7cef907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7cef907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7cef907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7cef907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7cef9072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7cef9072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7cef9072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7cef9072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7cef9072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7cef9072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fc1c5d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3fc1c5d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7cef9072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7cef9072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7cef9072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07cef907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7cef907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7cef907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7cef907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7cef907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7cef9072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7cef9072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7cef9072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7cef9072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fc1c5d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fc1c5d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fc1c5d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fc1c5d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fc1c5d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fc1c5d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fc1c5d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fc1c5d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fc1c5d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fc1c5d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moj.ca/problem/bf4" TargetMode="External"/><Relationship Id="rId4" Type="http://schemas.openxmlformats.org/officeDocument/2006/relationships/hyperlink" Target="https://docs.google.com/document/d/1imB5O4oAwUGqG4Q3TYw2IMl8vi3ym6bXbXMV5KpNcmg/edit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 Morris Pratt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Searching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3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4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27022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Mismatch, Reset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5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01" name="Google Shape;201;p26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6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14" name="Google Shape;214;p27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7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27" name="Google Shape;227;p28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28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match, add answer, reset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55" name="Google Shape;255;p30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0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1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627022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Mismatch, Reset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 Concepts Needed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Core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Basic Control Structures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while, for, if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Arrays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String Manipulation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substring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Auxiliary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ArrayList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Methods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83" name="Google Shape;283;p32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2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97" name="Google Shape;297;p33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" name="Google Shape;298;p33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627022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Reset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11" name="Google Shape;311;p34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34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27022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Mismatch, Reset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25" name="Google Shape;325;p35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p35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All characters searched, finish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100897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Indices: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Search Optimizations in Knuth Morris Pratt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Knuth Morris Pratt is an optimized string search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Will only ever iterate over every index once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Concept: Never go backwards, if there is a mismatch, continue iterating forward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Problem: you can accidentally skip a solution if you do this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40" name="Google Shape;340;p36"/>
          <p:cNvGraphicFramePr/>
          <p:nvPr/>
        </p:nvGraphicFramePr>
        <p:xfrm>
          <a:off x="952475" y="298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Search Optimizations in Knuth Morris Pratt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Concept: It is only </a:t>
            </a:r>
            <a:r>
              <a:rPr lang="en">
                <a:solidFill>
                  <a:schemeClr val="lt1"/>
                </a:solidFill>
              </a:rPr>
              <a:t>possible</a:t>
            </a:r>
            <a:r>
              <a:rPr lang="en">
                <a:solidFill>
                  <a:schemeClr val="lt1"/>
                </a:solidFill>
              </a:rPr>
              <a:t> to miss a solution while only iterating forward if String B contains duplicate characters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Knuth Morris Pratt creates a specialized table (array) based on String B to detect these </a:t>
            </a:r>
            <a:r>
              <a:rPr lang="en">
                <a:solidFill>
                  <a:schemeClr val="lt1"/>
                </a:solidFill>
              </a:rPr>
              <a:t>duplicates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The table allows the search algorithm to only iterate forward but still not miss any solutions by changing the targeted character in String B in an intelligent way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47" name="Google Shape;347;p37"/>
          <p:cNvGraphicFramePr/>
          <p:nvPr/>
        </p:nvGraphicFramePr>
        <p:xfrm>
          <a:off x="1986625" y="3776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</a:tblGrid>
              <a:tr h="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Table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Generation </a:t>
            </a:r>
            <a:r>
              <a:rPr lang="en">
                <a:solidFill>
                  <a:schemeClr val="lt1"/>
                </a:solidFill>
              </a:rPr>
              <a:t>in Knuth Morris Pratt, uses String 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In the table, 0 or -1 indicate to go back to the beginning for a mismatch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Will only use other values if there are duplicates of the </a:t>
            </a:r>
            <a:r>
              <a:rPr lang="en" u="sng">
                <a:solidFill>
                  <a:schemeClr val="lt1"/>
                </a:solidFill>
              </a:rPr>
              <a:t>first</a:t>
            </a:r>
            <a:r>
              <a:rPr lang="en">
                <a:solidFill>
                  <a:schemeClr val="lt1"/>
                </a:solidFill>
              </a:rPr>
              <a:t> character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If there are no duplicates of the first character, the table is full of 0 except for the first value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The first value is always initialized to -1 to represent the first character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This essentially empty table leads to the search algorithm operating in the way explored earlier, only ever moving forward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Table generation uses two pointers, position and candidate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Position continually moves forward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Candidate stays at 0 until a duplicate is detected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Both represent a character currently </a:t>
            </a:r>
            <a:r>
              <a:rPr lang="en">
                <a:solidFill>
                  <a:schemeClr val="lt1"/>
                </a:solidFill>
              </a:rPr>
              <a:t>being</a:t>
            </a:r>
            <a:r>
              <a:rPr lang="en">
                <a:solidFill>
                  <a:schemeClr val="lt1"/>
                </a:solidFill>
              </a:rPr>
              <a:t> analyzed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Generation in Knuth Morris Pratt Continued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Position is </a:t>
            </a:r>
            <a:r>
              <a:rPr lang="en">
                <a:solidFill>
                  <a:schemeClr val="lt1"/>
                </a:solidFill>
              </a:rPr>
              <a:t>initialized</a:t>
            </a:r>
            <a:r>
              <a:rPr lang="en">
                <a:solidFill>
                  <a:schemeClr val="lt1"/>
                </a:solidFill>
              </a:rPr>
              <a:t> to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Candidate is initialized to 0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Table[0] = -1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Operates by comparing the characters at index position and index candidate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there is not a match, set the position table value to candidate (</a:t>
            </a:r>
            <a:r>
              <a:rPr lang="en">
                <a:solidFill>
                  <a:schemeClr val="lt1"/>
                </a:solidFill>
              </a:rPr>
              <a:t>will be the last duplicate of the previous character, 0 if there is no duplicate of the previous character</a:t>
            </a:r>
            <a:r>
              <a:rPr lang="en">
                <a:solidFill>
                  <a:schemeClr val="lt1"/>
                </a:solidFill>
              </a:rPr>
              <a:t>)</a:t>
            </a:r>
            <a:r>
              <a:rPr lang="en">
                <a:solidFill>
                  <a:schemeClr val="lt1"/>
                </a:solidFill>
              </a:rPr>
              <a:t>, increase position by 1</a:t>
            </a:r>
            <a:r>
              <a:rPr lang="en">
                <a:solidFill>
                  <a:schemeClr val="lt1"/>
                </a:solidFill>
              </a:rPr>
              <a:t>, and </a:t>
            </a:r>
            <a:r>
              <a:rPr lang="en">
                <a:solidFill>
                  <a:schemeClr val="lt1"/>
                </a:solidFill>
              </a:rPr>
              <a:t>set candidate to 0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there is a match, </a:t>
            </a:r>
            <a:r>
              <a:rPr lang="en">
                <a:solidFill>
                  <a:schemeClr val="lt1"/>
                </a:solidFill>
              </a:rPr>
              <a:t>set the position table value to the table value at candidate, increase position by 1</a:t>
            </a:r>
            <a:r>
              <a:rPr lang="en">
                <a:solidFill>
                  <a:schemeClr val="lt1"/>
                </a:solidFill>
              </a:rPr>
              <a:t>, and </a:t>
            </a:r>
            <a:r>
              <a:rPr lang="en">
                <a:solidFill>
                  <a:schemeClr val="lt1"/>
                </a:solidFill>
              </a:rPr>
              <a:t>increase candidate by 1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 end of String B is reached, the table is finished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Finished table will be used by the search algorithm to locate potential instances of String B inside other instances of String 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Search Algorithm </a:t>
            </a:r>
            <a:r>
              <a:rPr lang="en">
                <a:solidFill>
                  <a:schemeClr val="lt1"/>
                </a:solidFill>
              </a:rPr>
              <a:t>in Knuth Morris Pratt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Let String A be the string being searched through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Let String B be the string being searched for, must be shorter than String 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Let InputPointer refer to a character in String 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Let TargetPointer refer to a character in String 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Let Table be a table generated using the KMP table algorithm off of String 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Total Complexity of O(n)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Search Algorithm in Knuth Morris Pratt Continued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If the character at inputPointer and the character at targetPointer equal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Increase both inputPointer and targetPointer by 1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targetPointer is the length of String B and therefore an instance of String B has been found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Add the inputPointer - targetPointer to the list of correct indices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Set targetPointer to the table value at index targetPointer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If not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Set targetPointer to the table value at index targetPointer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 targetPointer is now negative and </a:t>
            </a:r>
            <a:r>
              <a:rPr lang="en">
                <a:solidFill>
                  <a:schemeClr val="lt1"/>
                </a:solidFill>
              </a:rPr>
              <a:t>therefore</a:t>
            </a:r>
            <a:r>
              <a:rPr lang="en">
                <a:solidFill>
                  <a:schemeClr val="lt1"/>
                </a:solidFill>
              </a:rPr>
              <a:t> there is no possibility for there to be an instance of String B here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Increase inputPointer by 1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Set targetPointer to 0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Repeat until the end of String A is reached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Basis - Basic String 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Knuth Morris Pratt is an optimized string search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The most basic form of string search follows this algorithm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Let String A be the string being searched through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Let String B be the string being searched for, must be shorter than String 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For every character in String A, the ith character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Check if String B exists at that index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Do this by checking for every character in String B, the nth </a:t>
            </a:r>
            <a:r>
              <a:rPr lang="en">
                <a:solidFill>
                  <a:schemeClr val="lt1"/>
                </a:solidFill>
              </a:rPr>
              <a:t>character</a:t>
            </a:r>
            <a:endParaRPr>
              <a:solidFill>
                <a:schemeClr val="lt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Look for a match for the nth index of String B and the i + nth character of String A</a:t>
            </a:r>
            <a:endParaRPr>
              <a:solidFill>
                <a:schemeClr val="lt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 full String B is found, record the answer and move to the next ith character</a:t>
            </a:r>
            <a:endParaRPr>
              <a:solidFill>
                <a:schemeClr val="lt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there is a mismatch, move to the next ith </a:t>
            </a:r>
            <a:r>
              <a:rPr lang="en">
                <a:solidFill>
                  <a:schemeClr val="lt1"/>
                </a:solidFill>
              </a:rPr>
              <a:t>character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Complexity of O(n^2)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Might check every character of String A the same number of times as the number of characters in String B, not efficient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</a:t>
            </a:r>
            <a:r>
              <a:rPr lang="en">
                <a:solidFill>
                  <a:schemeClr val="lt1"/>
                </a:solidFill>
              </a:rPr>
              <a:t>Optimized</a:t>
            </a:r>
            <a:r>
              <a:rPr lang="en">
                <a:solidFill>
                  <a:schemeClr val="lt1"/>
                </a:solidFill>
              </a:rPr>
              <a:t>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77" name="Google Shape;377;p42"/>
          <p:cNvGraphicFramePr/>
          <p:nvPr/>
        </p:nvGraphicFramePr>
        <p:xfrm>
          <a:off x="912500" y="21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856425"/>
                <a:gridCol w="1294475"/>
                <a:gridCol w="1363700"/>
                <a:gridCol w="1394500"/>
                <a:gridCol w="1409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42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42"/>
          <p:cNvSpPr txBox="1"/>
          <p:nvPr/>
        </p:nvSpPr>
        <p:spPr>
          <a:xfrm>
            <a:off x="2486700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Pos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4572000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Cnd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3602850" y="40830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6146200" y="419072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Cnd =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88" name="Google Shape;388;p43"/>
          <p:cNvGraphicFramePr/>
          <p:nvPr/>
        </p:nvGraphicFramePr>
        <p:xfrm>
          <a:off x="912500" y="21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856425"/>
                <a:gridCol w="1294475"/>
                <a:gridCol w="1363700"/>
                <a:gridCol w="1394500"/>
                <a:gridCol w="1409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43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2486700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Pos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4572000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Cnd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3602850" y="40830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6146200" y="419072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Cnd = 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99" name="Google Shape;399;p44"/>
          <p:cNvGraphicFramePr/>
          <p:nvPr/>
        </p:nvGraphicFramePr>
        <p:xfrm>
          <a:off x="912500" y="21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856425"/>
                <a:gridCol w="1294475"/>
                <a:gridCol w="1363700"/>
                <a:gridCol w="1394500"/>
                <a:gridCol w="1409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44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2486700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Pos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4572000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Cnd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44"/>
          <p:cNvSpPr txBox="1"/>
          <p:nvPr/>
        </p:nvSpPr>
        <p:spPr>
          <a:xfrm>
            <a:off x="3602850" y="40830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6146200" y="419072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Cnd = 0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10" name="Google Shape;410;p45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1" name="Google Shape;411;p45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45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5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20" name="Google Shape;420;p46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Google Shape;421;p46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30" name="Google Shape;430;p47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1" name="Google Shape;431;p47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47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47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40" name="Google Shape;440;p48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" name="Google Shape;441;p48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48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50" name="Google Shape;450;p49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Google Shape;451;p49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49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1" name="Google Shape;461;p50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50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70" name="Google Shape;470;p51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51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Google Shape;472;p51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51"/>
          <p:cNvSpPr txBox="1"/>
          <p:nvPr/>
        </p:nvSpPr>
        <p:spPr>
          <a:xfrm>
            <a:off x="3602850" y="4295950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 Example Optimized using KMP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0" name="Google Shape;480;p52"/>
          <p:cNvGraphicFramePr/>
          <p:nvPr/>
        </p:nvGraphicFramePr>
        <p:xfrm>
          <a:off x="952475" y="186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Table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1" name="Google Shape;481;p52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2502100" y="13856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A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52"/>
          <p:cNvSpPr txBox="1"/>
          <p:nvPr/>
        </p:nvSpPr>
        <p:spPr>
          <a:xfrm>
            <a:off x="4587400" y="1385650"/>
            <a:ext cx="22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String B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4" name="Google Shape;484;p52"/>
          <p:cNvSpPr txBox="1"/>
          <p:nvPr/>
        </p:nvSpPr>
        <p:spPr>
          <a:xfrm>
            <a:off x="3147150" y="4241675"/>
            <a:ext cx="284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solution found, end of String A reached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52"/>
          <p:cNvSpPr txBox="1"/>
          <p:nvPr/>
        </p:nvSpPr>
        <p:spPr>
          <a:xfrm>
            <a:off x="952475" y="4241675"/>
            <a:ext cx="15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{2}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Steps needed in basic search: 19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Steps needed in KMP: 11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KMP 8 steps faster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Far more distinct advantage in longer string comparisons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Conclusion: KMP is better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Lot of data querying systems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Spell check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Search engine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Plagiarism</a:t>
            </a:r>
            <a:r>
              <a:rPr lang="en">
                <a:solidFill>
                  <a:schemeClr val="lt1"/>
                </a:solidFill>
              </a:rPr>
              <a:t> detection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Imagine you have a large </a:t>
            </a:r>
            <a:r>
              <a:rPr lang="en">
                <a:solidFill>
                  <a:schemeClr val="lt1"/>
                </a:solidFill>
              </a:rPr>
              <a:t>database</a:t>
            </a:r>
            <a:r>
              <a:rPr lang="en">
                <a:solidFill>
                  <a:schemeClr val="lt1"/>
                </a:solidFill>
              </a:rPr>
              <a:t> to search from such as the pokedex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You want to search for pokemon with some string in their name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Surrounding data structure for such a system may be rather complex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On the small scale, the Knuth-Morris-Pratt algorithm can be used for individual comparisons while looking </a:t>
            </a:r>
            <a:r>
              <a:rPr lang="en">
                <a:solidFill>
                  <a:schemeClr val="lt1"/>
                </a:solidFill>
              </a:rPr>
              <a:t>through</a:t>
            </a:r>
            <a:r>
              <a:rPr lang="en">
                <a:solidFill>
                  <a:schemeClr val="lt1"/>
                </a:solidFill>
              </a:rPr>
              <a:t> the pokedex for said pokemon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Can save much time across many comparisons compared to </a:t>
            </a:r>
            <a:r>
              <a:rPr lang="en">
                <a:solidFill>
                  <a:schemeClr val="lt1"/>
                </a:solidFill>
              </a:rPr>
              <a:t>naive</a:t>
            </a:r>
            <a:r>
              <a:rPr lang="en">
                <a:solidFill>
                  <a:schemeClr val="lt1"/>
                </a:solidFill>
              </a:rPr>
              <a:t> search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3" name="Google Shape;50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Your principle has tasked you with creating a program to find just the first instance of a given String B in a given String A. You are required to use an algorithm of at least time complexity O(n) in order to be successful, as the program will be used as a module in a larger system and must not hold up operations. Create such a program using the following specifications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Input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String A, maximum 10^6 characters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String B, smaller or equal to String 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Output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Just the index of the first </a:t>
            </a:r>
            <a:r>
              <a:rPr lang="en">
                <a:solidFill>
                  <a:schemeClr val="lt1"/>
                </a:solidFill>
              </a:rPr>
              <a:t>occurrence</a:t>
            </a:r>
            <a:r>
              <a:rPr lang="en">
                <a:solidFill>
                  <a:schemeClr val="lt1"/>
                </a:solidFill>
              </a:rPr>
              <a:t> of String B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-1 if there are no occurrences of String 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Online Judge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Solution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5" name="Google Shape;51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W</a:t>
            </a:r>
            <a:r>
              <a:rPr lang="en">
                <a:solidFill>
                  <a:schemeClr val="lt1"/>
                </a:solidFill>
              </a:rPr>
              <a:t>hat is the primary difference between KMP and basic string searching?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KMP is a greedy algorithm, making it less accurate and leading to potential miscalculations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KMP uses less memory space than basic string searching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Basic string searching iterates over each character of String A more times than KMP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There is no significant difference between KMP and basic string searching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What are the time complexities of KMP and basic string searching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KMP: O(n), Basic: O(n)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KMP: O(n^2), Basic: O(n)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KMP: O(n), Basic: O(2^n)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KMP: O(n), Basic: O(n^2)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Solutions separately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0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270225" y="3867425"/>
            <a:ext cx="19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Mismatch, Reset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Basic String Search, Inefficiency 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952475" y="21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{67E8F6E4-8F43-4C29-9F1B-E116E9C94231}</a:tableStyleId>
              </a:tblPr>
              <a:tblGrid>
                <a:gridCol w="1311525"/>
                <a:gridCol w="7567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A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dk2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2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5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Index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String B Value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“A”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“B”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1817250" y="10177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A)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3547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Not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256500" y="1485750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Being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123225" y="14857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GREEN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Processed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817250" y="3867425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Legend (String 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256500" y="426762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Current Pointer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270225" y="3867425"/>
            <a:ext cx="19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Match, check if next index matches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