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34"/>
  </p:notesMasterIdLst>
  <p:sldIdLst>
    <p:sldId id="256" r:id="rId3"/>
    <p:sldId id="257" r:id="rId4"/>
    <p:sldId id="258" r:id="rId5"/>
    <p:sldId id="259" r:id="rId6"/>
    <p:sldId id="260" r:id="rId7"/>
    <p:sldId id="270" r:id="rId8"/>
    <p:sldId id="271" r:id="rId9"/>
    <p:sldId id="272" r:id="rId10"/>
    <p:sldId id="273" r:id="rId11"/>
    <p:sldId id="274" r:id="rId12"/>
    <p:sldId id="275" r:id="rId13"/>
    <p:sldId id="286" r:id="rId14"/>
    <p:sldId id="277" r:id="rId15"/>
    <p:sldId id="276" r:id="rId16"/>
    <p:sldId id="262" r:id="rId17"/>
    <p:sldId id="283" r:id="rId18"/>
    <p:sldId id="278" r:id="rId19"/>
    <p:sldId id="281" r:id="rId20"/>
    <p:sldId id="285" r:id="rId21"/>
    <p:sldId id="282" r:id="rId22"/>
    <p:sldId id="280" r:id="rId23"/>
    <p:sldId id="287" r:id="rId24"/>
    <p:sldId id="284" r:id="rId25"/>
    <p:sldId id="261" r:id="rId26"/>
    <p:sldId id="263" r:id="rId27"/>
    <p:sldId id="267" r:id="rId28"/>
    <p:sldId id="264" r:id="rId29"/>
    <p:sldId id="268" r:id="rId30"/>
    <p:sldId id="265" r:id="rId31"/>
    <p:sldId id="269" r:id="rId32"/>
    <p:sldId id="266" r:id="rId33"/>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C23CE-8A54-4E35-8D6E-0107FC22511C}">
          <p14:sldIdLst>
            <p14:sldId id="256"/>
            <p14:sldId id="257"/>
            <p14:sldId id="258"/>
            <p14:sldId id="259"/>
            <p14:sldId id="260"/>
            <p14:sldId id="270"/>
            <p14:sldId id="271"/>
            <p14:sldId id="272"/>
            <p14:sldId id="273"/>
            <p14:sldId id="274"/>
            <p14:sldId id="275"/>
            <p14:sldId id="286"/>
            <p14:sldId id="277"/>
            <p14:sldId id="276"/>
            <p14:sldId id="262"/>
            <p14:sldId id="283"/>
            <p14:sldId id="278"/>
            <p14:sldId id="281"/>
            <p14:sldId id="285"/>
            <p14:sldId id="282"/>
            <p14:sldId id="280"/>
            <p14:sldId id="287"/>
            <p14:sldId id="284"/>
            <p14:sldId id="261"/>
            <p14:sldId id="263"/>
            <p14:sldId id="267"/>
            <p14:sldId id="264"/>
            <p14:sldId id="268"/>
            <p14:sldId id="265"/>
            <p14:sldId id="26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66697-6E93-4483-BCD7-D2D761A979A1}" type="datetimeFigureOut">
              <a:rPr lang="en-US" smtClean="0"/>
              <a:t>25-Oct-19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E998F-4623-4A1B-8AE5-9C08C18B3D1D}" type="slidenum">
              <a:rPr lang="en-US" smtClean="0"/>
              <a:t>‹#›</a:t>
            </a:fld>
            <a:endParaRPr lang="en-US"/>
          </a:p>
        </p:txBody>
      </p:sp>
    </p:spTree>
    <p:extLst>
      <p:ext uri="{BB962C8B-B14F-4D97-AF65-F5344CB8AC3E}">
        <p14:creationId xmlns:p14="http://schemas.microsoft.com/office/powerpoint/2010/main" val="308372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core of the problem is that both the caller and its nested actor get linked to something that is specific to the caller – the message class.</a:t>
            </a:r>
          </a:p>
          <a:p>
            <a:endParaRPr lang="en-US" baseline="0" dirty="0"/>
          </a:p>
          <a:p>
            <a:r>
              <a:rPr lang="en-US" baseline="0" dirty="0"/>
              <a:t>What can we do about this?</a:t>
            </a:r>
          </a:p>
        </p:txBody>
      </p:sp>
    </p:spTree>
    <p:extLst>
      <p:ext uri="{BB962C8B-B14F-4D97-AF65-F5344CB8AC3E}">
        <p14:creationId xmlns:p14="http://schemas.microsoft.com/office/powerpoint/2010/main" val="95635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answer lies in a concept called dependency inversion.</a:t>
            </a:r>
          </a:p>
          <a:p>
            <a:endParaRPr lang="en-US" baseline="0" dirty="0"/>
          </a:p>
          <a:p>
            <a:r>
              <a:rPr lang="en-US" baseline="0" dirty="0"/>
              <a:t>Our nested actor depends on something contained in the caller’s library – namely, the message that Nested wants to send to Caller.</a:t>
            </a:r>
          </a:p>
          <a:p>
            <a:endParaRPr lang="en-US" baseline="0" dirty="0"/>
          </a:p>
          <a:p>
            <a:r>
              <a:rPr lang="en-US" baseline="0" dirty="0"/>
              <a:t>We need to flip this dependency.</a:t>
            </a:r>
          </a:p>
          <a:p>
            <a:endParaRPr lang="en-US" baseline="0" dirty="0"/>
          </a:p>
          <a:p>
            <a:endParaRPr lang="en-US" baseline="0" dirty="0"/>
          </a:p>
        </p:txBody>
      </p:sp>
    </p:spTree>
    <p:extLst>
      <p:ext uri="{BB962C8B-B14F-4D97-AF65-F5344CB8AC3E}">
        <p14:creationId xmlns:p14="http://schemas.microsoft.com/office/powerpoint/2010/main" val="202455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Here is how to invert the dependency between two libraries.</a:t>
            </a:r>
          </a:p>
          <a:p>
            <a:endParaRPr lang="en-US" baseline="0" dirty="0"/>
          </a:p>
          <a:p>
            <a:r>
              <a:rPr lang="en-US" baseline="0" dirty="0"/>
              <a:t>Identify the class that drives the dependency relationship – in this case, it is the message class that Nested needs to send to Caller.</a:t>
            </a:r>
          </a:p>
          <a:p>
            <a:endParaRPr lang="en-US" baseline="0" dirty="0"/>
          </a:p>
          <a:p>
            <a:r>
              <a:rPr lang="en-US" baseline="0" dirty="0"/>
              <a:t>Create an abstract class with some or all of the methods that need to be called from the dependent library, and put this class in that library.</a:t>
            </a:r>
          </a:p>
          <a:p>
            <a:endParaRPr lang="en-US" baseline="0" dirty="0"/>
          </a:p>
          <a:p>
            <a:r>
              <a:rPr lang="en-US" baseline="0" dirty="0"/>
              <a:t>Make the concrete class – our message class – inherit from the new abstract class.</a:t>
            </a:r>
          </a:p>
          <a:p>
            <a:endParaRPr lang="en-US" baseline="0" dirty="0"/>
          </a:p>
          <a:p>
            <a:r>
              <a:rPr lang="en-US" baseline="0" dirty="0"/>
              <a:t>Your dependency is now inverted.</a:t>
            </a:r>
          </a:p>
          <a:p>
            <a:endParaRPr lang="en-US" baseline="0" dirty="0"/>
          </a:p>
          <a:p>
            <a:endParaRPr lang="en-US" baseline="0" dirty="0"/>
          </a:p>
        </p:txBody>
      </p:sp>
    </p:spTree>
    <p:extLst>
      <p:ext uri="{BB962C8B-B14F-4D97-AF65-F5344CB8AC3E}">
        <p14:creationId xmlns:p14="http://schemas.microsoft.com/office/powerpoint/2010/main" val="230073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Let’s apply this technique to our caller’s message.  We’ll call the result “Zero Coupling”.</a:t>
            </a:r>
          </a:p>
          <a:p>
            <a:endParaRPr lang="en-US" baseline="0" dirty="0"/>
          </a:p>
          <a:p>
            <a:r>
              <a:rPr lang="en-US" baseline="0" dirty="0"/>
              <a:t>Recall that a message class consists of two parts – a Send method, which packages up some data and sends it to the recipient, and a Do method, which invokes some method of the recipient.  Both are part of the same class, and so have access to the same data.</a:t>
            </a:r>
          </a:p>
        </p:txBody>
      </p:sp>
    </p:spTree>
    <p:extLst>
      <p:ext uri="{BB962C8B-B14F-4D97-AF65-F5344CB8AC3E}">
        <p14:creationId xmlns:p14="http://schemas.microsoft.com/office/powerpoint/2010/main" val="556144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Do.vi of our message </a:t>
            </a:r>
            <a:r>
              <a:rPr lang="en-US" i="1" baseline="0" dirty="0"/>
              <a:t>must</a:t>
            </a:r>
            <a:r>
              <a:rPr lang="en-US" i="0" baseline="0" dirty="0"/>
              <a:t> depend on Caller, because it invokes a method of Caller.  It needs to stay in Caller’s library.</a:t>
            </a:r>
          </a:p>
          <a:p>
            <a:endParaRPr lang="en-US" i="0" baseline="0" dirty="0"/>
          </a:p>
          <a:p>
            <a:r>
              <a:rPr lang="en-US" i="0" baseline="0" dirty="0"/>
              <a:t>Nested doesn’t care at all about Do.vi, but it must be able to package its data into the message and send it to Caller.  The Send VI needs to reside in </a:t>
            </a:r>
            <a:r>
              <a:rPr lang="en-US" i="0" baseline="0" dirty="0" err="1"/>
              <a:t>Nested’s</a:t>
            </a:r>
            <a:r>
              <a:rPr lang="en-US" i="0" baseline="0" dirty="0"/>
              <a:t> library.</a:t>
            </a:r>
            <a:endParaRPr lang="en-US" baseline="0" dirty="0"/>
          </a:p>
        </p:txBody>
      </p:sp>
    </p:spTree>
    <p:extLst>
      <p:ext uri="{BB962C8B-B14F-4D97-AF65-F5344CB8AC3E}">
        <p14:creationId xmlns:p14="http://schemas.microsoft.com/office/powerpoint/2010/main" val="421890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Knowing this, we can define an abstract class for the Nested actor, and a concrete child implementation for the Caller actor.</a:t>
            </a:r>
          </a:p>
          <a:p>
            <a:endParaRPr lang="en-US" baseline="0" dirty="0"/>
          </a:p>
          <a:p>
            <a:r>
              <a:rPr lang="en-US" baseline="0" dirty="0" err="1"/>
              <a:t>Nested’s</a:t>
            </a:r>
            <a:r>
              <a:rPr lang="en-US" baseline="0" dirty="0"/>
              <a:t> abstract message class defines the data that will be sent to Caller, and implements a Send VI.  </a:t>
            </a:r>
            <a:r>
              <a:rPr lang="en-US" b="1" baseline="0" dirty="0"/>
              <a:t>[Build] </a:t>
            </a:r>
            <a:r>
              <a:rPr lang="en-US" baseline="0" dirty="0"/>
              <a:t>It does not implement an override of Do.vi, leaving that method virtual.  This class is added to </a:t>
            </a:r>
            <a:r>
              <a:rPr lang="en-US" baseline="0" dirty="0" err="1"/>
              <a:t>Nested’s</a:t>
            </a:r>
            <a:r>
              <a:rPr lang="en-US" baseline="0" dirty="0"/>
              <a:t> library, and becomes part of its API.</a:t>
            </a:r>
          </a:p>
          <a:p>
            <a:endParaRPr lang="en-US" baseline="0" dirty="0"/>
          </a:p>
          <a:p>
            <a:r>
              <a:rPr lang="en-US" baseline="0" dirty="0"/>
              <a:t>Caller gets a concrete child implementation of </a:t>
            </a:r>
            <a:r>
              <a:rPr lang="en-US" baseline="0" dirty="0" err="1"/>
              <a:t>Nested’s</a:t>
            </a:r>
            <a:r>
              <a:rPr lang="en-US" baseline="0" dirty="0"/>
              <a:t> abstract message.  </a:t>
            </a:r>
            <a:r>
              <a:rPr lang="en-US" b="1" baseline="0" dirty="0"/>
              <a:t>[Build]</a:t>
            </a:r>
            <a:r>
              <a:rPr lang="en-US" b="0" baseline="0" dirty="0"/>
              <a:t> This child class has no data of its own, and does not implement a Send VI.  It does provide an override of Do.vi, which invokes a Caller method as normal.</a:t>
            </a:r>
          </a:p>
          <a:p>
            <a:endParaRPr lang="en-US" b="0" baseline="0" dirty="0"/>
          </a:p>
          <a:p>
            <a:r>
              <a:rPr lang="en-US" b="0" baseline="0" dirty="0"/>
              <a:t>This is Zero Coupling.  Note that the term applies to how Nested couples to Caller – which is to say, not at all.  Caller is still coupled to Nested, but that’s OK – Callers get to know everything about the APIs of their Nested actors.</a:t>
            </a:r>
          </a:p>
          <a:p>
            <a:endParaRPr lang="en-US" b="0" baseline="0" dirty="0"/>
          </a:p>
          <a:p>
            <a:r>
              <a:rPr lang="en-US" b="0" baseline="0" dirty="0"/>
              <a:t>Let’s see how this works in practice.</a:t>
            </a:r>
            <a:endParaRPr lang="en-US" baseline="0" dirty="0"/>
          </a:p>
        </p:txBody>
      </p:sp>
    </p:spTree>
    <p:extLst>
      <p:ext uri="{BB962C8B-B14F-4D97-AF65-F5344CB8AC3E}">
        <p14:creationId xmlns:p14="http://schemas.microsoft.com/office/powerpoint/2010/main" val="35673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13</a:t>
            </a:fld>
            <a:endParaRPr lang="en-US" dirty="0"/>
          </a:p>
        </p:txBody>
      </p:sp>
    </p:spTree>
    <p:extLst>
      <p:ext uri="{BB962C8B-B14F-4D97-AF65-F5344CB8AC3E}">
        <p14:creationId xmlns:p14="http://schemas.microsoft.com/office/powerpoint/2010/main" val="373519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accent2">
                  <a:lumMod val="20000"/>
                  <a:lumOff val="80000"/>
                </a:schemeClr>
              </a:solidFill>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t>14</a:t>
            </a:fld>
            <a:endParaRPr lang="en-US" dirty="0"/>
          </a:p>
        </p:txBody>
      </p:sp>
    </p:spTree>
    <p:extLst>
      <p:ext uri="{BB962C8B-B14F-4D97-AF65-F5344CB8AC3E}">
        <p14:creationId xmlns:p14="http://schemas.microsoft.com/office/powerpoint/2010/main" val="198880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117498576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280860066"/>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60436371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10724496"/>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55326003"/>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304496522"/>
      </p:ext>
    </p:extLst>
  </p:cSld>
  <p:clrMapOvr>
    <a:masterClrMapping/>
  </p:clrMapOvr>
  <p:extLst>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67146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238058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566031096"/>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63910432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6779AD-93C3-40FD-862D-B0B04F9E6C72}" type="datetimeFigureOut">
              <a:rPr lang="en-US" smtClean="0"/>
              <a:t>25-Oct-19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96187-627E-410C-8BE3-EED9FE2D44BA}" type="slidenum">
              <a:rPr lang="en-US" smtClean="0"/>
              <a:t>‹#›</a:t>
            </a:fld>
            <a:endParaRPr lang="en-US"/>
          </a:p>
        </p:txBody>
      </p:sp>
    </p:spTree>
    <p:extLst>
      <p:ext uri="{BB962C8B-B14F-4D97-AF65-F5344CB8AC3E}">
        <p14:creationId xmlns:p14="http://schemas.microsoft.com/office/powerpoint/2010/main" val="220217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35660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0648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2311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fidential_NI Cover Slide">
    <p:spTree>
      <p:nvGrpSpPr>
        <p:cNvPr id="1" name=""/>
        <p:cNvGrpSpPr/>
        <p:nvPr/>
      </p:nvGrpSpPr>
      <p:grpSpPr>
        <a:xfrm>
          <a:off x="0" y="0"/>
          <a:ext cx="0" cy="0"/>
          <a:chOff x="0" y="0"/>
          <a:chExt cx="0" cy="0"/>
        </a:xfrm>
      </p:grpSpPr>
      <p:sp>
        <p:nvSpPr>
          <p:cNvPr id="6" name="Rectangle 5"/>
          <p:cNvSpPr/>
          <p:nvPr userDrawn="1"/>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4"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32834992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336355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821910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9171257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658039876"/>
      </p:ext>
    </p:extLst>
  </p:cSld>
  <p:clrMapOvr>
    <a:masterClrMapping/>
  </p:clrMapOvr>
  <p:extLst>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00093638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149161263"/>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981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0500631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fidential_withFull Image R">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966840151"/>
      </p:ext>
    </p:extLst>
  </p:cSld>
  <p:clrMapOvr>
    <a:masterClrMapping/>
  </p:clrMapOvr>
  <p:extLst>
    <p:ext uri="{DCECCB84-F9BA-43D5-87BE-67443E8EF086}">
      <p15:sldGuideLst xmlns:p15="http://schemas.microsoft.com/office/powerpoint/2012/main">
        <p15:guide id="2" pos="29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fidential_with Full Image L">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04132832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fidential_with Full Image L white logo">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userDrawn="1"/>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32159661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fidential_NI Product Focused with Image R_Confidential">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userDrawn="1"/>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2246117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fidential_NI Product Focused with Image L_Confidential">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userDrawn="1"/>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96471693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fidential_Image Top">
    <p:spTree>
      <p:nvGrpSpPr>
        <p:cNvPr id="1" name=""/>
        <p:cNvGrpSpPr/>
        <p:nvPr/>
      </p:nvGrpSpPr>
      <p:grpSpPr>
        <a:xfrm>
          <a:off x="0" y="0"/>
          <a:ext cx="0" cy="0"/>
          <a:chOff x="0" y="0"/>
          <a:chExt cx="0" cy="0"/>
        </a:xfrm>
      </p:grpSpPr>
      <p:sp>
        <p:nvSpPr>
          <p:cNvPr id="8" name="Rectangle 7"/>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60270914"/>
      </p:ext>
    </p:extLst>
  </p:cSld>
  <p:clrMapOvr>
    <a:masterClrMapping/>
  </p:clrMapOvr>
  <p:extLst>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userDrawn="1"/>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4483613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fidential_Quote Slide">
    <p:spTree>
      <p:nvGrpSpPr>
        <p:cNvPr id="1" name=""/>
        <p:cNvGrpSpPr/>
        <p:nvPr/>
      </p:nvGrpSpPr>
      <p:grpSpPr>
        <a:xfrm>
          <a:off x="0" y="0"/>
          <a:ext cx="0" cy="0"/>
          <a:chOff x="0" y="0"/>
          <a:chExt cx="0" cy="0"/>
        </a:xfrm>
      </p:grpSpPr>
      <p:sp>
        <p:nvSpPr>
          <p:cNvPr id="6" name="Rectangle 5"/>
          <p:cNvSpPr/>
          <p:nvPr userDrawn="1"/>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6487034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fidential_Divider Slide">
    <p:spTree>
      <p:nvGrpSpPr>
        <p:cNvPr id="1" name=""/>
        <p:cNvGrpSpPr/>
        <p:nvPr/>
      </p:nvGrpSpPr>
      <p:grpSpPr>
        <a:xfrm>
          <a:off x="0" y="0"/>
          <a:ext cx="0" cy="0"/>
          <a:chOff x="0" y="0"/>
          <a:chExt cx="0" cy="0"/>
        </a:xfrm>
      </p:grpSpPr>
      <p:sp>
        <p:nvSpPr>
          <p:cNvPr id="6" name="Rectangle 5"/>
          <p:cNvSpPr/>
          <p:nvPr userDrawn="1"/>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2227900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fidential_Resource Link">
    <p:spTree>
      <p:nvGrpSpPr>
        <p:cNvPr id="1" name=""/>
        <p:cNvGrpSpPr/>
        <p:nvPr/>
      </p:nvGrpSpPr>
      <p:grpSpPr>
        <a:xfrm>
          <a:off x="0" y="0"/>
          <a:ext cx="0" cy="0"/>
          <a:chOff x="0" y="0"/>
          <a:chExt cx="0" cy="0"/>
        </a:xfrm>
      </p:grpSpPr>
      <p:sp>
        <p:nvSpPr>
          <p:cNvPr id="6" name="Rectangle 5"/>
          <p:cNvSpPr/>
          <p:nvPr userDrawn="1"/>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67266188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83594386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867916924"/>
      </p:ext>
    </p:extLst>
  </p:cSld>
  <p:clrMapOvr>
    <a:masterClrMapping/>
  </p:clrMapOvr>
  <p:extLst>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1612687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09193916"/>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28186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417507877"/>
      </p:ext>
    </p:extLst>
  </p:cSld>
  <p:clrMapOvr>
    <a:masterClrMapping/>
  </p:clrMapOvr>
  <p:extLst>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1.emf"/><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52974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99" r:id="rId20"/>
    <p:sldLayoutId id="2147483700" r:id="rId21"/>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68067471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Event Source Actor</a:t>
            </a:r>
          </a:p>
        </p:txBody>
      </p:sp>
      <p:sp>
        <p:nvSpPr>
          <p:cNvPr id="3" name="Subtitle 2"/>
          <p:cNvSpPr>
            <a:spLocks noGrp="1"/>
          </p:cNvSpPr>
          <p:nvPr>
            <p:ph type="subTitle" idx="1"/>
          </p:nvPr>
        </p:nvSpPr>
        <p:spPr/>
        <p:txBody>
          <a:bodyPr/>
          <a:lstStyle/>
          <a:p>
            <a:r>
              <a:rPr lang="en-US" dirty="0"/>
              <a:t>Subscriber – Publisher in Actor Oriented System</a:t>
            </a:r>
          </a:p>
        </p:txBody>
      </p:sp>
      <p:sp>
        <p:nvSpPr>
          <p:cNvPr id="4" name="Text Placeholder 3"/>
          <p:cNvSpPr>
            <a:spLocks noGrp="1"/>
          </p:cNvSpPr>
          <p:nvPr>
            <p:ph type="body" sz="quarter" idx="12"/>
          </p:nvPr>
        </p:nvSpPr>
        <p:spPr/>
        <p:txBody>
          <a:bodyPr>
            <a:normAutofit lnSpcReduction="10000"/>
          </a:bodyPr>
          <a:lstStyle/>
          <a:p>
            <a:r>
              <a:rPr lang="en-US" dirty="0"/>
              <a:t>Piotr Kruczkowski CLA</a:t>
            </a:r>
          </a:p>
        </p:txBody>
      </p:sp>
      <p:sp>
        <p:nvSpPr>
          <p:cNvPr id="5" name="Text Placeholder 4"/>
          <p:cNvSpPr>
            <a:spLocks noGrp="1"/>
          </p:cNvSpPr>
          <p:nvPr>
            <p:ph type="body" sz="quarter" idx="13"/>
          </p:nvPr>
        </p:nvSpPr>
        <p:spPr/>
        <p:txBody>
          <a:bodyPr/>
          <a:lstStyle/>
          <a:p>
            <a:r>
              <a:rPr lang="en-US" dirty="0"/>
              <a:t>Software Solutions Developer</a:t>
            </a:r>
          </a:p>
        </p:txBody>
      </p:sp>
    </p:spTree>
    <p:extLst>
      <p:ext uri="{BB962C8B-B14F-4D97-AF65-F5344CB8AC3E}">
        <p14:creationId xmlns:p14="http://schemas.microsoft.com/office/powerpoint/2010/main" val="145399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375482" y="3078780"/>
            <a:ext cx="3489158" cy="284074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Message</a:t>
            </a:r>
          </a:p>
        </p:txBody>
      </p:sp>
      <p:sp>
        <p:nvSpPr>
          <p:cNvPr id="15" name="Rounded Rectangle 14"/>
          <p:cNvSpPr/>
          <p:nvPr/>
        </p:nvSpPr>
        <p:spPr>
          <a:xfrm>
            <a:off x="5338030" y="3601428"/>
            <a:ext cx="1519990" cy="9144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p:cNvSpPr/>
          <p:nvPr/>
        </p:nvSpPr>
        <p:spPr>
          <a:xfrm>
            <a:off x="5354019" y="4808639"/>
            <a:ext cx="1519990" cy="914400"/>
          </a:xfrm>
          <a:prstGeom prst="roundRect">
            <a:avLst/>
          </a:prstGeom>
          <a:solidFill>
            <a:schemeClr val="accent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Zero Coupling</a:t>
            </a:r>
          </a:p>
        </p:txBody>
      </p:sp>
      <p:sp>
        <p:nvSpPr>
          <p:cNvPr id="20" name="Rounded Rectangle 19"/>
          <p:cNvSpPr/>
          <p:nvPr/>
        </p:nvSpPr>
        <p:spPr>
          <a:xfrm>
            <a:off x="2298031" y="1632275"/>
            <a:ext cx="2209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Nested Actor</a:t>
            </a:r>
          </a:p>
        </p:txBody>
      </p:sp>
      <p:sp>
        <p:nvSpPr>
          <p:cNvPr id="21" name="Rounded Rectangle 20"/>
          <p:cNvSpPr/>
          <p:nvPr/>
        </p:nvSpPr>
        <p:spPr>
          <a:xfrm>
            <a:off x="7656094" y="1656340"/>
            <a:ext cx="2209800" cy="97155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Caller</a:t>
            </a:r>
          </a:p>
        </p:txBody>
      </p:sp>
      <p:cxnSp>
        <p:nvCxnSpPr>
          <p:cNvPr id="23" name="Straight Arrow Connector 22"/>
          <p:cNvCxnSpPr>
            <a:stCxn id="21" idx="2"/>
            <a:endCxn id="14" idx="3"/>
          </p:cNvCxnSpPr>
          <p:nvPr/>
        </p:nvCxnSpPr>
        <p:spPr bwMode="auto">
          <a:xfrm flipH="1">
            <a:off x="6874010" y="2627891"/>
            <a:ext cx="1886985" cy="2637949"/>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4" name="Straight Arrow Connector 23"/>
          <p:cNvCxnSpPr>
            <a:stCxn id="20" idx="2"/>
            <a:endCxn id="15" idx="1"/>
          </p:cNvCxnSpPr>
          <p:nvPr/>
        </p:nvCxnSpPr>
        <p:spPr bwMode="auto">
          <a:xfrm>
            <a:off x="3402932" y="2622876"/>
            <a:ext cx="1935099" cy="143575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pic>
        <p:nvPicPr>
          <p:cNvPr id="1026" name="Picture 2"/>
          <p:cNvPicPr>
            <a:picLocks noChangeAspect="1" noChangeArrowheads="1"/>
          </p:cNvPicPr>
          <p:nvPr/>
        </p:nvPicPr>
        <p:blipFill>
          <a:blip r:embed="rId3"/>
          <a:srcRect/>
          <a:stretch>
            <a:fillRect/>
          </a:stretch>
        </p:blipFill>
        <p:spPr bwMode="auto">
          <a:xfrm>
            <a:off x="5979664" y="4896872"/>
            <a:ext cx="753979" cy="753979"/>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474393" y="3685649"/>
            <a:ext cx="753978" cy="753978"/>
          </a:xfrm>
          <a:prstGeom prst="rect">
            <a:avLst/>
          </a:prstGeom>
          <a:noFill/>
          <a:ln w="9525">
            <a:noFill/>
            <a:miter lim="800000"/>
            <a:headEnd/>
            <a:tailEnd/>
          </a:ln>
        </p:spPr>
      </p:pic>
      <p:sp>
        <p:nvSpPr>
          <p:cNvPr id="18" name="Right Arrow 17"/>
          <p:cNvSpPr/>
          <p:nvPr/>
        </p:nvSpPr>
        <p:spPr>
          <a:xfrm>
            <a:off x="4868780" y="1900989"/>
            <a:ext cx="2538663" cy="484632"/>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Message Direction</a:t>
            </a:r>
          </a:p>
        </p:txBody>
      </p:sp>
    </p:spTree>
    <p:extLst>
      <p:ext uri="{BB962C8B-B14F-4D97-AF65-F5344CB8AC3E}">
        <p14:creationId xmlns:p14="http://schemas.microsoft.com/office/powerpoint/2010/main" val="384111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876927" y="2008259"/>
            <a:ext cx="3489158" cy="3308325"/>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Nested Actor Library</a:t>
            </a:r>
          </a:p>
        </p:txBody>
      </p:sp>
      <p:sp>
        <p:nvSpPr>
          <p:cNvPr id="11" name="Rounded Rectangle 10"/>
          <p:cNvSpPr/>
          <p:nvPr/>
        </p:nvSpPr>
        <p:spPr>
          <a:xfrm>
            <a:off x="6797841" y="2035355"/>
            <a:ext cx="3489158" cy="328122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Caller Actor Library</a:t>
            </a:r>
          </a:p>
        </p:txBody>
      </p:sp>
      <p:sp>
        <p:nvSpPr>
          <p:cNvPr id="2" name="Title 1"/>
          <p:cNvSpPr>
            <a:spLocks noGrp="1"/>
          </p:cNvSpPr>
          <p:nvPr>
            <p:ph type="title"/>
          </p:nvPr>
        </p:nvSpPr>
        <p:spPr/>
        <p:txBody>
          <a:bodyPr/>
          <a:lstStyle/>
          <a:p>
            <a:r>
              <a:rPr lang="en-US" dirty="0"/>
              <a:t>Dependency Inversion</a:t>
            </a:r>
          </a:p>
        </p:txBody>
      </p:sp>
      <p:sp>
        <p:nvSpPr>
          <p:cNvPr id="20" name="Rounded Rectangle 19"/>
          <p:cNvSpPr/>
          <p:nvPr/>
        </p:nvSpPr>
        <p:spPr>
          <a:xfrm>
            <a:off x="2516606" y="2557677"/>
            <a:ext cx="2209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Nested Actor</a:t>
            </a:r>
          </a:p>
        </p:txBody>
      </p:sp>
      <p:sp>
        <p:nvSpPr>
          <p:cNvPr id="21" name="Rounded Rectangle 20"/>
          <p:cNvSpPr/>
          <p:nvPr/>
        </p:nvSpPr>
        <p:spPr>
          <a:xfrm>
            <a:off x="7437520" y="2557677"/>
            <a:ext cx="2209800" cy="97155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Caller</a:t>
            </a:r>
          </a:p>
        </p:txBody>
      </p:sp>
      <p:sp>
        <p:nvSpPr>
          <p:cNvPr id="22" name="Rounded Rectangle 21"/>
          <p:cNvSpPr/>
          <p:nvPr/>
        </p:nvSpPr>
        <p:spPr>
          <a:xfrm>
            <a:off x="7437521" y="4051550"/>
            <a:ext cx="2209801" cy="91440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 name="Straight Arrow Connector 22"/>
          <p:cNvCxnSpPr>
            <a:stCxn id="21" idx="2"/>
            <a:endCxn id="22" idx="0"/>
          </p:cNvCxnSpPr>
          <p:nvPr/>
        </p:nvCxnSpPr>
        <p:spPr bwMode="auto">
          <a:xfrm>
            <a:off x="8542421" y="3529228"/>
            <a:ext cx="1" cy="52232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4" name="Straight Arrow Connector 23"/>
          <p:cNvCxnSpPr>
            <a:stCxn id="22" idx="1"/>
            <a:endCxn id="17" idx="3"/>
          </p:cNvCxnSpPr>
          <p:nvPr/>
        </p:nvCxnSpPr>
        <p:spPr bwMode="auto">
          <a:xfrm flipH="1">
            <a:off x="4726406" y="4508750"/>
            <a:ext cx="2711114" cy="0"/>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9" name="Straight Arrow Connector 28"/>
          <p:cNvCxnSpPr>
            <a:stCxn id="25" idx="3"/>
            <a:endCxn id="11" idx="1"/>
          </p:cNvCxnSpPr>
          <p:nvPr/>
        </p:nvCxnSpPr>
        <p:spPr bwMode="auto">
          <a:xfrm>
            <a:off x="5366085" y="3662421"/>
            <a:ext cx="1431756" cy="13548"/>
          </a:xfrm>
          <a:prstGeom prst="straightConnector1">
            <a:avLst/>
          </a:prstGeom>
          <a:solidFill>
            <a:schemeClr val="accent1"/>
          </a:solidFill>
          <a:ln w="38100" cap="flat" cmpd="sng" algn="ctr">
            <a:solidFill>
              <a:schemeClr val="tx1"/>
            </a:solidFill>
            <a:prstDash val="solid"/>
            <a:round/>
            <a:headEnd type="triangle" w="lg" len="lg"/>
            <a:tailEnd type="none" w="lg" len="lg"/>
          </a:ln>
          <a:effectLst/>
        </p:spPr>
      </p:cxnSp>
      <p:cxnSp>
        <p:nvCxnSpPr>
          <p:cNvPr id="14" name="Straight Arrow Connector 13"/>
          <p:cNvCxnSpPr>
            <a:stCxn id="20" idx="2"/>
            <a:endCxn id="17" idx="0"/>
          </p:cNvCxnSpPr>
          <p:nvPr/>
        </p:nvCxnSpPr>
        <p:spPr bwMode="auto">
          <a:xfrm>
            <a:off x="3621506" y="3548278"/>
            <a:ext cx="0" cy="50327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sp>
        <p:nvSpPr>
          <p:cNvPr id="17" name="Rounded Rectangle 16"/>
          <p:cNvSpPr/>
          <p:nvPr/>
        </p:nvSpPr>
        <p:spPr>
          <a:xfrm>
            <a:off x="2516606" y="4051550"/>
            <a:ext cx="2209801"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7" name="Picture 2"/>
          <p:cNvPicPr>
            <a:picLocks noChangeAspect="1" noChangeArrowheads="1"/>
          </p:cNvPicPr>
          <p:nvPr/>
        </p:nvPicPr>
        <p:blipFill>
          <a:blip r:embed="rId3"/>
          <a:srcRect/>
          <a:stretch>
            <a:fillRect/>
          </a:stretch>
        </p:blipFill>
        <p:spPr bwMode="auto">
          <a:xfrm>
            <a:off x="8722864" y="4131761"/>
            <a:ext cx="753979" cy="753979"/>
          </a:xfrm>
          <a:prstGeom prst="rect">
            <a:avLst/>
          </a:prstGeom>
          <a:noFill/>
          <a:ln w="9525">
            <a:noFill/>
            <a:miter lim="800000"/>
            <a:headEnd/>
            <a:tailEnd/>
          </a:ln>
        </p:spPr>
      </p:pic>
      <p:pic>
        <p:nvPicPr>
          <p:cNvPr id="28" name="Picture 3"/>
          <p:cNvPicPr>
            <a:picLocks noChangeAspect="1" noChangeArrowheads="1"/>
          </p:cNvPicPr>
          <p:nvPr/>
        </p:nvPicPr>
        <p:blipFill>
          <a:blip r:embed="rId4"/>
          <a:srcRect/>
          <a:stretch>
            <a:fillRect/>
          </a:stretch>
        </p:blipFill>
        <p:spPr bwMode="auto">
          <a:xfrm>
            <a:off x="2687085" y="4131761"/>
            <a:ext cx="753978" cy="753978"/>
          </a:xfrm>
          <a:prstGeom prst="rect">
            <a:avLst/>
          </a:prstGeom>
          <a:noFill/>
          <a:ln w="9525">
            <a:noFill/>
            <a:miter lim="800000"/>
            <a:headEnd/>
            <a:tailEnd/>
          </a:ln>
        </p:spPr>
      </p:pic>
      <p:sp>
        <p:nvSpPr>
          <p:cNvPr id="9" name="Rectangle 8"/>
          <p:cNvSpPr/>
          <p:nvPr/>
        </p:nvSpPr>
        <p:spPr>
          <a:xfrm>
            <a:off x="3726343" y="4131761"/>
            <a:ext cx="786002" cy="753979"/>
          </a:xfrm>
          <a:prstGeom prst="rect">
            <a:avLst/>
          </a:prstGeom>
          <a:solidFill>
            <a:schemeClr val="accent1"/>
          </a:solidFill>
          <a:ln>
            <a:solidFill>
              <a:schemeClr val="bg1"/>
            </a:solidFill>
            <a:prstDash val="lg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Virtual</a:t>
            </a:r>
          </a:p>
          <a:p>
            <a:pPr algn="ctr"/>
            <a:r>
              <a:rPr lang="en-US" sz="1200" dirty="0"/>
              <a:t>Method</a:t>
            </a:r>
          </a:p>
        </p:txBody>
      </p:sp>
      <p:sp>
        <p:nvSpPr>
          <p:cNvPr id="30" name="Arc 29"/>
          <p:cNvSpPr/>
          <p:nvPr/>
        </p:nvSpPr>
        <p:spPr>
          <a:xfrm rot="3836671">
            <a:off x="1805377" y="4103024"/>
            <a:ext cx="2377460" cy="2237381"/>
          </a:xfrm>
          <a:prstGeom prst="arc">
            <a:avLst>
              <a:gd name="adj1" fmla="val 17209023"/>
              <a:gd name="adj2" fmla="val 19384892"/>
            </a:avLst>
          </a:prstGeom>
          <a:ln w="28575">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926398" y="5873444"/>
            <a:ext cx="1800493" cy="369332"/>
          </a:xfrm>
          <a:prstGeom prst="rect">
            <a:avLst/>
          </a:prstGeom>
          <a:noFill/>
        </p:spPr>
        <p:txBody>
          <a:bodyPr wrap="none" rtlCol="0">
            <a:spAutoFit/>
          </a:bodyPr>
          <a:lstStyle/>
          <a:p>
            <a:r>
              <a:rPr lang="en-US" dirty="0"/>
              <a:t>Has no Send VI</a:t>
            </a:r>
          </a:p>
        </p:txBody>
      </p:sp>
      <p:sp>
        <p:nvSpPr>
          <p:cNvPr id="31" name="Arc 30"/>
          <p:cNvSpPr/>
          <p:nvPr/>
        </p:nvSpPr>
        <p:spPr>
          <a:xfrm rot="12313410">
            <a:off x="7680546" y="4531675"/>
            <a:ext cx="2377460" cy="2237381"/>
          </a:xfrm>
          <a:prstGeom prst="arc">
            <a:avLst>
              <a:gd name="adj1" fmla="val 19626395"/>
              <a:gd name="adj2" fmla="val 0"/>
            </a:avLst>
          </a:prstGeom>
          <a:ln w="28575">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3192427" y="5873444"/>
            <a:ext cx="2056973" cy="369332"/>
          </a:xfrm>
          <a:prstGeom prst="rect">
            <a:avLst/>
          </a:prstGeom>
          <a:noFill/>
        </p:spPr>
        <p:txBody>
          <a:bodyPr wrap="none" rtlCol="0">
            <a:spAutoFit/>
          </a:bodyPr>
          <a:lstStyle/>
          <a:p>
            <a:r>
              <a:rPr lang="en-US" dirty="0"/>
              <a:t>Has a virtual Do.vi</a:t>
            </a:r>
          </a:p>
        </p:txBody>
      </p:sp>
    </p:spTree>
    <p:extLst>
      <p:ext uri="{BB962C8B-B14F-4D97-AF65-F5344CB8AC3E}">
        <p14:creationId xmlns:p14="http://schemas.microsoft.com/office/powerpoint/2010/main" val="288954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coupling messaging</a:t>
            </a:r>
          </a:p>
        </p:txBody>
      </p:sp>
      <p:sp>
        <p:nvSpPr>
          <p:cNvPr id="3" name="Content Placeholder 2"/>
          <p:cNvSpPr>
            <a:spLocks noGrp="1"/>
          </p:cNvSpPr>
          <p:nvPr>
            <p:ph idx="1"/>
          </p:nvPr>
        </p:nvSpPr>
        <p:spPr/>
        <p:txBody>
          <a:bodyPr/>
          <a:lstStyle/>
          <a:p>
            <a:endParaRPr lang="en-US" dirty="0"/>
          </a:p>
          <a:p>
            <a:r>
              <a:rPr lang="en-US" sz="2000" dirty="0"/>
              <a:t>The message defines the functionality</a:t>
            </a:r>
          </a:p>
          <a:p>
            <a:pPr lvl="1"/>
            <a:r>
              <a:rPr lang="en-US" sz="2000" dirty="0"/>
              <a:t>Messaging actor B from actor A loads actor B as actor A dependency</a:t>
            </a:r>
          </a:p>
          <a:p>
            <a:pPr lvl="1"/>
            <a:r>
              <a:rPr lang="en-US" sz="2000" dirty="0"/>
              <a:t>This causes tight coupling</a:t>
            </a:r>
          </a:p>
          <a:p>
            <a:pPr lvl="1"/>
            <a:r>
              <a:rPr lang="en-US" sz="2000" dirty="0"/>
              <a:t>To solve it you need an interface that will be loaded instead of actor B</a:t>
            </a:r>
          </a:p>
          <a:p>
            <a:pPr lvl="1"/>
            <a:r>
              <a:rPr lang="en-US" sz="2000" dirty="0"/>
              <a:t>You then implement concrete methods using the interface</a:t>
            </a:r>
          </a:p>
          <a:p>
            <a:endParaRPr lang="pl-PL" dirty="0"/>
          </a:p>
          <a:p>
            <a:r>
              <a:rPr lang="pl-PL" sz="2000" dirty="0"/>
              <a:t>Requirement for real in AOD</a:t>
            </a:r>
          </a:p>
          <a:p>
            <a:r>
              <a:rPr lang="pl-PL" sz="2000" dirty="0"/>
              <a:t>Prevents dependency linking</a:t>
            </a:r>
          </a:p>
          <a:p>
            <a:r>
              <a:rPr lang="pl-PL" sz="2000" dirty="0"/>
              <a:t>Provides a clean interface</a:t>
            </a:r>
          </a:p>
          <a:p>
            <a:r>
              <a:rPr lang="pl-PL" sz="2000" dirty="0"/>
              <a:t>Removes coupling</a:t>
            </a:r>
            <a:endParaRPr lang="en-US" sz="2000" dirty="0"/>
          </a:p>
        </p:txBody>
      </p:sp>
    </p:spTree>
    <p:extLst>
      <p:ext uri="{BB962C8B-B14F-4D97-AF65-F5344CB8AC3E}">
        <p14:creationId xmlns:p14="http://schemas.microsoft.com/office/powerpoint/2010/main" val="120630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Subscriber Publisher</a:t>
            </a:r>
          </a:p>
        </p:txBody>
      </p:sp>
      <p:sp>
        <p:nvSpPr>
          <p:cNvPr id="3" name="Content Placeholder 2"/>
          <p:cNvSpPr>
            <a:spLocks noGrp="1"/>
          </p:cNvSpPr>
          <p:nvPr>
            <p:ph idx="1"/>
          </p:nvPr>
        </p:nvSpPr>
        <p:spPr/>
        <p:txBody>
          <a:bodyPr>
            <a:normAutofit/>
          </a:bodyPr>
          <a:lstStyle/>
          <a:p>
            <a:endParaRPr lang="en-US" sz="2000" dirty="0">
              <a:solidFill>
                <a:schemeClr val="tx1"/>
              </a:solidFill>
            </a:endParaRPr>
          </a:p>
          <a:p>
            <a:r>
              <a:rPr lang="en-US" sz="2000" dirty="0">
                <a:solidFill>
                  <a:schemeClr val="tx1"/>
                </a:solidFill>
              </a:rPr>
              <a:t>Actors subscribe to receive data</a:t>
            </a:r>
          </a:p>
          <a:p>
            <a:r>
              <a:rPr lang="pl-PL" sz="2000" dirty="0">
                <a:solidFill>
                  <a:schemeClr val="tx1"/>
                </a:solidFill>
              </a:rPr>
              <a:t>Event Source</a:t>
            </a:r>
            <a:r>
              <a:rPr lang="en-US" sz="2000" dirty="0">
                <a:solidFill>
                  <a:schemeClr val="tx1"/>
                </a:solidFill>
              </a:rPr>
              <a:t> Actor only works with subscribed Actors</a:t>
            </a:r>
          </a:p>
          <a:p>
            <a:r>
              <a:rPr lang="pl-PL" sz="2000" dirty="0">
                <a:solidFill>
                  <a:schemeClr val="tx1"/>
                </a:solidFill>
              </a:rPr>
              <a:t>Event Source</a:t>
            </a:r>
            <a:r>
              <a:rPr lang="en-US" sz="2000" dirty="0">
                <a:solidFill>
                  <a:schemeClr val="tx1"/>
                </a:solidFill>
              </a:rPr>
              <a:t> Actor launched before Actors that Subscribe</a:t>
            </a:r>
            <a:endParaRPr lang="pl-PL" sz="2000" dirty="0">
              <a:solidFill>
                <a:schemeClr val="tx1"/>
              </a:solidFill>
            </a:endParaRPr>
          </a:p>
          <a:p>
            <a:r>
              <a:rPr lang="pl-PL" sz="2000" dirty="0">
                <a:solidFill>
                  <a:schemeClr val="tx1"/>
                </a:solidFill>
              </a:rPr>
              <a:t>Event driven behavior is the AOD guiding principle</a:t>
            </a:r>
            <a:endParaRPr lang="en-US" sz="2000" dirty="0">
              <a:solidFill>
                <a:schemeClr val="tx1"/>
              </a:solidFill>
            </a:endParaRPr>
          </a:p>
          <a:p>
            <a:endParaRPr lang="en-US" sz="2000" dirty="0"/>
          </a:p>
          <a:p>
            <a:r>
              <a:rPr lang="en-US" sz="2000" dirty="0">
                <a:solidFill>
                  <a:srgbClr val="00B050"/>
                </a:solidFill>
              </a:rPr>
              <a:t>Reacting gracefully to Actors being stopped - Unsubscribing</a:t>
            </a:r>
          </a:p>
          <a:p>
            <a:r>
              <a:rPr lang="en-US" sz="2000" dirty="0">
                <a:solidFill>
                  <a:srgbClr val="00B050"/>
                </a:solidFill>
              </a:rPr>
              <a:t>Sharing the </a:t>
            </a:r>
            <a:r>
              <a:rPr lang="pl-PL" sz="2000" dirty="0">
                <a:solidFill>
                  <a:srgbClr val="00B050"/>
                </a:solidFill>
              </a:rPr>
              <a:t>address</a:t>
            </a:r>
            <a:r>
              <a:rPr lang="en-US" sz="2000" dirty="0">
                <a:solidFill>
                  <a:srgbClr val="00B050"/>
                </a:solidFill>
              </a:rPr>
              <a:t> by Subscribing</a:t>
            </a:r>
          </a:p>
          <a:p>
            <a:r>
              <a:rPr lang="en-US" sz="2000" dirty="0">
                <a:solidFill>
                  <a:srgbClr val="00B050"/>
                </a:solidFill>
              </a:rPr>
              <a:t>Benefits of direct communication</a:t>
            </a:r>
          </a:p>
          <a:p>
            <a:r>
              <a:rPr lang="en-US" sz="2000" dirty="0">
                <a:solidFill>
                  <a:srgbClr val="00B050"/>
                </a:solidFill>
              </a:rPr>
              <a:t>Plays nice with zero coupling</a:t>
            </a:r>
          </a:p>
          <a:p>
            <a:pPr marL="0" indent="0">
              <a:buNone/>
            </a:pPr>
            <a:endParaRPr lang="en-US" sz="2000" dirty="0"/>
          </a:p>
          <a:p>
            <a:r>
              <a:rPr lang="en-US" sz="2000" dirty="0">
                <a:solidFill>
                  <a:srgbClr val="FF0000"/>
                </a:solidFill>
              </a:rPr>
              <a:t>Tree hierarchy is broken </a:t>
            </a:r>
            <a:endParaRPr lang="pl-PL" sz="2000" dirty="0">
              <a:solidFill>
                <a:srgbClr val="FF0000"/>
              </a:solidFill>
            </a:endParaRPr>
          </a:p>
          <a:p>
            <a:r>
              <a:rPr lang="pl-PL" sz="2000" dirty="0">
                <a:solidFill>
                  <a:srgbClr val="FF0000"/>
                </a:solidFill>
              </a:rPr>
              <a:t>Debugging techniques become more important i.e. DETT</a:t>
            </a:r>
            <a:endParaRPr lang="en-US" dirty="0"/>
          </a:p>
        </p:txBody>
      </p:sp>
    </p:spTree>
    <p:extLst>
      <p:ext uri="{BB962C8B-B14F-4D97-AF65-F5344CB8AC3E}">
        <p14:creationId xmlns:p14="http://schemas.microsoft.com/office/powerpoint/2010/main" val="6540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Subscriber</a:t>
            </a:r>
            <a:r>
              <a:rPr lang="pl-PL" dirty="0"/>
              <a:t> -</a:t>
            </a:r>
            <a:r>
              <a:rPr lang="en-US" dirty="0"/>
              <a:t> Publisher</a:t>
            </a:r>
          </a:p>
        </p:txBody>
      </p:sp>
      <p:pic>
        <p:nvPicPr>
          <p:cNvPr id="11" name="Picture 10"/>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290744" y="2308087"/>
            <a:ext cx="1122395" cy="1171832"/>
          </a:xfrm>
          <a:prstGeom prst="rect">
            <a:avLst/>
          </a:prstGeom>
        </p:spPr>
      </p:pic>
      <p:pic>
        <p:nvPicPr>
          <p:cNvPr id="34" name="Picture 33"/>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290743" y="4293866"/>
            <a:ext cx="1122395" cy="1171832"/>
          </a:xfrm>
          <a:prstGeom prst="rect">
            <a:avLst/>
          </a:prstGeom>
        </p:spPr>
      </p:pic>
      <p:grpSp>
        <p:nvGrpSpPr>
          <p:cNvPr id="46" name="Group 45"/>
          <p:cNvGrpSpPr/>
          <p:nvPr/>
        </p:nvGrpSpPr>
        <p:grpSpPr>
          <a:xfrm>
            <a:off x="4912408" y="1633764"/>
            <a:ext cx="1987019" cy="1118775"/>
            <a:chOff x="3349223" y="1573626"/>
            <a:chExt cx="1987019" cy="1118775"/>
          </a:xfrm>
        </p:grpSpPr>
        <p:pic>
          <p:nvPicPr>
            <p:cNvPr id="5" name="Picture 4"/>
            <p:cNvPicPr>
              <a:picLocks noChangeAspect="1"/>
            </p:cNvPicPr>
            <p:nvPr/>
          </p:nvPicPr>
          <p:blipFill>
            <a:blip r:embed="rId4"/>
            <a:stretch>
              <a:fillRect/>
            </a:stretch>
          </p:blipFill>
          <p:spPr>
            <a:xfrm>
              <a:off x="3349223" y="1869289"/>
              <a:ext cx="815419" cy="823112"/>
            </a:xfrm>
            <a:prstGeom prst="rect">
              <a:avLst/>
            </a:prstGeom>
          </p:spPr>
        </p:pic>
        <p:grpSp>
          <p:nvGrpSpPr>
            <p:cNvPr id="45" name="Group 44"/>
            <p:cNvGrpSpPr/>
            <p:nvPr/>
          </p:nvGrpSpPr>
          <p:grpSpPr>
            <a:xfrm>
              <a:off x="4341443" y="1573626"/>
              <a:ext cx="994799" cy="979113"/>
              <a:chOff x="4565173" y="1069215"/>
              <a:chExt cx="994799" cy="979113"/>
            </a:xfrm>
          </p:grpSpPr>
          <p:sp>
            <p:nvSpPr>
              <p:cNvPr id="54" name="Rectangular Callout 53"/>
              <p:cNvSpPr/>
              <p:nvPr/>
            </p:nvSpPr>
            <p:spPr>
              <a:xfrm>
                <a:off x="4565173" y="1069215"/>
                <a:ext cx="994799" cy="979113"/>
              </a:xfrm>
              <a:prstGeom prst="wedgeRectCallout">
                <a:avLst>
                  <a:gd name="adj1" fmla="val -63787"/>
                  <a:gd name="adj2" fmla="val 2317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5"/>
              <a:stretch>
                <a:fillRect/>
              </a:stretch>
            </p:blipFill>
            <p:spPr>
              <a:xfrm>
                <a:off x="4670286" y="1175727"/>
                <a:ext cx="766087" cy="766087"/>
              </a:xfrm>
              <a:prstGeom prst="rect">
                <a:avLst/>
              </a:prstGeom>
            </p:spPr>
          </p:pic>
        </p:grpSp>
      </p:grpSp>
      <p:cxnSp>
        <p:nvCxnSpPr>
          <p:cNvPr id="38" name="Straight Arrow Connector 37"/>
          <p:cNvCxnSpPr/>
          <p:nvPr/>
        </p:nvCxnSpPr>
        <p:spPr>
          <a:xfrm>
            <a:off x="3542223" y="2878490"/>
            <a:ext cx="4978810"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72" name="Rectangle 71"/>
          <p:cNvSpPr/>
          <p:nvPr/>
        </p:nvSpPr>
        <p:spPr>
          <a:xfrm>
            <a:off x="8610410" y="1631283"/>
            <a:ext cx="1240221" cy="4202941"/>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721336" y="1865188"/>
            <a:ext cx="1012491" cy="1057087"/>
          </a:xfrm>
          <a:prstGeom prst="rect">
            <a:avLst/>
          </a:prstGeom>
        </p:spPr>
      </p:pic>
      <p:sp>
        <p:nvSpPr>
          <p:cNvPr id="14" name="Rectangle 13"/>
          <p:cNvSpPr/>
          <p:nvPr/>
        </p:nvSpPr>
        <p:spPr>
          <a:xfrm>
            <a:off x="8721336" y="3035218"/>
            <a:ext cx="1021133" cy="271585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7" name="Picture 36"/>
          <p:cNvPicPr>
            <a:picLocks noChangeAspect="1"/>
          </p:cNvPicPr>
          <p:nvPr/>
        </p:nvPicPr>
        <p:blipFill>
          <a:blip r:embed="rId5"/>
          <a:stretch>
            <a:fillRect/>
          </a:stretch>
        </p:blipFill>
        <p:spPr>
          <a:xfrm>
            <a:off x="8848859" y="3199649"/>
            <a:ext cx="766087" cy="766087"/>
          </a:xfrm>
          <a:prstGeom prst="rect">
            <a:avLst/>
          </a:prstGeom>
        </p:spPr>
      </p:pic>
      <p:cxnSp>
        <p:nvCxnSpPr>
          <p:cNvPr id="49" name="Straight Arrow Connector 48"/>
          <p:cNvCxnSpPr>
            <a:stCxn id="37" idx="1"/>
          </p:cNvCxnSpPr>
          <p:nvPr/>
        </p:nvCxnSpPr>
        <p:spPr>
          <a:xfrm flipH="1" flipV="1">
            <a:off x="3494740" y="3104606"/>
            <a:ext cx="5354118" cy="47808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73" name="Picture 72"/>
          <p:cNvPicPr>
            <a:picLocks noChangeAspect="1"/>
          </p:cNvPicPr>
          <p:nvPr/>
        </p:nvPicPr>
        <p:blipFill>
          <a:blip r:embed="rId5"/>
          <a:stretch>
            <a:fillRect/>
          </a:stretch>
        </p:blipFill>
        <p:spPr>
          <a:xfrm>
            <a:off x="8848859" y="4020789"/>
            <a:ext cx="766087" cy="766087"/>
          </a:xfrm>
          <a:prstGeom prst="rect">
            <a:avLst/>
          </a:prstGeom>
        </p:spPr>
      </p:pic>
      <p:pic>
        <p:nvPicPr>
          <p:cNvPr id="75" name="Picture 74"/>
          <p:cNvPicPr>
            <a:picLocks noChangeAspect="1"/>
          </p:cNvPicPr>
          <p:nvPr/>
        </p:nvPicPr>
        <p:blipFill>
          <a:blip r:embed="rId5"/>
          <a:stretch>
            <a:fillRect/>
          </a:stretch>
        </p:blipFill>
        <p:spPr>
          <a:xfrm>
            <a:off x="8848859" y="4841929"/>
            <a:ext cx="766087" cy="766087"/>
          </a:xfrm>
          <a:prstGeom prst="rect">
            <a:avLst/>
          </a:prstGeom>
        </p:spPr>
      </p:pic>
      <p:cxnSp>
        <p:nvCxnSpPr>
          <p:cNvPr id="76" name="Straight Arrow Connector 75"/>
          <p:cNvCxnSpPr/>
          <p:nvPr/>
        </p:nvCxnSpPr>
        <p:spPr>
          <a:xfrm flipH="1" flipV="1">
            <a:off x="3494741" y="5058464"/>
            <a:ext cx="5347471" cy="21613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grpSp>
        <p:nvGrpSpPr>
          <p:cNvPr id="79" name="Group 78"/>
          <p:cNvGrpSpPr/>
          <p:nvPr/>
        </p:nvGrpSpPr>
        <p:grpSpPr>
          <a:xfrm>
            <a:off x="4890521" y="3531051"/>
            <a:ext cx="1987019" cy="1118775"/>
            <a:chOff x="3349223" y="1573626"/>
            <a:chExt cx="1987019" cy="1118775"/>
          </a:xfrm>
        </p:grpSpPr>
        <p:pic>
          <p:nvPicPr>
            <p:cNvPr id="81" name="Picture 80"/>
            <p:cNvPicPr>
              <a:picLocks noChangeAspect="1"/>
            </p:cNvPicPr>
            <p:nvPr/>
          </p:nvPicPr>
          <p:blipFill>
            <a:blip r:embed="rId4"/>
            <a:stretch>
              <a:fillRect/>
            </a:stretch>
          </p:blipFill>
          <p:spPr>
            <a:xfrm>
              <a:off x="3349223" y="1869289"/>
              <a:ext cx="815419" cy="823112"/>
            </a:xfrm>
            <a:prstGeom prst="rect">
              <a:avLst/>
            </a:prstGeom>
          </p:spPr>
        </p:pic>
        <p:grpSp>
          <p:nvGrpSpPr>
            <p:cNvPr id="82" name="Group 81"/>
            <p:cNvGrpSpPr/>
            <p:nvPr/>
          </p:nvGrpSpPr>
          <p:grpSpPr>
            <a:xfrm>
              <a:off x="4341443" y="1573626"/>
              <a:ext cx="994799" cy="979113"/>
              <a:chOff x="4565173" y="1069215"/>
              <a:chExt cx="994799" cy="979113"/>
            </a:xfrm>
          </p:grpSpPr>
          <p:sp>
            <p:nvSpPr>
              <p:cNvPr id="83" name="Rectangular Callout 82"/>
              <p:cNvSpPr/>
              <p:nvPr/>
            </p:nvSpPr>
            <p:spPr>
              <a:xfrm>
                <a:off x="4565173" y="1069215"/>
                <a:ext cx="994799" cy="979113"/>
              </a:xfrm>
              <a:prstGeom prst="wedgeRectCallout">
                <a:avLst>
                  <a:gd name="adj1" fmla="val -63787"/>
                  <a:gd name="adj2" fmla="val 2317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84" name="Picture 83"/>
              <p:cNvPicPr>
                <a:picLocks noChangeAspect="1"/>
              </p:cNvPicPr>
              <p:nvPr/>
            </p:nvPicPr>
            <p:blipFill>
              <a:blip r:embed="rId5"/>
              <a:stretch>
                <a:fillRect/>
              </a:stretch>
            </p:blipFill>
            <p:spPr>
              <a:xfrm>
                <a:off x="4670286" y="1175727"/>
                <a:ext cx="766087" cy="766087"/>
              </a:xfrm>
              <a:prstGeom prst="rect">
                <a:avLst/>
              </a:prstGeom>
            </p:spPr>
          </p:pic>
        </p:grpSp>
      </p:grpSp>
      <p:cxnSp>
        <p:nvCxnSpPr>
          <p:cNvPr id="80" name="Straight Arrow Connector 79"/>
          <p:cNvCxnSpPr/>
          <p:nvPr/>
        </p:nvCxnSpPr>
        <p:spPr>
          <a:xfrm>
            <a:off x="3520336" y="4775777"/>
            <a:ext cx="4978810"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3612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Event Source Actor</a:t>
            </a:r>
            <a:endParaRPr lang="en-US" dirty="0"/>
          </a:p>
        </p:txBody>
      </p:sp>
      <p:sp>
        <p:nvSpPr>
          <p:cNvPr id="3" name="Content Placeholder 2"/>
          <p:cNvSpPr>
            <a:spLocks noGrp="1"/>
          </p:cNvSpPr>
          <p:nvPr>
            <p:ph idx="1"/>
          </p:nvPr>
        </p:nvSpPr>
        <p:spPr>
          <a:xfrm>
            <a:off x="605367" y="975361"/>
            <a:ext cx="7422897" cy="4896273"/>
          </a:xfrm>
        </p:spPr>
        <p:txBody>
          <a:bodyPr/>
          <a:lstStyle/>
          <a:p>
            <a:endParaRPr lang="pl-PL" dirty="0"/>
          </a:p>
          <a:p>
            <a:r>
              <a:rPr lang="pl-PL" sz="2000" dirty="0"/>
              <a:t>Subscriber – Publisher pattern</a:t>
            </a:r>
          </a:p>
          <a:p>
            <a:r>
              <a:rPr lang="pl-PL" sz="2000" dirty="0"/>
              <a:t>Actors register to receive event notifications</a:t>
            </a:r>
          </a:p>
          <a:p>
            <a:r>
              <a:rPr lang="pl-PL" sz="2000" dirty="0"/>
              <a:t>Actors unregister to stop receiveing the updates</a:t>
            </a:r>
          </a:p>
          <a:p>
            <a:endParaRPr lang="pl-PL" sz="2000" dirty="0"/>
          </a:p>
          <a:p>
            <a:r>
              <a:rPr lang="pl-PL" sz="2000" dirty="0"/>
              <a:t>Standardized mechanism available through inheritance</a:t>
            </a:r>
          </a:p>
          <a:p>
            <a:r>
              <a:rPr lang="pl-PL" sz="2000" dirty="0"/>
              <a:t>Any actor can become an Event Source Actor and gain all the abilities of Event Source</a:t>
            </a:r>
          </a:p>
          <a:p>
            <a:endParaRPr lang="pl-PL" sz="2000" dirty="0"/>
          </a:p>
          <a:p>
            <a:r>
              <a:rPr lang="pl-PL" sz="2000" dirty="0"/>
              <a:t>Event Source Actor generates events on his own schedule</a:t>
            </a:r>
          </a:p>
          <a:p>
            <a:r>
              <a:rPr lang="pl-PL" sz="2000" dirty="0"/>
              <a:t>All subscribed actors get notified to handle the event with their own implementations</a:t>
            </a:r>
            <a:endParaRPr lang="en-US" sz="2000" dirty="0"/>
          </a:p>
        </p:txBody>
      </p:sp>
      <p:pic>
        <p:nvPicPr>
          <p:cNvPr id="8" name="Picture 7"/>
          <p:cNvPicPr>
            <a:picLocks noChangeAspect="1"/>
          </p:cNvPicPr>
          <p:nvPr/>
        </p:nvPicPr>
        <p:blipFill>
          <a:blip r:embed="rId2"/>
          <a:stretch>
            <a:fillRect/>
          </a:stretch>
        </p:blipFill>
        <p:spPr>
          <a:xfrm>
            <a:off x="8339667" y="1218459"/>
            <a:ext cx="3238500" cy="4410075"/>
          </a:xfrm>
          <a:prstGeom prst="rect">
            <a:avLst/>
          </a:prstGeom>
        </p:spPr>
      </p:pic>
    </p:spTree>
    <p:extLst>
      <p:ext uri="{BB962C8B-B14F-4D97-AF65-F5344CB8AC3E}">
        <p14:creationId xmlns:p14="http://schemas.microsoft.com/office/powerpoint/2010/main" val="424109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Custom Application - Send Register Message</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83176" y="1159313"/>
            <a:ext cx="11418566" cy="5532043"/>
          </a:xfrm>
          <a:prstGeom prst="rect">
            <a:avLst/>
          </a:prstGeom>
        </p:spPr>
      </p:pic>
    </p:spTree>
    <p:extLst>
      <p:ext uri="{BB962C8B-B14F-4D97-AF65-F5344CB8AC3E}">
        <p14:creationId xmlns:p14="http://schemas.microsoft.com/office/powerpoint/2010/main" val="422166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Clockwork - Register Method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2142" y="1259615"/>
            <a:ext cx="9239250" cy="5162550"/>
          </a:xfrm>
          <a:prstGeom prst="rect">
            <a:avLst/>
          </a:prstGeom>
        </p:spPr>
      </p:pic>
    </p:spTree>
    <p:extLst>
      <p:ext uri="{BB962C8B-B14F-4D97-AF65-F5344CB8AC3E}">
        <p14:creationId xmlns:p14="http://schemas.microsoft.com/office/powerpoint/2010/main" val="260477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Clockwork - Generate Event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83522" y="1101037"/>
            <a:ext cx="10016490" cy="4997768"/>
          </a:xfrm>
          <a:prstGeom prst="rect">
            <a:avLst/>
          </a:prstGeom>
        </p:spPr>
      </p:pic>
    </p:spTree>
    <p:extLst>
      <p:ext uri="{BB962C8B-B14F-4D97-AF65-F5344CB8AC3E}">
        <p14:creationId xmlns:p14="http://schemas.microsoft.com/office/powerpoint/2010/main" val="4024497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Event.lvclass</a:t>
            </a:r>
            <a:endParaRPr lang="en-US" dirty="0"/>
          </a:p>
        </p:txBody>
      </p:sp>
      <p:sp>
        <p:nvSpPr>
          <p:cNvPr id="3" name="Content Placeholder 2"/>
          <p:cNvSpPr>
            <a:spLocks noGrp="1"/>
          </p:cNvSpPr>
          <p:nvPr>
            <p:ph idx="1"/>
          </p:nvPr>
        </p:nvSpPr>
        <p:spPr/>
        <p:txBody>
          <a:bodyPr/>
          <a:lstStyle/>
          <a:p>
            <a:r>
              <a:rPr lang="en-US" sz="2000" dirty="0"/>
              <a:t>Defines the format of data of the event</a:t>
            </a:r>
          </a:p>
          <a:p>
            <a:r>
              <a:rPr lang="en-US" sz="2000" dirty="0"/>
              <a:t>Base class has only a name</a:t>
            </a:r>
          </a:p>
          <a:p>
            <a:r>
              <a:rPr lang="en-US" sz="2000" dirty="0"/>
              <a:t>Subscriptions are based on the name of the event</a:t>
            </a:r>
          </a:p>
          <a:p>
            <a:endParaRPr lang="en-US" sz="2000" dirty="0"/>
          </a:p>
          <a:p>
            <a:r>
              <a:rPr lang="en-US" sz="2000" dirty="0"/>
              <a:t>Usually just a getter and setter are needed in children</a:t>
            </a:r>
          </a:p>
          <a:p>
            <a:endParaRPr lang="en-US" sz="2000" dirty="0"/>
          </a:p>
          <a:p>
            <a:pPr marL="0" indent="0">
              <a:buNone/>
            </a:pPr>
            <a:r>
              <a:rPr lang="en-US" sz="2000" b="1" dirty="0"/>
              <a:t>Q: Why not directly use ZC messages? Why add another layer of events?</a:t>
            </a:r>
          </a:p>
          <a:p>
            <a:pPr marL="0" indent="0">
              <a:buNone/>
            </a:pPr>
            <a:r>
              <a:rPr lang="en-US" sz="2000" dirty="0"/>
              <a:t>A: Because the publishing mechanism needs to have an ability to pass messages to all registrants based on event name, therefore the data type has to be unified and one interface needs to be used.</a:t>
            </a:r>
          </a:p>
          <a:p>
            <a:pPr marL="0" indent="0">
              <a:buNone/>
            </a:pPr>
            <a:r>
              <a:rPr lang="en-US" sz="2000" b="1" dirty="0"/>
              <a:t>Q: How are events different from messages?</a:t>
            </a:r>
          </a:p>
          <a:p>
            <a:pPr marL="0" indent="0">
              <a:buNone/>
            </a:pPr>
            <a:r>
              <a:rPr lang="en-US" sz="2000" dirty="0"/>
              <a:t>A: Messages include sending and doing functionality besides defining the data type. Events only define the data type. </a:t>
            </a:r>
            <a:r>
              <a:rPr lang="en-US" sz="2000" b="1" dirty="0"/>
              <a:t>Sending</a:t>
            </a:r>
            <a:r>
              <a:rPr lang="en-US" sz="2000" dirty="0"/>
              <a:t> is done by event actor, and </a:t>
            </a:r>
            <a:r>
              <a:rPr lang="en-US" sz="2000" b="1" dirty="0"/>
              <a:t>doing</a:t>
            </a:r>
            <a:r>
              <a:rPr lang="en-US" sz="2000" dirty="0"/>
              <a:t> is done by registered actor. The abstract message is the Event </a:t>
            </a:r>
            <a:r>
              <a:rPr lang="en-US" sz="2000" dirty="0" err="1"/>
              <a:t>Generated.lvclass</a:t>
            </a:r>
            <a:endParaRPr lang="en-US" sz="2000" dirty="0"/>
          </a:p>
        </p:txBody>
      </p:sp>
    </p:spTree>
    <p:extLst>
      <p:ext uri="{BB962C8B-B14F-4D97-AF65-F5344CB8AC3E}">
        <p14:creationId xmlns:p14="http://schemas.microsoft.com/office/powerpoint/2010/main" val="86142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ubtitle 2"/>
          <p:cNvSpPr>
            <a:spLocks noGrp="1"/>
          </p:cNvSpPr>
          <p:nvPr>
            <p:ph idx="1"/>
          </p:nvPr>
        </p:nvSpPr>
        <p:spPr/>
        <p:txBody>
          <a:bodyPr/>
          <a:lstStyle/>
          <a:p>
            <a:endParaRPr lang="en-US" dirty="0"/>
          </a:p>
          <a:p>
            <a:r>
              <a:rPr lang="en-US" sz="2000" dirty="0"/>
              <a:t>Introduction</a:t>
            </a:r>
          </a:p>
          <a:p>
            <a:r>
              <a:rPr lang="en-US" sz="2000" dirty="0"/>
              <a:t>Reusability</a:t>
            </a:r>
          </a:p>
          <a:p>
            <a:r>
              <a:rPr lang="en-US" sz="2000" dirty="0"/>
              <a:t>Zero coupling messaging</a:t>
            </a:r>
            <a:endParaRPr lang="pl-PL" sz="2000" dirty="0"/>
          </a:p>
          <a:p>
            <a:r>
              <a:rPr lang="pl-PL" sz="2000" dirty="0"/>
              <a:t>Event Source Actor</a:t>
            </a:r>
            <a:endParaRPr lang="en-US" sz="2000" dirty="0"/>
          </a:p>
          <a:p>
            <a:r>
              <a:rPr lang="en-US" sz="2000" dirty="0"/>
              <a:t>Use cases</a:t>
            </a:r>
          </a:p>
          <a:p>
            <a:r>
              <a:rPr lang="en-US" sz="2000" dirty="0"/>
              <a:t>Tutorial</a:t>
            </a:r>
          </a:p>
          <a:p>
            <a:pPr lvl="1"/>
            <a:r>
              <a:rPr lang="en-US" sz="2000" dirty="0"/>
              <a:t>Creating Event Source with Events</a:t>
            </a:r>
          </a:p>
          <a:p>
            <a:pPr lvl="1"/>
            <a:r>
              <a:rPr lang="en-US" sz="2000" dirty="0"/>
              <a:t>Creating Implementations for Events and using Event Source</a:t>
            </a:r>
          </a:p>
          <a:p>
            <a:pPr lvl="1"/>
            <a:r>
              <a:rPr lang="en-US" sz="2000" dirty="0"/>
              <a:t>Integration</a:t>
            </a:r>
          </a:p>
          <a:p>
            <a:r>
              <a:rPr lang="en-US" sz="2000" dirty="0"/>
              <a:t>Details</a:t>
            </a:r>
          </a:p>
          <a:p>
            <a:r>
              <a:rPr lang="en-US" sz="2000" dirty="0"/>
              <a:t>Q&amp;A</a:t>
            </a:r>
          </a:p>
          <a:p>
            <a:endParaRPr lang="en-US" sz="2000" dirty="0"/>
          </a:p>
          <a:p>
            <a:endParaRPr lang="en-US" dirty="0"/>
          </a:p>
        </p:txBody>
      </p:sp>
    </p:spTree>
    <p:extLst>
      <p:ext uri="{BB962C8B-B14F-4D97-AF65-F5344CB8AC3E}">
        <p14:creationId xmlns:p14="http://schemas.microsoft.com/office/powerpoint/2010/main" val="3659915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Custom Application – Generating and Handling Events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96886" y="1157492"/>
            <a:ext cx="5280612" cy="5022120"/>
          </a:xfrm>
          <a:prstGeom prst="rect">
            <a:avLst/>
          </a:prstGeom>
        </p:spPr>
      </p:pic>
      <p:pic>
        <p:nvPicPr>
          <p:cNvPr id="7" name="Picture 6"/>
          <p:cNvPicPr>
            <a:picLocks noChangeAspect="1"/>
          </p:cNvPicPr>
          <p:nvPr/>
        </p:nvPicPr>
        <p:blipFill>
          <a:blip r:embed="rId3"/>
          <a:stretch>
            <a:fillRect/>
          </a:stretch>
        </p:blipFill>
        <p:spPr>
          <a:xfrm>
            <a:off x="5917012" y="1001650"/>
            <a:ext cx="5521643" cy="3059430"/>
          </a:xfrm>
          <a:prstGeom prst="rect">
            <a:avLst/>
          </a:prstGeom>
        </p:spPr>
      </p:pic>
      <p:pic>
        <p:nvPicPr>
          <p:cNvPr id="8" name="Picture 7"/>
          <p:cNvPicPr>
            <a:picLocks noChangeAspect="1"/>
          </p:cNvPicPr>
          <p:nvPr/>
        </p:nvPicPr>
        <p:blipFill>
          <a:blip r:embed="rId4"/>
          <a:stretch>
            <a:fillRect/>
          </a:stretch>
        </p:blipFill>
        <p:spPr>
          <a:xfrm>
            <a:off x="5917011" y="2988104"/>
            <a:ext cx="5521643" cy="3499485"/>
          </a:xfrm>
          <a:prstGeom prst="rect">
            <a:avLst/>
          </a:prstGeom>
        </p:spPr>
      </p:pic>
    </p:spTree>
    <p:extLst>
      <p:ext uri="{BB962C8B-B14F-4D97-AF65-F5344CB8AC3E}">
        <p14:creationId xmlns:p14="http://schemas.microsoft.com/office/powerpoint/2010/main" val="30328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Clockwork - Unregister Method</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80318" y="1130006"/>
            <a:ext cx="10222897" cy="5082636"/>
          </a:xfrm>
          <a:prstGeom prst="rect">
            <a:avLst/>
          </a:prstGeom>
        </p:spPr>
      </p:pic>
    </p:spTree>
    <p:extLst>
      <p:ext uri="{BB962C8B-B14F-4D97-AF65-F5344CB8AC3E}">
        <p14:creationId xmlns:p14="http://schemas.microsoft.com/office/powerpoint/2010/main" val="2022687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Source Actor Package</a:t>
            </a:r>
          </a:p>
        </p:txBody>
      </p:sp>
      <p:sp>
        <p:nvSpPr>
          <p:cNvPr id="3" name="Content Placeholder 2"/>
          <p:cNvSpPr>
            <a:spLocks noGrp="1"/>
          </p:cNvSpPr>
          <p:nvPr>
            <p:ph idx="1"/>
          </p:nvPr>
        </p:nvSpPr>
        <p:spPr>
          <a:xfrm>
            <a:off x="605367" y="975361"/>
            <a:ext cx="5560541" cy="4896273"/>
          </a:xfrm>
        </p:spPr>
        <p:txBody>
          <a:bodyPr/>
          <a:lstStyle/>
          <a:p>
            <a:endParaRPr lang="en-US" dirty="0"/>
          </a:p>
          <a:p>
            <a:r>
              <a:rPr lang="en-US" dirty="0"/>
              <a:t>VIPM package</a:t>
            </a:r>
          </a:p>
          <a:p>
            <a:r>
              <a:rPr lang="en-US" dirty="0"/>
              <a:t>Includes the example shown</a:t>
            </a:r>
          </a:p>
          <a:p>
            <a:r>
              <a:rPr lang="en-US" dirty="0"/>
              <a:t>Includes the palette to simplify working with ESA</a:t>
            </a:r>
          </a:p>
          <a:p>
            <a:endParaRPr lang="en-US" dirty="0"/>
          </a:p>
          <a:p>
            <a:r>
              <a:rPr lang="en-US" dirty="0"/>
              <a:t>Available @ni.com</a:t>
            </a:r>
          </a:p>
        </p:txBody>
      </p:sp>
      <p:pic>
        <p:nvPicPr>
          <p:cNvPr id="4" name="Picture 3"/>
          <p:cNvPicPr>
            <a:picLocks noChangeAspect="1"/>
          </p:cNvPicPr>
          <p:nvPr/>
        </p:nvPicPr>
        <p:blipFill>
          <a:blip r:embed="rId2"/>
          <a:stretch>
            <a:fillRect/>
          </a:stretch>
        </p:blipFill>
        <p:spPr>
          <a:xfrm>
            <a:off x="6369909" y="1418484"/>
            <a:ext cx="5324475" cy="4010025"/>
          </a:xfrm>
          <a:prstGeom prst="rect">
            <a:avLst/>
          </a:prstGeom>
        </p:spPr>
      </p:pic>
    </p:spTree>
    <p:extLst>
      <p:ext uri="{BB962C8B-B14F-4D97-AF65-F5344CB8AC3E}">
        <p14:creationId xmlns:p14="http://schemas.microsoft.com/office/powerpoint/2010/main" val="402928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sz="4000" dirty="0"/>
              <a:t>Integrated Solution</a:t>
            </a:r>
          </a:p>
        </p:txBody>
      </p:sp>
      <p:sp>
        <p:nvSpPr>
          <p:cNvPr id="3" name="Content Placeholder 2"/>
          <p:cNvSpPr>
            <a:spLocks noGrp="1"/>
          </p:cNvSpPr>
          <p:nvPr>
            <p:ph type="subTitle" idx="1"/>
          </p:nvPr>
        </p:nvSpPr>
        <p:spPr/>
        <p:txBody>
          <a:bodyPr>
            <a:normAutofit/>
          </a:bodyPr>
          <a:lstStyle/>
          <a:p>
            <a:endParaRPr lang="pl-PL" dirty="0"/>
          </a:p>
        </p:txBody>
      </p:sp>
      <p:sp>
        <p:nvSpPr>
          <p:cNvPr id="4" name="Text Placeholder 3"/>
          <p:cNvSpPr>
            <a:spLocks noGrp="1"/>
          </p:cNvSpPr>
          <p:nvPr>
            <p:ph type="body" sz="quarter" idx="12"/>
          </p:nvPr>
        </p:nvSpPr>
        <p:spPr/>
        <p:txBody>
          <a:bodyPr>
            <a:normAutofit lnSpcReduction="10000"/>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2510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lstStyle/>
          <a:p>
            <a:endParaRPr lang="pl-PL" dirty="0"/>
          </a:p>
          <a:p>
            <a:r>
              <a:rPr lang="pl-PL" sz="2000" dirty="0"/>
              <a:t>Measurement complete events in DAQ tasks</a:t>
            </a:r>
          </a:p>
          <a:p>
            <a:pPr lvl="1"/>
            <a:r>
              <a:rPr lang="pl-PL" sz="2000" dirty="0"/>
              <a:t>Data ready event</a:t>
            </a:r>
          </a:p>
          <a:p>
            <a:r>
              <a:rPr lang="pl-PL" sz="2000" dirty="0"/>
              <a:t>User clicked event in UI tasks</a:t>
            </a:r>
          </a:p>
          <a:p>
            <a:pPr lvl="1"/>
            <a:r>
              <a:rPr lang="pl-PL" sz="2000" dirty="0"/>
              <a:t>Button clicked event</a:t>
            </a:r>
          </a:p>
          <a:p>
            <a:r>
              <a:rPr lang="pl-PL" sz="2000" dirty="0"/>
              <a:t>Long task completed in Processing tasks</a:t>
            </a:r>
          </a:p>
          <a:p>
            <a:pPr lvl="1"/>
            <a:r>
              <a:rPr lang="pl-PL" sz="2000" dirty="0"/>
              <a:t>Processed data event</a:t>
            </a:r>
          </a:p>
          <a:p>
            <a:pPr lvl="1"/>
            <a:endParaRPr lang="pl-PL" sz="2000" dirty="0"/>
          </a:p>
          <a:p>
            <a:r>
              <a:rPr lang="pl-PL" sz="2000" dirty="0"/>
              <a:t>Any actor oriented communication outside the tree comms hierarchy</a:t>
            </a:r>
          </a:p>
        </p:txBody>
      </p:sp>
    </p:spTree>
    <p:extLst>
      <p:ext uri="{BB962C8B-B14F-4D97-AF65-F5344CB8AC3E}">
        <p14:creationId xmlns:p14="http://schemas.microsoft.com/office/powerpoint/2010/main" val="93698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Creating Event Source with Events</a:t>
            </a:r>
            <a:endParaRPr lang="en-US" dirty="0"/>
          </a:p>
        </p:txBody>
      </p:sp>
      <p:sp>
        <p:nvSpPr>
          <p:cNvPr id="3" name="Content Placeholder 2"/>
          <p:cNvSpPr>
            <a:spLocks noGrp="1"/>
          </p:cNvSpPr>
          <p:nvPr>
            <p:ph idx="1"/>
          </p:nvPr>
        </p:nvSpPr>
        <p:spPr/>
        <p:txBody>
          <a:bodyPr/>
          <a:lstStyle/>
          <a:p>
            <a:endParaRPr lang="pl-PL" dirty="0"/>
          </a:p>
          <a:p>
            <a:pPr marL="457200" indent="-457200">
              <a:buFont typeface="+mj-lt"/>
              <a:buAutoNum type="arabicPeriod"/>
            </a:pPr>
            <a:r>
              <a:rPr lang="pl-PL" sz="1800" dirty="0"/>
              <a:t>Create or select the class to become </a:t>
            </a:r>
            <a:r>
              <a:rPr lang="pl-PL" sz="1800" b="1" dirty="0"/>
              <a:t>Event Source</a:t>
            </a:r>
          </a:p>
          <a:p>
            <a:pPr marL="457200" indent="-457200">
              <a:buFont typeface="+mj-lt"/>
              <a:buAutoNum type="arabicPeriod"/>
            </a:pPr>
            <a:r>
              <a:rPr lang="en-US" sz="1800" dirty="0"/>
              <a:t>Add </a:t>
            </a:r>
            <a:r>
              <a:rPr lang="en-US" sz="1800" b="1" dirty="0"/>
              <a:t>ESA</a:t>
            </a:r>
            <a:r>
              <a:rPr lang="en-US" sz="1800" dirty="0"/>
              <a:t> to data of your class or m</a:t>
            </a:r>
            <a:r>
              <a:rPr lang="pl-PL" sz="1800" dirty="0" err="1"/>
              <a:t>ake</a:t>
            </a:r>
            <a:r>
              <a:rPr lang="pl-PL" sz="1800" dirty="0"/>
              <a:t> the class inherit from </a:t>
            </a:r>
            <a:r>
              <a:rPr lang="pl-PL" sz="1800" b="1" dirty="0"/>
              <a:t>Event Source </a:t>
            </a:r>
            <a:r>
              <a:rPr lang="pl-PL" sz="1800" b="1" dirty="0" err="1"/>
              <a:t>Actor</a:t>
            </a:r>
            <a:endParaRPr lang="pl-PL" sz="1800" b="1" dirty="0"/>
          </a:p>
          <a:p>
            <a:pPr marL="457200" indent="-457200">
              <a:buFont typeface="+mj-lt"/>
              <a:buAutoNum type="arabicPeriod"/>
            </a:pPr>
            <a:r>
              <a:rPr lang="pl-PL" sz="1800" dirty="0"/>
              <a:t>Create the event classes that your </a:t>
            </a:r>
            <a:r>
              <a:rPr lang="pl-PL" sz="1800" b="1" dirty="0"/>
              <a:t>Event Source </a:t>
            </a:r>
            <a:r>
              <a:rPr lang="pl-PL" sz="1800" dirty="0"/>
              <a:t>will generate</a:t>
            </a:r>
          </a:p>
          <a:p>
            <a:pPr marL="822951" lvl="1" indent="-457200">
              <a:buFont typeface="+mj-lt"/>
              <a:buAutoNum type="alphaLcParenR"/>
            </a:pPr>
            <a:r>
              <a:rPr lang="pl-PL" sz="1800" dirty="0"/>
              <a:t>Event classes define the event</a:t>
            </a:r>
            <a:r>
              <a:rPr lang="en-US" sz="1800" dirty="0"/>
              <a:t> type</a:t>
            </a:r>
            <a:r>
              <a:rPr lang="pl-PL" sz="1800" dirty="0"/>
              <a:t> and its data</a:t>
            </a:r>
          </a:p>
          <a:p>
            <a:pPr marL="822951" lvl="1" indent="-457200">
              <a:buFont typeface="+mj-lt"/>
              <a:buAutoNum type="alphaLcParenR"/>
            </a:pPr>
            <a:r>
              <a:rPr lang="en-US" sz="1800" dirty="0"/>
              <a:t>Create</a:t>
            </a:r>
            <a:r>
              <a:rPr lang="pl-PL" sz="1800" dirty="0"/>
              <a:t> a </a:t>
            </a:r>
            <a:r>
              <a:rPr lang="pl-PL" sz="1800" b="1" dirty="0"/>
              <a:t>constructor/destructor </a:t>
            </a:r>
            <a:r>
              <a:rPr lang="pl-PL" sz="1800" dirty="0"/>
              <a:t>or </a:t>
            </a:r>
            <a:r>
              <a:rPr lang="pl-PL" sz="1800" b="1" dirty="0"/>
              <a:t>getter/setter </a:t>
            </a:r>
            <a:r>
              <a:rPr lang="pl-PL" sz="1800" dirty="0"/>
              <a:t>for the data in your events</a:t>
            </a:r>
          </a:p>
          <a:p>
            <a:pPr marL="822951" lvl="1" indent="-457200">
              <a:buFont typeface="+mj-lt"/>
              <a:buAutoNum type="alphaLcParenR"/>
            </a:pPr>
            <a:r>
              <a:rPr lang="pl-PL" sz="1800" dirty="0"/>
              <a:t>Make them inherit from </a:t>
            </a:r>
            <a:r>
              <a:rPr lang="pl-PL" sz="1800" b="1" dirty="0"/>
              <a:t>Event.lvclass</a:t>
            </a:r>
          </a:p>
          <a:p>
            <a:pPr marL="457200" indent="-457200">
              <a:buFont typeface="+mj-lt"/>
              <a:buAutoNum type="arabicPeriod"/>
            </a:pPr>
            <a:r>
              <a:rPr lang="pl-PL" sz="1800" dirty="0"/>
              <a:t>Add calls to </a:t>
            </a:r>
            <a:r>
              <a:rPr lang="pl-PL" sz="1800" b="1" dirty="0" err="1"/>
              <a:t>Generate</a:t>
            </a:r>
            <a:r>
              <a:rPr lang="pl-PL" sz="1800" b="1" dirty="0"/>
              <a:t> Event</a:t>
            </a:r>
            <a:r>
              <a:rPr lang="en-US" sz="1800" b="1" dirty="0"/>
              <a:t> Or Send Generate Event Msg</a:t>
            </a:r>
            <a:r>
              <a:rPr lang="pl-PL" sz="1800" b="1" dirty="0"/>
              <a:t> </a:t>
            </a:r>
            <a:r>
              <a:rPr lang="pl-PL" sz="1800" dirty="0"/>
              <a:t>method</a:t>
            </a:r>
            <a:r>
              <a:rPr lang="en-US" sz="1800" dirty="0"/>
              <a:t> inside the functions of</a:t>
            </a:r>
            <a:r>
              <a:rPr lang="pl-PL" sz="1800" dirty="0"/>
              <a:t> </a:t>
            </a:r>
            <a:r>
              <a:rPr lang="pl-PL" sz="1800" b="1" dirty="0"/>
              <a:t>Event Source</a:t>
            </a:r>
            <a:r>
              <a:rPr lang="pl-PL" sz="1800" dirty="0"/>
              <a:t>, whenever an event is to be generated</a:t>
            </a:r>
          </a:p>
          <a:p>
            <a:pPr marL="822951" lvl="1" indent="-457200">
              <a:buFont typeface="+mj-lt"/>
              <a:buAutoNum type="alphaLcParenR"/>
            </a:pPr>
            <a:r>
              <a:rPr lang="pl-PL" sz="1800" dirty="0"/>
              <a:t>Write the data using a setter into your generated event</a:t>
            </a:r>
            <a:r>
              <a:rPr lang="en-US" sz="1800" dirty="0"/>
              <a:t> object</a:t>
            </a:r>
            <a:r>
              <a:rPr lang="pl-PL" sz="1800" dirty="0"/>
              <a:t>, if you want registrants to receive it</a:t>
            </a:r>
          </a:p>
          <a:p>
            <a:pPr marL="457200" indent="-457200">
              <a:buFont typeface="+mj-lt"/>
              <a:buAutoNum type="arabicPeriod"/>
            </a:pPr>
            <a:r>
              <a:rPr lang="pl-PL" sz="1800" dirty="0"/>
              <a:t>If an event is generated in a helper loop, send </a:t>
            </a:r>
            <a:r>
              <a:rPr lang="pl-PL" sz="1800" b="1" dirty="0" err="1"/>
              <a:t>yourself</a:t>
            </a:r>
            <a:r>
              <a:rPr lang="pl-PL" sz="1800" b="1" dirty="0"/>
              <a:t> (</a:t>
            </a:r>
            <a:r>
              <a:rPr lang="en-US" sz="1800" b="1" dirty="0"/>
              <a:t>or your composed ESA</a:t>
            </a:r>
            <a:r>
              <a:rPr lang="pl-PL" sz="1800" b="1" dirty="0"/>
              <a:t>)</a:t>
            </a:r>
            <a:r>
              <a:rPr lang="pl-PL" sz="1800" dirty="0"/>
              <a:t> the </a:t>
            </a:r>
            <a:r>
              <a:rPr lang="pl-PL" sz="1800" b="1" dirty="0"/>
              <a:t>Generate Event Msg </a:t>
            </a:r>
            <a:r>
              <a:rPr lang="pl-PL" sz="1800" dirty="0"/>
              <a:t>instead (so that the event is generated from inside the Actor Core, and the registrants can be notified)</a:t>
            </a:r>
          </a:p>
          <a:p>
            <a:endParaRPr lang="en-US" sz="1800" dirty="0"/>
          </a:p>
          <a:p>
            <a:r>
              <a:rPr lang="pl-PL" sz="1800" dirty="0"/>
              <a:t>Any actor that registers to this event will be notified whenever its generated</a:t>
            </a:r>
          </a:p>
        </p:txBody>
      </p:sp>
    </p:spTree>
    <p:extLst>
      <p:ext uri="{BB962C8B-B14F-4D97-AF65-F5344CB8AC3E}">
        <p14:creationId xmlns:p14="http://schemas.microsoft.com/office/powerpoint/2010/main" val="567999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Creating Event Source with Events</a:t>
            </a:r>
            <a:endParaRPr lang="pl-PL" sz="4000" dirty="0"/>
          </a:p>
        </p:txBody>
      </p:sp>
      <p:sp>
        <p:nvSpPr>
          <p:cNvPr id="3" name="Content Placeholder 2"/>
          <p:cNvSpPr>
            <a:spLocks noGrp="1"/>
          </p:cNvSpPr>
          <p:nvPr>
            <p:ph type="subTitle" idx="1"/>
          </p:nvPr>
        </p:nvSpPr>
        <p:spPr/>
        <p:txBody>
          <a:bodyPr>
            <a:normAutofit/>
          </a:bodyPr>
          <a:lstStyle/>
          <a:p>
            <a:endParaRPr lang="pl-PL" dirty="0"/>
          </a:p>
        </p:txBody>
      </p:sp>
      <p:sp>
        <p:nvSpPr>
          <p:cNvPr id="4" name="Text Placeholder 3"/>
          <p:cNvSpPr>
            <a:spLocks noGrp="1"/>
          </p:cNvSpPr>
          <p:nvPr>
            <p:ph type="body" sz="quarter" idx="12"/>
          </p:nvPr>
        </p:nvSpPr>
        <p:spPr/>
        <p:txBody>
          <a:bodyPr>
            <a:normAutofit lnSpcReduction="10000"/>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28529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t>Creating Implementations for Events and using Event Source</a:t>
            </a:r>
          </a:p>
        </p:txBody>
      </p:sp>
      <p:sp>
        <p:nvSpPr>
          <p:cNvPr id="3" name="Content Placeholder 2"/>
          <p:cNvSpPr>
            <a:spLocks noGrp="1"/>
          </p:cNvSpPr>
          <p:nvPr>
            <p:ph idx="1"/>
          </p:nvPr>
        </p:nvSpPr>
        <p:spPr/>
        <p:txBody>
          <a:bodyPr/>
          <a:lstStyle/>
          <a:p>
            <a:endParaRPr lang="pl-PL" dirty="0"/>
          </a:p>
          <a:p>
            <a:pPr marL="457200" indent="-457200">
              <a:buFont typeface="+mj-lt"/>
              <a:buAutoNum type="arabicPeriod"/>
            </a:pPr>
            <a:r>
              <a:rPr lang="pl-PL" sz="2000" dirty="0"/>
              <a:t>Create messages from </a:t>
            </a:r>
            <a:r>
              <a:rPr lang="pl-PL" sz="2000" b="1" dirty="0"/>
              <a:t>abstract message </a:t>
            </a:r>
            <a:r>
              <a:rPr lang="pl-PL" sz="2000" dirty="0"/>
              <a:t>based on handler methods</a:t>
            </a:r>
          </a:p>
          <a:p>
            <a:pPr marL="457200" indent="-457200">
              <a:buFont typeface="+mj-lt"/>
              <a:buAutoNum type="arabicPeriod"/>
            </a:pPr>
            <a:r>
              <a:rPr lang="pl-PL" sz="2000" dirty="0"/>
              <a:t>Select the </a:t>
            </a:r>
            <a:r>
              <a:rPr lang="pl-PL" sz="2000" b="1" dirty="0"/>
              <a:t>Event Generated Msg </a:t>
            </a:r>
            <a:r>
              <a:rPr lang="pl-PL" sz="2000" dirty="0"/>
              <a:t>as the abstract message you want to inherit from</a:t>
            </a:r>
          </a:p>
          <a:p>
            <a:pPr marL="457200" indent="-457200">
              <a:buFont typeface="+mj-lt"/>
              <a:buAutoNum type="arabicPeriod"/>
            </a:pPr>
            <a:r>
              <a:rPr lang="pl-PL" sz="2000" dirty="0"/>
              <a:t>Use </a:t>
            </a:r>
            <a:r>
              <a:rPr lang="pl-PL" sz="2000" b="1" dirty="0"/>
              <a:t>Read Event Data </a:t>
            </a:r>
            <a:r>
              <a:rPr lang="pl-PL" sz="2000" dirty="0"/>
              <a:t>method and provide a translation of the data in the </a:t>
            </a:r>
            <a:r>
              <a:rPr lang="pl-PL" sz="2000" b="1" dirty="0"/>
              <a:t>Do.vi</a:t>
            </a:r>
            <a:r>
              <a:rPr lang="pl-PL" sz="2000" dirty="0"/>
              <a:t>,</a:t>
            </a:r>
            <a:r>
              <a:rPr lang="pl-PL" sz="2000" b="1" dirty="0"/>
              <a:t> </a:t>
            </a:r>
            <a:r>
              <a:rPr lang="pl-PL" sz="2000" dirty="0"/>
              <a:t>from the event to the input of the called method</a:t>
            </a:r>
          </a:p>
          <a:p>
            <a:pPr marL="822951" lvl="1" indent="-457200">
              <a:buFont typeface="+mj-lt"/>
              <a:buAutoNum type="alphaLcParenR"/>
            </a:pPr>
            <a:r>
              <a:rPr lang="pl-PL" sz="2000" dirty="0"/>
              <a:t>If the event has a destructor returning data or getter method, you can use it here</a:t>
            </a:r>
          </a:p>
        </p:txBody>
      </p:sp>
    </p:spTree>
    <p:extLst>
      <p:ext uri="{BB962C8B-B14F-4D97-AF65-F5344CB8AC3E}">
        <p14:creationId xmlns:p14="http://schemas.microsoft.com/office/powerpoint/2010/main" val="84958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Creating Implementations for Events and using Event Source</a:t>
            </a:r>
            <a:endParaRPr lang="pl-PL" sz="4000" dirty="0"/>
          </a:p>
        </p:txBody>
      </p:sp>
      <p:sp>
        <p:nvSpPr>
          <p:cNvPr id="3" name="Content Placeholder 2"/>
          <p:cNvSpPr>
            <a:spLocks noGrp="1"/>
          </p:cNvSpPr>
          <p:nvPr>
            <p:ph type="subTitle" idx="1"/>
          </p:nvPr>
        </p:nvSpPr>
        <p:spPr/>
        <p:txBody>
          <a:bodyPr>
            <a:normAutofit/>
          </a:bodyPr>
          <a:lstStyle/>
          <a:p>
            <a:endParaRPr lang="pl-PL" dirty="0"/>
          </a:p>
        </p:txBody>
      </p:sp>
      <p:sp>
        <p:nvSpPr>
          <p:cNvPr id="4" name="Text Placeholder 3"/>
          <p:cNvSpPr>
            <a:spLocks noGrp="1"/>
          </p:cNvSpPr>
          <p:nvPr>
            <p:ph type="body" sz="quarter" idx="12"/>
          </p:nvPr>
        </p:nvSpPr>
        <p:spPr/>
        <p:txBody>
          <a:bodyPr>
            <a:normAutofit lnSpcReduction="10000"/>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191246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pl-PL" sz="2800" dirty="0"/>
              <a:t>Integration</a:t>
            </a:r>
            <a:endParaRPr lang="en-US" sz="2800" dirty="0"/>
          </a:p>
        </p:txBody>
      </p:sp>
      <p:sp>
        <p:nvSpPr>
          <p:cNvPr id="3" name="Content Placeholder 2"/>
          <p:cNvSpPr>
            <a:spLocks noGrp="1"/>
          </p:cNvSpPr>
          <p:nvPr>
            <p:ph idx="1"/>
          </p:nvPr>
        </p:nvSpPr>
        <p:spPr/>
        <p:txBody>
          <a:bodyPr/>
          <a:lstStyle/>
          <a:p>
            <a:endParaRPr lang="pl-PL" dirty="0"/>
          </a:p>
          <a:p>
            <a:pPr marL="457200" indent="-457200">
              <a:buFont typeface="+mj-lt"/>
              <a:buAutoNum type="arabicPeriod"/>
            </a:pPr>
            <a:r>
              <a:rPr lang="pl-PL" sz="2000" dirty="0"/>
              <a:t>Instantiate and run both event source and event registrant actors</a:t>
            </a:r>
          </a:p>
          <a:p>
            <a:pPr marL="457200" indent="-457200">
              <a:buFont typeface="+mj-lt"/>
              <a:buAutoNum type="arabicPeriod"/>
            </a:pPr>
            <a:r>
              <a:rPr lang="pl-PL" sz="2000" dirty="0"/>
              <a:t>Register for events from registrant actor</a:t>
            </a:r>
          </a:p>
          <a:p>
            <a:pPr marL="457200" indent="-457200">
              <a:buFont typeface="+mj-lt"/>
              <a:buAutoNum type="arabicPeriod"/>
            </a:pPr>
            <a:r>
              <a:rPr lang="pl-PL" sz="2000" dirty="0"/>
              <a:t>Generate events in the source</a:t>
            </a:r>
          </a:p>
          <a:p>
            <a:pPr marL="457200" indent="-457200">
              <a:buFont typeface="+mj-lt"/>
              <a:buAutoNum type="arabicPeriod"/>
            </a:pPr>
            <a:r>
              <a:rPr lang="pl-PL" sz="2000" dirty="0"/>
              <a:t>See that your registrant handles events correctly</a:t>
            </a:r>
          </a:p>
          <a:p>
            <a:pPr marL="457200" indent="-457200">
              <a:buFont typeface="+mj-lt"/>
              <a:buAutoNum type="arabicPeriod"/>
            </a:pPr>
            <a:r>
              <a:rPr lang="pl-PL" sz="2000" dirty="0"/>
              <a:t>Unregister when finished or when stopping</a:t>
            </a:r>
          </a:p>
          <a:p>
            <a:pPr marL="457200" indent="-457200">
              <a:buFont typeface="+mj-lt"/>
              <a:buAutoNum type="arabicPeriod"/>
            </a:pPr>
            <a:endParaRPr lang="pl-PL" sz="1466" dirty="0"/>
          </a:p>
        </p:txBody>
      </p:sp>
    </p:spTree>
    <p:extLst>
      <p:ext uri="{BB962C8B-B14F-4D97-AF65-F5344CB8AC3E}">
        <p14:creationId xmlns:p14="http://schemas.microsoft.com/office/powerpoint/2010/main" val="305572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endParaRPr lang="pl-PL" dirty="0"/>
          </a:p>
          <a:p>
            <a:r>
              <a:rPr lang="pl-PL" sz="2000" dirty="0"/>
              <a:t>Many actor systems need to break the tree hierarchy for communication</a:t>
            </a:r>
          </a:p>
          <a:p>
            <a:r>
              <a:rPr lang="pl-PL" sz="2000" dirty="0"/>
              <a:t>This can introduce difficult and strange practices, connections</a:t>
            </a:r>
          </a:p>
          <a:p>
            <a:r>
              <a:rPr lang="pl-PL" sz="2000" dirty="0"/>
              <a:t>Needs to be tracked and debugged</a:t>
            </a:r>
          </a:p>
          <a:p>
            <a:r>
              <a:rPr lang="pl-PL" sz="2000" dirty="0"/>
              <a:t>Should be standardized</a:t>
            </a:r>
          </a:p>
          <a:p>
            <a:r>
              <a:rPr lang="pl-PL" sz="2000" dirty="0"/>
              <a:t>Should be extensible and decoupled</a:t>
            </a:r>
          </a:p>
          <a:p>
            <a:endParaRPr lang="pl-PL" sz="2000" dirty="0"/>
          </a:p>
          <a:p>
            <a:r>
              <a:rPr lang="pl-PL" sz="2000" dirty="0"/>
              <a:t>Event based approach is proven to work</a:t>
            </a:r>
            <a:endParaRPr lang="en-US" sz="2000" dirty="0"/>
          </a:p>
        </p:txBody>
      </p:sp>
    </p:spTree>
    <p:extLst>
      <p:ext uri="{BB962C8B-B14F-4D97-AF65-F5344CB8AC3E}">
        <p14:creationId xmlns:p14="http://schemas.microsoft.com/office/powerpoint/2010/main" val="3697959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Integration</a:t>
            </a:r>
            <a:endParaRPr lang="pl-PL" sz="4000" dirty="0"/>
          </a:p>
        </p:txBody>
      </p:sp>
      <p:sp>
        <p:nvSpPr>
          <p:cNvPr id="3" name="Content Placeholder 2"/>
          <p:cNvSpPr>
            <a:spLocks noGrp="1"/>
          </p:cNvSpPr>
          <p:nvPr>
            <p:ph type="subTitle" idx="1"/>
          </p:nvPr>
        </p:nvSpPr>
        <p:spPr/>
        <p:txBody>
          <a:bodyPr>
            <a:normAutofit/>
          </a:bodyPr>
          <a:lstStyle/>
          <a:p>
            <a:endParaRPr lang="pl-PL" dirty="0"/>
          </a:p>
        </p:txBody>
      </p:sp>
      <p:sp>
        <p:nvSpPr>
          <p:cNvPr id="4" name="Text Placeholder 3"/>
          <p:cNvSpPr>
            <a:spLocks noGrp="1"/>
          </p:cNvSpPr>
          <p:nvPr>
            <p:ph type="body" sz="quarter" idx="12"/>
          </p:nvPr>
        </p:nvSpPr>
        <p:spPr/>
        <p:txBody>
          <a:bodyPr>
            <a:normAutofit lnSpcReduction="10000"/>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2900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t>Details</a:t>
            </a:r>
          </a:p>
        </p:txBody>
      </p:sp>
      <p:sp>
        <p:nvSpPr>
          <p:cNvPr id="3" name="Content Placeholder 2"/>
          <p:cNvSpPr>
            <a:spLocks noGrp="1"/>
          </p:cNvSpPr>
          <p:nvPr>
            <p:ph idx="1"/>
          </p:nvPr>
        </p:nvSpPr>
        <p:spPr/>
        <p:txBody>
          <a:bodyPr/>
          <a:lstStyle/>
          <a:p>
            <a:endParaRPr lang="pl-PL" dirty="0"/>
          </a:p>
          <a:p>
            <a:r>
              <a:rPr lang="pl-PL" sz="2000" dirty="0"/>
              <a:t>Event Source Actor uses dictionaries to keep track of registrants</a:t>
            </a:r>
          </a:p>
          <a:p>
            <a:r>
              <a:rPr lang="pl-PL" sz="2000" dirty="0"/>
              <a:t>Class names are used as the keys in the dictionary</a:t>
            </a:r>
          </a:p>
          <a:p>
            <a:endParaRPr lang="pl-PL" sz="2000" dirty="0"/>
          </a:p>
          <a:p>
            <a:pPr marL="457200" indent="-457200">
              <a:buFont typeface="+mj-lt"/>
              <a:buAutoNum type="arabicPeriod"/>
            </a:pPr>
            <a:endParaRPr lang="pl-PL" sz="1466" dirty="0"/>
          </a:p>
        </p:txBody>
      </p:sp>
    </p:spTree>
    <p:extLst>
      <p:ext uri="{BB962C8B-B14F-4D97-AF65-F5344CB8AC3E}">
        <p14:creationId xmlns:p14="http://schemas.microsoft.com/office/powerpoint/2010/main" val="421013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Reusablity</a:t>
            </a:r>
            <a:endParaRPr lang="en-US" dirty="0"/>
          </a:p>
        </p:txBody>
      </p:sp>
      <p:sp>
        <p:nvSpPr>
          <p:cNvPr id="3" name="Content Placeholder 2"/>
          <p:cNvSpPr>
            <a:spLocks noGrp="1"/>
          </p:cNvSpPr>
          <p:nvPr>
            <p:ph idx="1"/>
          </p:nvPr>
        </p:nvSpPr>
        <p:spPr/>
        <p:txBody>
          <a:bodyPr/>
          <a:lstStyle/>
          <a:p>
            <a:endParaRPr lang="pl-PL" dirty="0"/>
          </a:p>
          <a:p>
            <a:r>
              <a:rPr lang="pl-PL" sz="2000" dirty="0"/>
              <a:t>Limited with coupling</a:t>
            </a:r>
            <a:endParaRPr lang="en-US" sz="2000" dirty="0"/>
          </a:p>
          <a:p>
            <a:r>
              <a:rPr lang="en-US" sz="2000" dirty="0"/>
              <a:t>Only loading what is needed</a:t>
            </a:r>
            <a:endParaRPr lang="pl-PL" sz="2000" dirty="0"/>
          </a:p>
          <a:p>
            <a:r>
              <a:rPr lang="pl-PL" sz="2000" dirty="0"/>
              <a:t>Reusable system needs to have all interfaces defined</a:t>
            </a:r>
            <a:r>
              <a:rPr lang="en-US" sz="2000" dirty="0"/>
              <a:t> and understood</a:t>
            </a:r>
            <a:endParaRPr lang="pl-PL" sz="2000" dirty="0"/>
          </a:p>
          <a:p>
            <a:r>
              <a:rPr lang="pl-PL" sz="2000" dirty="0"/>
              <a:t>Interactions between modules should be limited to usage of interfaces</a:t>
            </a:r>
          </a:p>
          <a:p>
            <a:pPr lvl="1"/>
            <a:r>
              <a:rPr lang="pl-PL" sz="2000" dirty="0"/>
              <a:t>Calling methods</a:t>
            </a:r>
          </a:p>
          <a:p>
            <a:pPr lvl="1"/>
            <a:r>
              <a:rPr lang="pl-PL" sz="2000" dirty="0"/>
              <a:t>Messages</a:t>
            </a:r>
          </a:p>
          <a:p>
            <a:pPr lvl="1"/>
            <a:r>
              <a:rPr lang="pl-PL" sz="2000" dirty="0"/>
              <a:t>Inheritance and override</a:t>
            </a:r>
          </a:p>
          <a:p>
            <a:pPr lvl="1"/>
            <a:r>
              <a:rPr lang="pl-PL" sz="2000" dirty="0"/>
              <a:t>Plugins</a:t>
            </a:r>
          </a:p>
          <a:p>
            <a:endParaRPr lang="pl-PL" sz="2000" dirty="0"/>
          </a:p>
          <a:p>
            <a:endParaRPr lang="en-US" dirty="0"/>
          </a:p>
        </p:txBody>
      </p:sp>
    </p:spTree>
    <p:extLst>
      <p:ext uri="{BB962C8B-B14F-4D97-AF65-F5344CB8AC3E}">
        <p14:creationId xmlns:p14="http://schemas.microsoft.com/office/powerpoint/2010/main" val="376481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coupling messaging</a:t>
            </a:r>
          </a:p>
        </p:txBody>
      </p:sp>
      <p:sp>
        <p:nvSpPr>
          <p:cNvPr id="3" name="Content Placeholder 2"/>
          <p:cNvSpPr>
            <a:spLocks noGrp="1"/>
          </p:cNvSpPr>
          <p:nvPr>
            <p:ph idx="1"/>
          </p:nvPr>
        </p:nvSpPr>
        <p:spPr/>
        <p:txBody>
          <a:bodyPr/>
          <a:lstStyle/>
          <a:p>
            <a:endParaRPr lang="en-US" dirty="0"/>
          </a:p>
          <a:p>
            <a:r>
              <a:rPr lang="en-US" sz="2000" dirty="0"/>
              <a:t>The message defines the functionality</a:t>
            </a:r>
          </a:p>
          <a:p>
            <a:pPr lvl="1"/>
            <a:r>
              <a:rPr lang="en-US" sz="2000" dirty="0"/>
              <a:t>Messaging actor B from actor A loads actor B as actor A dependency</a:t>
            </a:r>
          </a:p>
          <a:p>
            <a:pPr lvl="1"/>
            <a:r>
              <a:rPr lang="en-US" sz="2000" dirty="0"/>
              <a:t>This causes tight coupling</a:t>
            </a:r>
          </a:p>
          <a:p>
            <a:pPr lvl="1"/>
            <a:r>
              <a:rPr lang="en-US" sz="2000" dirty="0"/>
              <a:t>To solve it you need an interface that will be loaded instead of actor B</a:t>
            </a:r>
          </a:p>
          <a:p>
            <a:pPr lvl="1"/>
            <a:r>
              <a:rPr lang="en-US" sz="2000" dirty="0"/>
              <a:t>You then implement concrete methods using the interface</a:t>
            </a:r>
          </a:p>
          <a:p>
            <a:endParaRPr lang="pl-PL" dirty="0"/>
          </a:p>
          <a:p>
            <a:r>
              <a:rPr lang="pl-PL" sz="2000" dirty="0"/>
              <a:t>Requirement for real in AOD</a:t>
            </a:r>
          </a:p>
          <a:p>
            <a:r>
              <a:rPr lang="pl-PL" sz="2000" dirty="0"/>
              <a:t>Prevents dependency linking</a:t>
            </a:r>
          </a:p>
          <a:p>
            <a:r>
              <a:rPr lang="pl-PL" sz="2000" dirty="0"/>
              <a:t>Provides a clean interface</a:t>
            </a:r>
          </a:p>
          <a:p>
            <a:r>
              <a:rPr lang="pl-PL" sz="2000" dirty="0"/>
              <a:t>Removes coupling</a:t>
            </a:r>
            <a:endParaRPr lang="en-US" sz="2000" dirty="0"/>
          </a:p>
        </p:txBody>
      </p:sp>
    </p:spTree>
    <p:extLst>
      <p:ext uri="{BB962C8B-B14F-4D97-AF65-F5344CB8AC3E}">
        <p14:creationId xmlns:p14="http://schemas.microsoft.com/office/powerpoint/2010/main" val="35543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The </a:t>
            </a:r>
            <a:r>
              <a:rPr lang="en-US" dirty="0"/>
              <a:t>Problem Is…</a:t>
            </a:r>
          </a:p>
        </p:txBody>
      </p:sp>
      <p:grpSp>
        <p:nvGrpSpPr>
          <p:cNvPr id="6" name="Group 5"/>
          <p:cNvGrpSpPr/>
          <p:nvPr/>
        </p:nvGrpSpPr>
        <p:grpSpPr>
          <a:xfrm>
            <a:off x="2298031" y="1632275"/>
            <a:ext cx="7567863" cy="2987843"/>
            <a:chOff x="2298031" y="1632275"/>
            <a:chExt cx="7567863" cy="2987843"/>
          </a:xfrm>
        </p:grpSpPr>
        <p:sp>
          <p:nvSpPr>
            <p:cNvPr id="20" name="Rounded Rectangle 19"/>
            <p:cNvSpPr/>
            <p:nvPr/>
          </p:nvSpPr>
          <p:spPr>
            <a:xfrm>
              <a:off x="2298031" y="1632275"/>
              <a:ext cx="2209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Reusable Actor</a:t>
              </a:r>
            </a:p>
          </p:txBody>
        </p:sp>
        <p:sp>
          <p:nvSpPr>
            <p:cNvPr id="21" name="Rounded Rectangle 20"/>
            <p:cNvSpPr/>
            <p:nvPr/>
          </p:nvSpPr>
          <p:spPr>
            <a:xfrm>
              <a:off x="7656094" y="1656340"/>
              <a:ext cx="2209800" cy="971550"/>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dirty="0"/>
                <a:t>Caller</a:t>
              </a:r>
            </a:p>
          </p:txBody>
        </p:sp>
        <p:sp>
          <p:nvSpPr>
            <p:cNvPr id="22" name="Rounded Rectangle 21"/>
            <p:cNvSpPr/>
            <p:nvPr/>
          </p:nvSpPr>
          <p:spPr>
            <a:xfrm>
              <a:off x="4576010" y="3705718"/>
              <a:ext cx="3108158"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Message</a:t>
              </a:r>
            </a:p>
          </p:txBody>
        </p:sp>
        <p:cxnSp>
          <p:nvCxnSpPr>
            <p:cNvPr id="23" name="Straight Arrow Connector 22"/>
            <p:cNvCxnSpPr>
              <a:stCxn id="22" idx="3"/>
              <a:endCxn id="21" idx="2"/>
            </p:cNvCxnSpPr>
            <p:nvPr/>
          </p:nvCxnSpPr>
          <p:spPr bwMode="auto">
            <a:xfrm flipV="1">
              <a:off x="7684168" y="2627890"/>
              <a:ext cx="1076826" cy="1535028"/>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4" name="Straight Arrow Connector 23"/>
            <p:cNvCxnSpPr>
              <a:stCxn id="20" idx="2"/>
              <a:endCxn id="22" idx="1"/>
            </p:cNvCxnSpPr>
            <p:nvPr/>
          </p:nvCxnSpPr>
          <p:spPr bwMode="auto">
            <a:xfrm>
              <a:off x="3402932" y="2622876"/>
              <a:ext cx="1173079" cy="154004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pic>
          <p:nvPicPr>
            <p:cNvPr id="1026" name="Picture 2"/>
            <p:cNvPicPr>
              <a:picLocks noChangeAspect="1" noChangeArrowheads="1"/>
            </p:cNvPicPr>
            <p:nvPr/>
          </p:nvPicPr>
          <p:blipFill>
            <a:blip r:embed="rId3"/>
            <a:srcRect/>
            <a:stretch>
              <a:fillRect/>
            </a:stretch>
          </p:blipFill>
          <p:spPr bwMode="auto">
            <a:xfrm>
              <a:off x="6797842" y="3789940"/>
              <a:ext cx="753979" cy="753979"/>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764507" y="3793949"/>
              <a:ext cx="753978" cy="753978"/>
            </a:xfrm>
            <a:prstGeom prst="rect">
              <a:avLst/>
            </a:prstGeom>
            <a:noFill/>
            <a:ln w="9525">
              <a:noFill/>
              <a:miter lim="800000"/>
              <a:headEnd/>
              <a:tailEnd/>
            </a:ln>
          </p:spPr>
        </p:pic>
        <p:sp>
          <p:nvSpPr>
            <p:cNvPr id="26" name="Right Arrow 25"/>
            <p:cNvSpPr/>
            <p:nvPr/>
          </p:nvSpPr>
          <p:spPr>
            <a:xfrm>
              <a:off x="4868780" y="1900989"/>
              <a:ext cx="2538663" cy="484632"/>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Message Direction</a:t>
              </a:r>
            </a:p>
          </p:txBody>
        </p:sp>
        <p:grpSp>
          <p:nvGrpSpPr>
            <p:cNvPr id="4" name="Group 3"/>
            <p:cNvGrpSpPr/>
            <p:nvPr/>
          </p:nvGrpSpPr>
          <p:grpSpPr>
            <a:xfrm>
              <a:off x="8946145" y="1765125"/>
              <a:ext cx="753979" cy="753979"/>
              <a:chOff x="10038346" y="2951739"/>
              <a:chExt cx="753979" cy="753979"/>
            </a:xfrm>
          </p:grpSpPr>
          <p:pic>
            <p:nvPicPr>
              <p:cNvPr id="11" name="Picture 2"/>
              <p:cNvPicPr>
                <a:picLocks noChangeAspect="1" noChangeArrowheads="1"/>
              </p:cNvPicPr>
              <p:nvPr/>
            </p:nvPicPr>
            <p:blipFill>
              <a:blip r:embed="rId3"/>
              <a:srcRect/>
              <a:stretch>
                <a:fillRect/>
              </a:stretch>
            </p:blipFill>
            <p:spPr bwMode="auto">
              <a:xfrm>
                <a:off x="10038346" y="2951739"/>
                <a:ext cx="753979" cy="753979"/>
              </a:xfrm>
              <a:prstGeom prst="rect">
                <a:avLst/>
              </a:prstGeom>
              <a:noFill/>
              <a:ln w="9525">
                <a:noFill/>
                <a:miter lim="800000"/>
                <a:headEnd/>
                <a:tailEnd/>
              </a:ln>
            </p:spPr>
          </p:pic>
          <p:sp>
            <p:nvSpPr>
              <p:cNvPr id="3" name="Rectangle 2"/>
              <p:cNvSpPr/>
              <p:nvPr/>
            </p:nvSpPr>
            <p:spPr>
              <a:xfrm>
                <a:off x="10038346" y="2951739"/>
                <a:ext cx="753979" cy="269633"/>
              </a:xfrm>
              <a:prstGeom prst="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bg1"/>
                    </a:solidFill>
                  </a:rPr>
                  <a:t>Caller</a:t>
                </a:r>
              </a:p>
            </p:txBody>
          </p:sp>
        </p:grpSp>
      </p:grpSp>
    </p:spTree>
    <p:extLst>
      <p:ext uri="{BB962C8B-B14F-4D97-AF65-F5344CB8AC3E}">
        <p14:creationId xmlns:p14="http://schemas.microsoft.com/office/powerpoint/2010/main" val="236873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876927" y="2008259"/>
            <a:ext cx="3489158" cy="3308325"/>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Reusable Actor Library</a:t>
            </a:r>
          </a:p>
        </p:txBody>
      </p:sp>
      <p:sp>
        <p:nvSpPr>
          <p:cNvPr id="11" name="Rounded Rectangle 10"/>
          <p:cNvSpPr/>
          <p:nvPr/>
        </p:nvSpPr>
        <p:spPr>
          <a:xfrm>
            <a:off x="6797841" y="2035355"/>
            <a:ext cx="3489158" cy="328122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Caller Actor Library</a:t>
            </a:r>
          </a:p>
        </p:txBody>
      </p:sp>
      <p:sp>
        <p:nvSpPr>
          <p:cNvPr id="2" name="Title 1"/>
          <p:cNvSpPr>
            <a:spLocks noGrp="1"/>
          </p:cNvSpPr>
          <p:nvPr>
            <p:ph type="title"/>
          </p:nvPr>
        </p:nvSpPr>
        <p:spPr/>
        <p:txBody>
          <a:bodyPr/>
          <a:lstStyle/>
          <a:p>
            <a:r>
              <a:rPr lang="en-US" dirty="0"/>
              <a:t>Dependency Inversion</a:t>
            </a:r>
          </a:p>
        </p:txBody>
      </p:sp>
      <p:sp>
        <p:nvSpPr>
          <p:cNvPr id="20" name="Rounded Rectangle 19"/>
          <p:cNvSpPr/>
          <p:nvPr/>
        </p:nvSpPr>
        <p:spPr>
          <a:xfrm>
            <a:off x="2516606" y="2557677"/>
            <a:ext cx="2209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Reusable Actor</a:t>
            </a:r>
          </a:p>
        </p:txBody>
      </p:sp>
      <p:sp>
        <p:nvSpPr>
          <p:cNvPr id="21" name="Rounded Rectangle 20"/>
          <p:cNvSpPr/>
          <p:nvPr/>
        </p:nvSpPr>
        <p:spPr>
          <a:xfrm>
            <a:off x="7437520" y="2557677"/>
            <a:ext cx="2209800" cy="97155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Caller</a:t>
            </a:r>
          </a:p>
        </p:txBody>
      </p:sp>
      <p:sp>
        <p:nvSpPr>
          <p:cNvPr id="22" name="Rounded Rectangle 21"/>
          <p:cNvSpPr/>
          <p:nvPr/>
        </p:nvSpPr>
        <p:spPr>
          <a:xfrm>
            <a:off x="7437521" y="4051550"/>
            <a:ext cx="2209801"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Message</a:t>
            </a:r>
          </a:p>
        </p:txBody>
      </p:sp>
      <p:cxnSp>
        <p:nvCxnSpPr>
          <p:cNvPr id="23" name="Straight Arrow Connector 22"/>
          <p:cNvCxnSpPr>
            <a:stCxn id="21" idx="2"/>
            <a:endCxn id="22" idx="0"/>
          </p:cNvCxnSpPr>
          <p:nvPr/>
        </p:nvCxnSpPr>
        <p:spPr bwMode="auto">
          <a:xfrm>
            <a:off x="8542421" y="3529228"/>
            <a:ext cx="1" cy="52232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4" name="Straight Arrow Connector 23"/>
          <p:cNvCxnSpPr>
            <a:stCxn id="20" idx="2"/>
            <a:endCxn id="22" idx="1"/>
          </p:cNvCxnSpPr>
          <p:nvPr/>
        </p:nvCxnSpPr>
        <p:spPr bwMode="auto">
          <a:xfrm>
            <a:off x="3621506" y="3548278"/>
            <a:ext cx="3816014" cy="96047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9" name="Straight Arrow Connector 28"/>
          <p:cNvCxnSpPr>
            <a:stCxn id="25" idx="3"/>
            <a:endCxn id="11" idx="1"/>
          </p:cNvCxnSpPr>
          <p:nvPr/>
        </p:nvCxnSpPr>
        <p:spPr bwMode="auto">
          <a:xfrm>
            <a:off x="5366085" y="3662421"/>
            <a:ext cx="1431756" cy="13548"/>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sp>
        <p:nvSpPr>
          <p:cNvPr id="3" name="Arc 2"/>
          <p:cNvSpPr/>
          <p:nvPr/>
        </p:nvSpPr>
        <p:spPr>
          <a:xfrm rot="1958612">
            <a:off x="3938467" y="1521104"/>
            <a:ext cx="2317896" cy="2671192"/>
          </a:xfrm>
          <a:prstGeom prst="arc">
            <a:avLst/>
          </a:pr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621507" y="1317116"/>
            <a:ext cx="3962367" cy="369332"/>
          </a:xfrm>
          <a:prstGeom prst="rect">
            <a:avLst/>
          </a:prstGeom>
          <a:noFill/>
        </p:spPr>
        <p:txBody>
          <a:bodyPr wrap="none" rtlCol="0">
            <a:spAutoFit/>
          </a:bodyPr>
          <a:lstStyle/>
          <a:p>
            <a:r>
              <a:rPr lang="en-US" dirty="0"/>
              <a:t>We need to reverse this dependency</a:t>
            </a:r>
          </a:p>
        </p:txBody>
      </p:sp>
    </p:spTree>
    <p:extLst>
      <p:ext uri="{BB962C8B-B14F-4D97-AF65-F5344CB8AC3E}">
        <p14:creationId xmlns:p14="http://schemas.microsoft.com/office/powerpoint/2010/main" val="398321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876927" y="2008259"/>
            <a:ext cx="3489158" cy="3308325"/>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Nested Actor Library</a:t>
            </a:r>
          </a:p>
        </p:txBody>
      </p:sp>
      <p:sp>
        <p:nvSpPr>
          <p:cNvPr id="11" name="Rounded Rectangle 10"/>
          <p:cNvSpPr/>
          <p:nvPr/>
        </p:nvSpPr>
        <p:spPr>
          <a:xfrm>
            <a:off x="6797841" y="2035355"/>
            <a:ext cx="3489158" cy="328122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Caller Actor Library</a:t>
            </a:r>
          </a:p>
        </p:txBody>
      </p:sp>
      <p:sp>
        <p:nvSpPr>
          <p:cNvPr id="2" name="Title 1"/>
          <p:cNvSpPr>
            <a:spLocks noGrp="1"/>
          </p:cNvSpPr>
          <p:nvPr>
            <p:ph type="title"/>
          </p:nvPr>
        </p:nvSpPr>
        <p:spPr/>
        <p:txBody>
          <a:bodyPr/>
          <a:lstStyle/>
          <a:p>
            <a:r>
              <a:rPr lang="en-US" dirty="0"/>
              <a:t>Dependency Inversion</a:t>
            </a:r>
          </a:p>
        </p:txBody>
      </p:sp>
      <p:sp>
        <p:nvSpPr>
          <p:cNvPr id="20" name="Rounded Rectangle 19"/>
          <p:cNvSpPr/>
          <p:nvPr/>
        </p:nvSpPr>
        <p:spPr>
          <a:xfrm>
            <a:off x="2516606" y="2557677"/>
            <a:ext cx="2209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Nested Actor</a:t>
            </a:r>
          </a:p>
        </p:txBody>
      </p:sp>
      <p:sp>
        <p:nvSpPr>
          <p:cNvPr id="21" name="Rounded Rectangle 20"/>
          <p:cNvSpPr/>
          <p:nvPr/>
        </p:nvSpPr>
        <p:spPr>
          <a:xfrm>
            <a:off x="7437520" y="2557677"/>
            <a:ext cx="22098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a:t>
            </a:r>
          </a:p>
        </p:txBody>
      </p:sp>
      <p:sp>
        <p:nvSpPr>
          <p:cNvPr id="22" name="Rounded Rectangle 21"/>
          <p:cNvSpPr/>
          <p:nvPr/>
        </p:nvSpPr>
        <p:spPr>
          <a:xfrm>
            <a:off x="7437521" y="4051550"/>
            <a:ext cx="2209801" cy="9144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p:txBody>
      </p:sp>
      <p:cxnSp>
        <p:nvCxnSpPr>
          <p:cNvPr id="23" name="Straight Arrow Connector 22"/>
          <p:cNvCxnSpPr>
            <a:stCxn id="21" idx="2"/>
            <a:endCxn id="22" idx="0"/>
          </p:cNvCxnSpPr>
          <p:nvPr/>
        </p:nvCxnSpPr>
        <p:spPr bwMode="auto">
          <a:xfrm>
            <a:off x="8542421" y="3529228"/>
            <a:ext cx="1" cy="52232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4" name="Straight Arrow Connector 23"/>
          <p:cNvCxnSpPr>
            <a:stCxn id="22" idx="1"/>
            <a:endCxn id="13" idx="3"/>
          </p:cNvCxnSpPr>
          <p:nvPr/>
        </p:nvCxnSpPr>
        <p:spPr bwMode="auto">
          <a:xfrm flipH="1">
            <a:off x="4726406" y="4508751"/>
            <a:ext cx="2711114" cy="5987"/>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cxnSp>
        <p:nvCxnSpPr>
          <p:cNvPr id="29" name="Straight Arrow Connector 28"/>
          <p:cNvCxnSpPr>
            <a:stCxn id="25" idx="3"/>
            <a:endCxn id="11" idx="1"/>
          </p:cNvCxnSpPr>
          <p:nvPr/>
        </p:nvCxnSpPr>
        <p:spPr bwMode="auto">
          <a:xfrm>
            <a:off x="5366085" y="3662421"/>
            <a:ext cx="1431756" cy="13548"/>
          </a:xfrm>
          <a:prstGeom prst="straightConnector1">
            <a:avLst/>
          </a:prstGeom>
          <a:solidFill>
            <a:schemeClr val="accent1"/>
          </a:solidFill>
          <a:ln w="38100" cap="flat" cmpd="sng" algn="ctr">
            <a:solidFill>
              <a:schemeClr val="tx1"/>
            </a:solidFill>
            <a:prstDash val="solid"/>
            <a:round/>
            <a:headEnd type="triangle" w="lg" len="lg"/>
            <a:tailEnd type="none" w="lg" len="lg"/>
          </a:ln>
          <a:effectLst/>
        </p:spPr>
      </p:cxnSp>
      <p:sp>
        <p:nvSpPr>
          <p:cNvPr id="3" name="Arc 2"/>
          <p:cNvSpPr/>
          <p:nvPr/>
        </p:nvSpPr>
        <p:spPr>
          <a:xfrm rot="1958612">
            <a:off x="3938467" y="1521104"/>
            <a:ext cx="2317896" cy="2671192"/>
          </a:xfrm>
          <a:prstGeom prst="arc">
            <a:avLst/>
          </a:prstGeom>
          <a:ln w="28575">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621507" y="1317116"/>
            <a:ext cx="2595582" cy="369332"/>
          </a:xfrm>
          <a:prstGeom prst="rect">
            <a:avLst/>
          </a:prstGeom>
          <a:noFill/>
        </p:spPr>
        <p:txBody>
          <a:bodyPr wrap="none" rtlCol="0">
            <a:spAutoFit/>
          </a:bodyPr>
          <a:lstStyle/>
          <a:p>
            <a:r>
              <a:rPr lang="en-US" b="1" dirty="0"/>
              <a:t>Dependency inverted!</a:t>
            </a:r>
          </a:p>
        </p:txBody>
      </p:sp>
      <p:sp>
        <p:nvSpPr>
          <p:cNvPr id="13" name="Rounded Rectangle 12"/>
          <p:cNvSpPr/>
          <p:nvPr/>
        </p:nvSpPr>
        <p:spPr>
          <a:xfrm>
            <a:off x="2516606" y="4057537"/>
            <a:ext cx="2209801" cy="914400"/>
          </a:xfrm>
          <a:prstGeom prst="roundRect">
            <a:avLst/>
          </a:prstGeom>
          <a:solidFill>
            <a:schemeClr val="bg1"/>
          </a:solidFill>
          <a:ln w="38100">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Abstract Message</a:t>
            </a:r>
          </a:p>
        </p:txBody>
      </p:sp>
      <p:cxnSp>
        <p:nvCxnSpPr>
          <p:cNvPr id="14" name="Straight Arrow Connector 13"/>
          <p:cNvCxnSpPr>
            <a:stCxn id="20" idx="2"/>
            <a:endCxn id="13" idx="0"/>
          </p:cNvCxnSpPr>
          <p:nvPr/>
        </p:nvCxnSpPr>
        <p:spPr bwMode="auto">
          <a:xfrm>
            <a:off x="3621506" y="3548277"/>
            <a:ext cx="0" cy="509260"/>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sp>
        <p:nvSpPr>
          <p:cNvPr id="19" name="Arc 18"/>
          <p:cNvSpPr/>
          <p:nvPr/>
        </p:nvSpPr>
        <p:spPr>
          <a:xfrm rot="10225305">
            <a:off x="5780469" y="3427665"/>
            <a:ext cx="2377460" cy="2237381"/>
          </a:xfrm>
          <a:prstGeom prst="arc">
            <a:avLst>
              <a:gd name="adj1" fmla="val 17209023"/>
              <a:gd name="adj2" fmla="val 0"/>
            </a:avLst>
          </a:prstGeom>
          <a:ln w="28575">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6956137" y="5363022"/>
            <a:ext cx="2980344" cy="646331"/>
          </a:xfrm>
          <a:prstGeom prst="rect">
            <a:avLst/>
          </a:prstGeom>
          <a:noFill/>
        </p:spPr>
        <p:txBody>
          <a:bodyPr wrap="square" rtlCol="0">
            <a:spAutoFit/>
          </a:bodyPr>
          <a:lstStyle/>
          <a:p>
            <a:r>
              <a:rPr lang="en-US" dirty="0"/>
              <a:t>Caller’s message inherits from abstract class</a:t>
            </a:r>
          </a:p>
        </p:txBody>
      </p:sp>
    </p:spTree>
    <p:extLst>
      <p:ext uri="{BB962C8B-B14F-4D97-AF65-F5344CB8AC3E}">
        <p14:creationId xmlns:p14="http://schemas.microsoft.com/office/powerpoint/2010/main" val="20343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5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375482" y="3078780"/>
            <a:ext cx="3489158" cy="170976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solidFill>
              </a:rPr>
              <a:t>Message</a:t>
            </a:r>
          </a:p>
        </p:txBody>
      </p:sp>
      <p:sp>
        <p:nvSpPr>
          <p:cNvPr id="15" name="Rounded Rectangle 14"/>
          <p:cNvSpPr/>
          <p:nvPr/>
        </p:nvSpPr>
        <p:spPr>
          <a:xfrm>
            <a:off x="4616110" y="3601428"/>
            <a:ext cx="1519990" cy="9144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p:cNvSpPr/>
          <p:nvPr/>
        </p:nvSpPr>
        <p:spPr>
          <a:xfrm>
            <a:off x="6160163" y="3593407"/>
            <a:ext cx="1519990" cy="9144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Zero Coupling</a:t>
            </a:r>
          </a:p>
        </p:txBody>
      </p:sp>
      <p:sp>
        <p:nvSpPr>
          <p:cNvPr id="20" name="Rounded Rectangle 19"/>
          <p:cNvSpPr/>
          <p:nvPr/>
        </p:nvSpPr>
        <p:spPr>
          <a:xfrm>
            <a:off x="2298031" y="1632275"/>
            <a:ext cx="2209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Nested Actor</a:t>
            </a:r>
          </a:p>
        </p:txBody>
      </p:sp>
      <p:sp>
        <p:nvSpPr>
          <p:cNvPr id="21" name="Rounded Rectangle 20"/>
          <p:cNvSpPr/>
          <p:nvPr/>
        </p:nvSpPr>
        <p:spPr>
          <a:xfrm>
            <a:off x="7656094" y="1656340"/>
            <a:ext cx="2209800" cy="971550"/>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dirty="0"/>
              <a:t>Caller    </a:t>
            </a:r>
          </a:p>
        </p:txBody>
      </p:sp>
      <p:cxnSp>
        <p:nvCxnSpPr>
          <p:cNvPr id="24" name="Straight Arrow Connector 23"/>
          <p:cNvCxnSpPr>
            <a:stCxn id="20" idx="2"/>
            <a:endCxn id="10" idx="1"/>
          </p:cNvCxnSpPr>
          <p:nvPr/>
        </p:nvCxnSpPr>
        <p:spPr bwMode="auto">
          <a:xfrm>
            <a:off x="3402932" y="2622876"/>
            <a:ext cx="972551" cy="1310787"/>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pic>
        <p:nvPicPr>
          <p:cNvPr id="1026" name="Picture 2"/>
          <p:cNvPicPr>
            <a:picLocks noChangeAspect="1" noChangeArrowheads="1"/>
          </p:cNvPicPr>
          <p:nvPr/>
        </p:nvPicPr>
        <p:blipFill>
          <a:blip r:embed="rId3"/>
          <a:srcRect/>
          <a:stretch>
            <a:fillRect/>
          </a:stretch>
        </p:blipFill>
        <p:spPr bwMode="auto">
          <a:xfrm>
            <a:off x="6785808" y="3681640"/>
            <a:ext cx="753979" cy="753979"/>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752473" y="3685649"/>
            <a:ext cx="753978" cy="753978"/>
          </a:xfrm>
          <a:prstGeom prst="rect">
            <a:avLst/>
          </a:prstGeom>
          <a:noFill/>
          <a:ln w="9525">
            <a:noFill/>
            <a:miter lim="800000"/>
            <a:headEnd/>
            <a:tailEnd/>
          </a:ln>
        </p:spPr>
      </p:pic>
      <p:sp>
        <p:nvSpPr>
          <p:cNvPr id="18" name="Right Arrow 17"/>
          <p:cNvSpPr/>
          <p:nvPr/>
        </p:nvSpPr>
        <p:spPr>
          <a:xfrm>
            <a:off x="4868780" y="1900989"/>
            <a:ext cx="2538663" cy="484632"/>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Message Direction</a:t>
            </a:r>
          </a:p>
        </p:txBody>
      </p:sp>
      <p:cxnSp>
        <p:nvCxnSpPr>
          <p:cNvPr id="13" name="Straight Arrow Connector 12"/>
          <p:cNvCxnSpPr>
            <a:stCxn id="14" idx="3"/>
            <a:endCxn id="17" idx="2"/>
          </p:cNvCxnSpPr>
          <p:nvPr/>
        </p:nvCxnSpPr>
        <p:spPr bwMode="auto">
          <a:xfrm flipV="1">
            <a:off x="7680153" y="2504564"/>
            <a:ext cx="1579482" cy="1546043"/>
          </a:xfrm>
          <a:prstGeom prst="straightConnector1">
            <a:avLst/>
          </a:prstGeom>
          <a:solidFill>
            <a:schemeClr val="accent1"/>
          </a:solidFill>
          <a:ln w="38100" cap="flat" cmpd="sng" algn="ctr">
            <a:solidFill>
              <a:schemeClr val="tx1"/>
            </a:solidFill>
            <a:prstDash val="solid"/>
            <a:round/>
            <a:headEnd type="none" w="lg" len="lg"/>
            <a:tailEnd type="triangle" w="lg" len="lg"/>
          </a:ln>
          <a:effectLst/>
        </p:spPr>
      </p:cxnSp>
      <p:grpSp>
        <p:nvGrpSpPr>
          <p:cNvPr id="16" name="Group 15"/>
          <p:cNvGrpSpPr/>
          <p:nvPr/>
        </p:nvGrpSpPr>
        <p:grpSpPr>
          <a:xfrm>
            <a:off x="8882645" y="1750585"/>
            <a:ext cx="753979" cy="753979"/>
            <a:chOff x="10038346" y="2951739"/>
            <a:chExt cx="753979" cy="753979"/>
          </a:xfrm>
        </p:grpSpPr>
        <p:pic>
          <p:nvPicPr>
            <p:cNvPr id="17" name="Picture 2"/>
            <p:cNvPicPr>
              <a:picLocks noChangeAspect="1" noChangeArrowheads="1"/>
            </p:cNvPicPr>
            <p:nvPr/>
          </p:nvPicPr>
          <p:blipFill>
            <a:blip r:embed="rId3"/>
            <a:srcRect/>
            <a:stretch>
              <a:fillRect/>
            </a:stretch>
          </p:blipFill>
          <p:spPr bwMode="auto">
            <a:xfrm>
              <a:off x="10038346" y="2951739"/>
              <a:ext cx="753979" cy="753979"/>
            </a:xfrm>
            <a:prstGeom prst="rect">
              <a:avLst/>
            </a:prstGeom>
            <a:noFill/>
            <a:ln w="9525">
              <a:noFill/>
              <a:miter lim="800000"/>
              <a:headEnd/>
              <a:tailEnd/>
            </a:ln>
          </p:spPr>
        </p:pic>
        <p:sp>
          <p:nvSpPr>
            <p:cNvPr id="19" name="Rectangle 18"/>
            <p:cNvSpPr/>
            <p:nvPr/>
          </p:nvSpPr>
          <p:spPr>
            <a:xfrm>
              <a:off x="10038346" y="2951739"/>
              <a:ext cx="753979" cy="269633"/>
            </a:xfrm>
            <a:prstGeom prst="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bg1"/>
                  </a:solidFill>
                </a:rPr>
                <a:t>Caller</a:t>
              </a:r>
            </a:p>
          </p:txBody>
        </p:sp>
      </p:grpSp>
    </p:spTree>
    <p:extLst>
      <p:ext uri="{BB962C8B-B14F-4D97-AF65-F5344CB8AC3E}">
        <p14:creationId xmlns:p14="http://schemas.microsoft.com/office/powerpoint/2010/main" val="2913927177"/>
      </p:ext>
    </p:extLst>
  </p:cSld>
  <p:clrMapOvr>
    <a:masterClrMapping/>
  </p:clrMapOvr>
</p:sld>
</file>

<file path=ppt/theme/theme1.xml><?xml version="1.0" encoding="utf-8"?>
<a:theme xmlns:a="http://schemas.openxmlformats.org/drawingml/2006/main" name="External_Corporate Template_2017">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2" id="{B7775011-E3EA-4E44-AD0F-A356835789E2}" vid="{14F9B1B4-398B-0443-8EEB-B80F09616FBE}"/>
    </a:ext>
  </a:extLst>
</a:theme>
</file>

<file path=ppt/theme/theme2.xml><?xml version="1.0" encoding="utf-8"?>
<a:theme xmlns:a="http://schemas.openxmlformats.org/drawingml/2006/main" name="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2" id="{B7775011-E3EA-4E44-AD0F-A356835789E2}" vid="{6EDB3E7F-74BC-204D-A589-173F951A6E5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Template 2017_16x9_Final</Template>
  <TotalTime>8864</TotalTime>
  <Words>1515</Words>
  <Application>Microsoft Office PowerPoint</Application>
  <PresentationFormat>Widescreen</PresentationFormat>
  <Paragraphs>229</Paragraphs>
  <Slides>31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Helvetica Neue Light</vt:lpstr>
      <vt:lpstr>Wingdings</vt:lpstr>
      <vt:lpstr>External_Corporate Template_2017</vt:lpstr>
      <vt:lpstr>Confidential_Corporate Template_2017</vt:lpstr>
      <vt:lpstr>Event Source Actor</vt:lpstr>
      <vt:lpstr>Agenda</vt:lpstr>
      <vt:lpstr>Introduction</vt:lpstr>
      <vt:lpstr>Reusablity</vt:lpstr>
      <vt:lpstr>Zero coupling messaging</vt:lpstr>
      <vt:lpstr>The Problem Is…</vt:lpstr>
      <vt:lpstr>Dependency Inversion</vt:lpstr>
      <vt:lpstr>Dependency Inversion</vt:lpstr>
      <vt:lpstr>Zero Coupling</vt:lpstr>
      <vt:lpstr>Zero Coupling</vt:lpstr>
      <vt:lpstr>Dependency Inversion</vt:lpstr>
      <vt:lpstr>Zero coupling messaging</vt:lpstr>
      <vt:lpstr>Subscriber Publisher</vt:lpstr>
      <vt:lpstr>Subscriber - Publisher</vt:lpstr>
      <vt:lpstr>Event Source Actor</vt:lpstr>
      <vt:lpstr>Custom Application - Send Register Message</vt:lpstr>
      <vt:lpstr>Clockwork - Register Method</vt:lpstr>
      <vt:lpstr>Clockwork - Generate Event</vt:lpstr>
      <vt:lpstr>Event.lvclass</vt:lpstr>
      <vt:lpstr>Custom Application – Generating and Handling Events</vt:lpstr>
      <vt:lpstr>Clockwork - Unregister Method</vt:lpstr>
      <vt:lpstr>Event Source Actor Package</vt:lpstr>
      <vt:lpstr>Integrated Solution</vt:lpstr>
      <vt:lpstr>Use cases</vt:lpstr>
      <vt:lpstr>Creating Event Source with Events</vt:lpstr>
      <vt:lpstr>Creating Event Source with Events</vt:lpstr>
      <vt:lpstr>Creating Implementations for Events and using Event Source</vt:lpstr>
      <vt:lpstr>Creating Implementations for Events and using Event Source</vt:lpstr>
      <vt:lpstr>Integration</vt:lpstr>
      <vt:lpstr>Integration</vt:lpstr>
      <vt:lpstr>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Source Actor</dc:title>
  <dc:creator>Piotr Kruczkowski</dc:creator>
  <cp:lastModifiedBy>Piotr Kruczkowski</cp:lastModifiedBy>
  <cp:revision>49</cp:revision>
  <dcterms:created xsi:type="dcterms:W3CDTF">2017-06-27T11:25:14Z</dcterms:created>
  <dcterms:modified xsi:type="dcterms:W3CDTF">2019-10-25T11:26:44Z</dcterms:modified>
</cp:coreProperties>
</file>