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2026819493" r:id="rId5"/>
    <p:sldId id="2026819489" r:id="rId6"/>
    <p:sldId id="2026819491" r:id="rId7"/>
    <p:sldId id="2026819461" r:id="rId8"/>
    <p:sldId id="20268194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98"/>
    <p:restoredTop sz="94620"/>
  </p:normalViewPr>
  <p:slideViewPr>
    <p:cSldViewPr snapToGrid="0" snapToObjects="1">
      <p:cViewPr>
        <p:scale>
          <a:sx n="99" d="100"/>
          <a:sy n="99" d="100"/>
        </p:scale>
        <p:origin x="856" y="2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DC4A4-0E25-1A42-A39F-0844249540CF}" type="datetimeFigureOut">
              <a:rPr lang="en-US" smtClean="0"/>
              <a:t>7/17/22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D6C40-9DF9-6C4D-99EC-89202E341182}" type="slidenum">
              <a:rPr lang="en-US" smtClean="0"/>
              <a:t>‹#›</a:t>
            </a:fld>
            <a:endParaRPr lang="en-US"/>
          </a:p>
        </p:txBody>
      </p:sp>
    </p:spTree>
    <p:extLst>
      <p:ext uri="{BB962C8B-B14F-4D97-AF65-F5344CB8AC3E}">
        <p14:creationId xmlns:p14="http://schemas.microsoft.com/office/powerpoint/2010/main" val="170834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D6C40-9DF9-6C4D-99EC-89202E341182}" type="slidenum">
              <a:rPr lang="en-US" smtClean="0"/>
              <a:t>1</a:t>
            </a:fld>
            <a:endParaRPr lang="en-US"/>
          </a:p>
        </p:txBody>
      </p:sp>
    </p:spTree>
    <p:extLst>
      <p:ext uri="{BB962C8B-B14F-4D97-AF65-F5344CB8AC3E}">
        <p14:creationId xmlns:p14="http://schemas.microsoft.com/office/powerpoint/2010/main" val="112745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this as a template</a:t>
            </a:r>
          </a:p>
        </p:txBody>
      </p:sp>
      <p:sp>
        <p:nvSpPr>
          <p:cNvPr id="4" name="Slide Number Placeholder 3"/>
          <p:cNvSpPr>
            <a:spLocks noGrp="1"/>
          </p:cNvSpPr>
          <p:nvPr>
            <p:ph type="sldNum" sz="quarter" idx="10"/>
          </p:nvPr>
        </p:nvSpPr>
        <p:spPr/>
        <p:txBody>
          <a:bodyPr/>
          <a:lstStyle/>
          <a:p>
            <a:fld id="{9F4FBC3A-A12C-40F9-BB8D-BC30C7901396}" type="slidenum">
              <a:rPr lang="en-US" smtClean="0"/>
              <a:t>2</a:t>
            </a:fld>
            <a:endParaRPr lang="en-US"/>
          </a:p>
        </p:txBody>
      </p:sp>
    </p:spTree>
    <p:extLst>
      <p:ext uri="{BB962C8B-B14F-4D97-AF65-F5344CB8AC3E}">
        <p14:creationId xmlns:p14="http://schemas.microsoft.com/office/powerpoint/2010/main" val="272599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this as a template</a:t>
            </a:r>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369675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as a template</a:t>
            </a:r>
          </a:p>
        </p:txBody>
      </p:sp>
      <p:sp>
        <p:nvSpPr>
          <p:cNvPr id="4" name="Slide Number Placeholder 3"/>
          <p:cNvSpPr>
            <a:spLocks noGrp="1"/>
          </p:cNvSpPr>
          <p:nvPr>
            <p:ph type="sldNum" sz="quarter" idx="10"/>
          </p:nvPr>
        </p:nvSpPr>
        <p:spPr/>
        <p:txBody>
          <a:bodyPr/>
          <a:lstStyle/>
          <a:p>
            <a:fld id="{9F4FBC3A-A12C-40F9-BB8D-BC30C7901396}" type="slidenum">
              <a:rPr lang="en-US" smtClean="0"/>
              <a:t>4</a:t>
            </a:fld>
            <a:endParaRPr lang="en-US" dirty="0"/>
          </a:p>
        </p:txBody>
      </p:sp>
    </p:spTree>
    <p:extLst>
      <p:ext uri="{BB962C8B-B14F-4D97-AF65-F5344CB8AC3E}">
        <p14:creationId xmlns:p14="http://schemas.microsoft.com/office/powerpoint/2010/main" val="347197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as a template</a:t>
            </a:r>
          </a:p>
        </p:txBody>
      </p:sp>
      <p:sp>
        <p:nvSpPr>
          <p:cNvPr id="4" name="Slide Number Placeholder 3"/>
          <p:cNvSpPr>
            <a:spLocks noGrp="1"/>
          </p:cNvSpPr>
          <p:nvPr>
            <p:ph type="sldNum" sz="quarter" idx="10"/>
          </p:nvPr>
        </p:nvSpPr>
        <p:spPr/>
        <p:txBody>
          <a:bodyPr/>
          <a:lstStyle/>
          <a:p>
            <a:fld id="{9F4FBC3A-A12C-40F9-BB8D-BC30C7901396}" type="slidenum">
              <a:rPr lang="en-US" smtClean="0"/>
              <a:t>5</a:t>
            </a:fld>
            <a:endParaRPr lang="en-US" dirty="0"/>
          </a:p>
        </p:txBody>
      </p:sp>
    </p:spTree>
    <p:extLst>
      <p:ext uri="{BB962C8B-B14F-4D97-AF65-F5344CB8AC3E}">
        <p14:creationId xmlns:p14="http://schemas.microsoft.com/office/powerpoint/2010/main" val="4192755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E67E-B7A2-6E43-8237-0287F630C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F231C-BB69-BA46-9C7E-AE5FB6390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13990F-4F2C-FC48-8264-25CE3A2AB3FA}"/>
              </a:ext>
            </a:extLst>
          </p:cNvPr>
          <p:cNvSpPr>
            <a:spLocks noGrp="1"/>
          </p:cNvSpPr>
          <p:nvPr>
            <p:ph type="dt" sz="half" idx="10"/>
          </p:nvPr>
        </p:nvSpPr>
        <p:spPr/>
        <p:txBody>
          <a:bodyPr/>
          <a:lstStyle/>
          <a:p>
            <a:fld id="{954B459F-4FD2-0846-B9E6-CEC122635995}" type="datetime1">
              <a:rPr lang="en-US" smtClean="0"/>
              <a:t>7/17/22</a:t>
            </a:fld>
            <a:endParaRPr lang="en-US"/>
          </a:p>
        </p:txBody>
      </p:sp>
      <p:sp>
        <p:nvSpPr>
          <p:cNvPr id="5" name="Footer Placeholder 4">
            <a:extLst>
              <a:ext uri="{FF2B5EF4-FFF2-40B4-BE49-F238E27FC236}">
                <a16:creationId xmlns:a16="http://schemas.microsoft.com/office/drawing/2014/main" id="{53CE23A9-1E7D-1543-8BB1-84810098C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150F6-285A-A34D-8FD0-B7CE1E60F391}"/>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19876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CD59-E6CE-B141-8A30-0BFDE5E83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6D65B9-7645-5744-8472-79C9AD853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466B4-3756-6741-A84A-F62F4B16F49E}"/>
              </a:ext>
            </a:extLst>
          </p:cNvPr>
          <p:cNvSpPr>
            <a:spLocks noGrp="1"/>
          </p:cNvSpPr>
          <p:nvPr>
            <p:ph type="dt" sz="half" idx="10"/>
          </p:nvPr>
        </p:nvSpPr>
        <p:spPr/>
        <p:txBody>
          <a:bodyPr/>
          <a:lstStyle/>
          <a:p>
            <a:fld id="{ED7D2A8A-7B1D-7149-9EF0-868BDDB93449}" type="datetime1">
              <a:rPr lang="en-US" smtClean="0"/>
              <a:t>7/17/22</a:t>
            </a:fld>
            <a:endParaRPr lang="en-US"/>
          </a:p>
        </p:txBody>
      </p:sp>
      <p:sp>
        <p:nvSpPr>
          <p:cNvPr id="5" name="Footer Placeholder 4">
            <a:extLst>
              <a:ext uri="{FF2B5EF4-FFF2-40B4-BE49-F238E27FC236}">
                <a16:creationId xmlns:a16="http://schemas.microsoft.com/office/drawing/2014/main" id="{E8360EF1-4DF2-8D4D-B318-636020C1C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8283B-B188-5B45-B87D-BCDE4E563639}"/>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91377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4E8298-14B1-F741-AD14-70C2CEE22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4FAF53-3C85-8A48-9A45-217904BA45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4DEEA-E914-F84A-ACF4-44FDBA999987}"/>
              </a:ext>
            </a:extLst>
          </p:cNvPr>
          <p:cNvSpPr>
            <a:spLocks noGrp="1"/>
          </p:cNvSpPr>
          <p:nvPr>
            <p:ph type="dt" sz="half" idx="10"/>
          </p:nvPr>
        </p:nvSpPr>
        <p:spPr/>
        <p:txBody>
          <a:bodyPr/>
          <a:lstStyle/>
          <a:p>
            <a:fld id="{0CA74F55-8944-9748-BB75-BD033610B341}" type="datetime1">
              <a:rPr lang="en-US" smtClean="0"/>
              <a:t>7/17/22</a:t>
            </a:fld>
            <a:endParaRPr lang="en-US"/>
          </a:p>
        </p:txBody>
      </p:sp>
      <p:sp>
        <p:nvSpPr>
          <p:cNvPr id="5" name="Footer Placeholder 4">
            <a:extLst>
              <a:ext uri="{FF2B5EF4-FFF2-40B4-BE49-F238E27FC236}">
                <a16:creationId xmlns:a16="http://schemas.microsoft.com/office/drawing/2014/main" id="{011DD985-4A97-C447-B23B-2752829E7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40E91-1A6A-FB45-A3BD-D3688EE988F7}"/>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92855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dirty="0"/>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3021" y="811831"/>
            <a:ext cx="10990809"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666" y="1600201"/>
            <a:ext cx="10975658" cy="4572000"/>
          </a:xfrm>
        </p:spPr>
        <p:txBody>
          <a:bodyPr/>
          <a:lstStyle>
            <a:lvl1pPr>
              <a:spcBef>
                <a:spcPts val="1500"/>
              </a:spcBef>
              <a:defRPr/>
            </a:lvl1pPr>
            <a:lvl2pPr>
              <a:spcBef>
                <a:spcPts val="300"/>
              </a:spcBef>
              <a:defRPr/>
            </a:lvl2pPr>
            <a:lvl5pPr>
              <a:defRPr/>
            </a:lvl5pPr>
            <a:lvl6pPr>
              <a:defRPr/>
            </a:lvl6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dirty="0"/>
          </a:p>
        </p:txBody>
      </p:sp>
    </p:spTree>
    <p:extLst>
      <p:ext uri="{BB962C8B-B14F-4D97-AF65-F5344CB8AC3E}">
        <p14:creationId xmlns:p14="http://schemas.microsoft.com/office/powerpoint/2010/main" val="281523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5BEB-D75D-044A-8109-7E12FF613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57238-C72C-2947-A861-77F892CF7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E7FDD-2794-8E4E-8A4C-511178866B42}"/>
              </a:ext>
            </a:extLst>
          </p:cNvPr>
          <p:cNvSpPr>
            <a:spLocks noGrp="1"/>
          </p:cNvSpPr>
          <p:nvPr>
            <p:ph type="dt" sz="half" idx="10"/>
          </p:nvPr>
        </p:nvSpPr>
        <p:spPr/>
        <p:txBody>
          <a:bodyPr/>
          <a:lstStyle/>
          <a:p>
            <a:fld id="{923FB715-BA98-2345-AB83-3C75613CD68B}" type="datetime1">
              <a:rPr lang="en-US" smtClean="0"/>
              <a:t>7/17/22</a:t>
            </a:fld>
            <a:endParaRPr lang="en-US"/>
          </a:p>
        </p:txBody>
      </p:sp>
      <p:sp>
        <p:nvSpPr>
          <p:cNvPr id="5" name="Footer Placeholder 4">
            <a:extLst>
              <a:ext uri="{FF2B5EF4-FFF2-40B4-BE49-F238E27FC236}">
                <a16:creationId xmlns:a16="http://schemas.microsoft.com/office/drawing/2014/main" id="{8EA61A98-F6EC-2F4A-88A5-E2FFA3ADD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B6009-EC16-E242-BF97-EF3ABDB9EB16}"/>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216780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2290-2EAD-8848-B7CC-2452E8ED1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413EA0-2228-1E4D-BE36-3C8EA0214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6ADE48-B986-4A4A-85C5-7385D02BA9AE}"/>
              </a:ext>
            </a:extLst>
          </p:cNvPr>
          <p:cNvSpPr>
            <a:spLocks noGrp="1"/>
          </p:cNvSpPr>
          <p:nvPr>
            <p:ph type="dt" sz="half" idx="10"/>
          </p:nvPr>
        </p:nvSpPr>
        <p:spPr/>
        <p:txBody>
          <a:bodyPr/>
          <a:lstStyle/>
          <a:p>
            <a:fld id="{9917063B-8073-EB40-9E63-0B19979AFEB9}" type="datetime1">
              <a:rPr lang="en-US" smtClean="0"/>
              <a:t>7/17/22</a:t>
            </a:fld>
            <a:endParaRPr lang="en-US"/>
          </a:p>
        </p:txBody>
      </p:sp>
      <p:sp>
        <p:nvSpPr>
          <p:cNvPr id="5" name="Footer Placeholder 4">
            <a:extLst>
              <a:ext uri="{FF2B5EF4-FFF2-40B4-BE49-F238E27FC236}">
                <a16:creationId xmlns:a16="http://schemas.microsoft.com/office/drawing/2014/main" id="{656F0969-6A14-694C-BEC6-1BFD43EF1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BCB99-2618-8F4E-B04B-77B0EE9AE550}"/>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64774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8FC8-A582-4B40-B088-063B92451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BA820-D404-6749-AC7B-4074B6A10C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44C963-DC11-E948-87A9-512042806E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D388F9-D36F-164A-9D84-D1E428E69F0C}"/>
              </a:ext>
            </a:extLst>
          </p:cNvPr>
          <p:cNvSpPr>
            <a:spLocks noGrp="1"/>
          </p:cNvSpPr>
          <p:nvPr>
            <p:ph type="dt" sz="half" idx="10"/>
          </p:nvPr>
        </p:nvSpPr>
        <p:spPr/>
        <p:txBody>
          <a:bodyPr/>
          <a:lstStyle/>
          <a:p>
            <a:fld id="{1811FD89-88BB-F94D-BED9-2C68AAC00464}" type="datetime1">
              <a:rPr lang="en-US" smtClean="0"/>
              <a:t>7/17/22</a:t>
            </a:fld>
            <a:endParaRPr lang="en-US"/>
          </a:p>
        </p:txBody>
      </p:sp>
      <p:sp>
        <p:nvSpPr>
          <p:cNvPr id="6" name="Footer Placeholder 5">
            <a:extLst>
              <a:ext uri="{FF2B5EF4-FFF2-40B4-BE49-F238E27FC236}">
                <a16:creationId xmlns:a16="http://schemas.microsoft.com/office/drawing/2014/main" id="{9530CA3E-2068-EF42-BD33-9DB5D5B95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36641-658B-0649-859C-80B7831A9A4C}"/>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35046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E914-1D32-3D4B-9AFF-099C0C5615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1C5E1-1108-9F41-ACC9-51F44E7DA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DE1B8-6592-0A41-9BBB-51ABF473D1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ACA9F8-EC49-7B4F-9CCC-EC322210E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DAEAEF-6301-1741-B228-E28D6F0F4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FA8BD8-451B-3147-A3C4-5A803ECA47CA}"/>
              </a:ext>
            </a:extLst>
          </p:cNvPr>
          <p:cNvSpPr>
            <a:spLocks noGrp="1"/>
          </p:cNvSpPr>
          <p:nvPr>
            <p:ph type="dt" sz="half" idx="10"/>
          </p:nvPr>
        </p:nvSpPr>
        <p:spPr/>
        <p:txBody>
          <a:bodyPr/>
          <a:lstStyle/>
          <a:p>
            <a:fld id="{20AE5CDC-71A1-9245-8C2F-7DD16AE231A8}" type="datetime1">
              <a:rPr lang="en-US" smtClean="0"/>
              <a:t>7/17/22</a:t>
            </a:fld>
            <a:endParaRPr lang="en-US"/>
          </a:p>
        </p:txBody>
      </p:sp>
      <p:sp>
        <p:nvSpPr>
          <p:cNvPr id="8" name="Footer Placeholder 7">
            <a:extLst>
              <a:ext uri="{FF2B5EF4-FFF2-40B4-BE49-F238E27FC236}">
                <a16:creationId xmlns:a16="http://schemas.microsoft.com/office/drawing/2014/main" id="{49C0C097-C40F-AC4A-8035-EBC73E9F72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6ECCD6-698B-6349-8F73-CE4A1480C390}"/>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225569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AB92-677F-0443-AAF3-745F24E7B4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93EEB-2BB9-6C4F-8ED4-791ADD860E67}"/>
              </a:ext>
            </a:extLst>
          </p:cNvPr>
          <p:cNvSpPr>
            <a:spLocks noGrp="1"/>
          </p:cNvSpPr>
          <p:nvPr>
            <p:ph type="dt" sz="half" idx="10"/>
          </p:nvPr>
        </p:nvSpPr>
        <p:spPr/>
        <p:txBody>
          <a:bodyPr/>
          <a:lstStyle/>
          <a:p>
            <a:fld id="{D5BB19DB-54A8-B643-A21A-B27B583C66CF}" type="datetime1">
              <a:rPr lang="en-US" smtClean="0"/>
              <a:t>7/17/22</a:t>
            </a:fld>
            <a:endParaRPr lang="en-US"/>
          </a:p>
        </p:txBody>
      </p:sp>
      <p:sp>
        <p:nvSpPr>
          <p:cNvPr id="4" name="Footer Placeholder 3">
            <a:extLst>
              <a:ext uri="{FF2B5EF4-FFF2-40B4-BE49-F238E27FC236}">
                <a16:creationId xmlns:a16="http://schemas.microsoft.com/office/drawing/2014/main" id="{1B579736-C113-FD41-8375-2578A16189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727DFE-586F-5C4B-A31C-0B417A6BBB78}"/>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28693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262A9-C3BC-1B41-A82E-61DB278EB9D9}"/>
              </a:ext>
            </a:extLst>
          </p:cNvPr>
          <p:cNvSpPr>
            <a:spLocks noGrp="1"/>
          </p:cNvSpPr>
          <p:nvPr>
            <p:ph type="dt" sz="half" idx="10"/>
          </p:nvPr>
        </p:nvSpPr>
        <p:spPr/>
        <p:txBody>
          <a:bodyPr/>
          <a:lstStyle/>
          <a:p>
            <a:fld id="{BFF1CF42-59FE-AF49-91ED-7CC0AA0DE49B}" type="datetime1">
              <a:rPr lang="en-US" smtClean="0"/>
              <a:t>7/17/22</a:t>
            </a:fld>
            <a:endParaRPr lang="en-US"/>
          </a:p>
        </p:txBody>
      </p:sp>
      <p:sp>
        <p:nvSpPr>
          <p:cNvPr id="3" name="Footer Placeholder 2">
            <a:extLst>
              <a:ext uri="{FF2B5EF4-FFF2-40B4-BE49-F238E27FC236}">
                <a16:creationId xmlns:a16="http://schemas.microsoft.com/office/drawing/2014/main" id="{4E549A0C-0E2E-9846-9056-7FBDE5574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E7FC5C-51EE-004B-8FDB-ED91D5E54BAC}"/>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354883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B99F-72D5-2149-9473-8DF4FF33E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DF4901-5690-5E47-B6B8-F52D490DE4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69FF30-F35B-1B4B-B228-B02434C22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E71E1-D893-7146-8165-C7BD4F35CE23}"/>
              </a:ext>
            </a:extLst>
          </p:cNvPr>
          <p:cNvSpPr>
            <a:spLocks noGrp="1"/>
          </p:cNvSpPr>
          <p:nvPr>
            <p:ph type="dt" sz="half" idx="10"/>
          </p:nvPr>
        </p:nvSpPr>
        <p:spPr/>
        <p:txBody>
          <a:bodyPr/>
          <a:lstStyle/>
          <a:p>
            <a:fld id="{7C7DF57A-8625-824F-BC4C-B2A250FF8D81}" type="datetime1">
              <a:rPr lang="en-US" smtClean="0"/>
              <a:t>7/17/22</a:t>
            </a:fld>
            <a:endParaRPr lang="en-US"/>
          </a:p>
        </p:txBody>
      </p:sp>
      <p:sp>
        <p:nvSpPr>
          <p:cNvPr id="6" name="Footer Placeholder 5">
            <a:extLst>
              <a:ext uri="{FF2B5EF4-FFF2-40B4-BE49-F238E27FC236}">
                <a16:creationId xmlns:a16="http://schemas.microsoft.com/office/drawing/2014/main" id="{4F547BEE-825A-514D-B41B-C7A1EA1AD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F35F5-C7D7-9646-A343-57E53412FA27}"/>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93177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803F-2FA9-F94C-BC38-69A1C4A2A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D95A52-E5D2-804F-B563-2CF9842D5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DFE32A-8033-7B49-9E37-3672CAAB5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35548-7BA6-214F-8FAC-CCB1C14415EE}"/>
              </a:ext>
            </a:extLst>
          </p:cNvPr>
          <p:cNvSpPr>
            <a:spLocks noGrp="1"/>
          </p:cNvSpPr>
          <p:nvPr>
            <p:ph type="dt" sz="half" idx="10"/>
          </p:nvPr>
        </p:nvSpPr>
        <p:spPr/>
        <p:txBody>
          <a:bodyPr/>
          <a:lstStyle/>
          <a:p>
            <a:fld id="{2DA7514A-8CF2-8F4D-A1B3-44890B787011}" type="datetime1">
              <a:rPr lang="en-US" smtClean="0"/>
              <a:t>7/17/22</a:t>
            </a:fld>
            <a:endParaRPr lang="en-US"/>
          </a:p>
        </p:txBody>
      </p:sp>
      <p:sp>
        <p:nvSpPr>
          <p:cNvPr id="6" name="Footer Placeholder 5">
            <a:extLst>
              <a:ext uri="{FF2B5EF4-FFF2-40B4-BE49-F238E27FC236}">
                <a16:creationId xmlns:a16="http://schemas.microsoft.com/office/drawing/2014/main" id="{39DC6BE6-5C4C-8B4D-97AC-9DE5C6264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7E707-67D0-FB4E-974D-9A2D81B23145}"/>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29012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D6D1E-94A7-0E47-92A6-AE5D14BB2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15AD90-704A-8349-89DB-1BE63387DA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7F6FD-DBB5-1042-9F3E-AA4AAD0F9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617FB-FCCC-1F40-AFA1-15E67694F973}" type="datetime1">
              <a:rPr lang="en-US" smtClean="0"/>
              <a:t>7/17/22</a:t>
            </a:fld>
            <a:endParaRPr lang="en-US"/>
          </a:p>
        </p:txBody>
      </p:sp>
      <p:sp>
        <p:nvSpPr>
          <p:cNvPr id="5" name="Footer Placeholder 4">
            <a:extLst>
              <a:ext uri="{FF2B5EF4-FFF2-40B4-BE49-F238E27FC236}">
                <a16:creationId xmlns:a16="http://schemas.microsoft.com/office/drawing/2014/main" id="{43D39FCA-7FE4-8142-AFD9-D08106368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2B6D1C-368B-CD40-B83D-0291C2E8A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E4298-9D07-B243-B446-2EF20BF7D0AF}" type="slidenum">
              <a:rPr lang="en-US" smtClean="0"/>
              <a:t>‹#›</a:t>
            </a:fld>
            <a:endParaRPr lang="en-US"/>
          </a:p>
        </p:txBody>
      </p:sp>
    </p:spTree>
    <p:extLst>
      <p:ext uri="{BB962C8B-B14F-4D97-AF65-F5344CB8AC3E}">
        <p14:creationId xmlns:p14="http://schemas.microsoft.com/office/powerpoint/2010/main" val="2269375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2652-1BD9-5545-A120-48F537B731DD}"/>
              </a:ext>
            </a:extLst>
          </p:cNvPr>
          <p:cNvSpPr>
            <a:spLocks noGrp="1"/>
          </p:cNvSpPr>
          <p:nvPr>
            <p:ph type="title"/>
          </p:nvPr>
        </p:nvSpPr>
        <p:spPr>
          <a:xfrm>
            <a:off x="639186" y="221834"/>
            <a:ext cx="10512862" cy="678719"/>
          </a:xfrm>
        </p:spPr>
        <p:txBody>
          <a:bodyPr>
            <a:normAutofit fontScale="90000"/>
          </a:bodyPr>
          <a:lstStyle/>
          <a:p>
            <a:pPr algn="ctr">
              <a:spcAft>
                <a:spcPts val="600"/>
              </a:spcAft>
            </a:pPr>
            <a:r>
              <a:rPr lang="en-US" dirty="0">
                <a:solidFill>
                  <a:schemeClr val="tx2">
                    <a:lumMod val="50000"/>
                  </a:schemeClr>
                </a:solidFill>
              </a:rPr>
              <a:t>Example application: Certification</a:t>
            </a:r>
          </a:p>
        </p:txBody>
      </p:sp>
      <p:sp>
        <p:nvSpPr>
          <p:cNvPr id="4" name="Slide Number Placeholder 3">
            <a:extLst>
              <a:ext uri="{FF2B5EF4-FFF2-40B4-BE49-F238E27FC236}">
                <a16:creationId xmlns:a16="http://schemas.microsoft.com/office/drawing/2014/main" id="{28614128-DED9-E14C-88CB-601E17C2E1B6}"/>
              </a:ext>
            </a:extLst>
          </p:cNvPr>
          <p:cNvSpPr>
            <a:spLocks noGrp="1"/>
          </p:cNvSpPr>
          <p:nvPr>
            <p:ph type="sldNum" sz="quarter" idx="12"/>
          </p:nvPr>
        </p:nvSpPr>
        <p:spPr>
          <a:xfrm>
            <a:off x="9885609" y="6628990"/>
            <a:ext cx="2743200" cy="365125"/>
          </a:xfrm>
        </p:spPr>
        <p:txBody>
          <a:bodyPr/>
          <a:lstStyle/>
          <a:p>
            <a:fld id="{82FE4298-9D07-B243-B446-2EF20BF7D0AF}" type="slidenum">
              <a:rPr lang="en-US" smtClean="0"/>
              <a:t>1</a:t>
            </a:fld>
            <a:endParaRPr lang="en-US"/>
          </a:p>
        </p:txBody>
      </p:sp>
      <p:grpSp>
        <p:nvGrpSpPr>
          <p:cNvPr id="6" name="Group 5">
            <a:extLst>
              <a:ext uri="{FF2B5EF4-FFF2-40B4-BE49-F238E27FC236}">
                <a16:creationId xmlns:a16="http://schemas.microsoft.com/office/drawing/2014/main" id="{7D587BBA-D556-7274-8FC9-137469EC9BCA}"/>
              </a:ext>
            </a:extLst>
          </p:cNvPr>
          <p:cNvGrpSpPr/>
          <p:nvPr/>
        </p:nvGrpSpPr>
        <p:grpSpPr>
          <a:xfrm>
            <a:off x="1464492" y="1398203"/>
            <a:ext cx="7886509" cy="5019615"/>
            <a:chOff x="1464492" y="1398203"/>
            <a:chExt cx="7886509" cy="5019615"/>
          </a:xfrm>
        </p:grpSpPr>
        <p:cxnSp>
          <p:nvCxnSpPr>
            <p:cNvPr id="22" name="Straight Arrow Connector 21">
              <a:extLst>
                <a:ext uri="{FF2B5EF4-FFF2-40B4-BE49-F238E27FC236}">
                  <a16:creationId xmlns:a16="http://schemas.microsoft.com/office/drawing/2014/main" id="{3D03AE3D-288F-A548-837D-CBD8B6D0E4A2}"/>
                </a:ext>
              </a:extLst>
            </p:cNvPr>
            <p:cNvCxnSpPr>
              <a:cxnSpLocks/>
            </p:cNvCxnSpPr>
            <p:nvPr/>
          </p:nvCxnSpPr>
          <p:spPr bwMode="gray">
            <a:xfrm>
              <a:off x="4398664" y="3255720"/>
              <a:ext cx="1927539" cy="8126"/>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1BA0558-D51A-7A46-B218-B8C3AB4D031A}"/>
                </a:ext>
              </a:extLst>
            </p:cNvPr>
            <p:cNvCxnSpPr>
              <a:cxnSpLocks/>
            </p:cNvCxnSpPr>
            <p:nvPr/>
          </p:nvCxnSpPr>
          <p:spPr bwMode="gray">
            <a:xfrm>
              <a:off x="4398664" y="3471601"/>
              <a:ext cx="1833162" cy="0"/>
            </a:xfrm>
            <a:prstGeom prst="straightConnector1">
              <a:avLst/>
            </a:prstGeom>
            <a:ln w="25400">
              <a:solidFill>
                <a:schemeClr val="accent1"/>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E0456A1-C6BA-9144-BD77-2E8819B30D22}"/>
                </a:ext>
              </a:extLst>
            </p:cNvPr>
            <p:cNvSpPr/>
            <p:nvPr/>
          </p:nvSpPr>
          <p:spPr>
            <a:xfrm>
              <a:off x="6326203" y="1943655"/>
              <a:ext cx="2775189" cy="1817899"/>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Text Box 4">
              <a:extLst>
                <a:ext uri="{FF2B5EF4-FFF2-40B4-BE49-F238E27FC236}">
                  <a16:creationId xmlns:a16="http://schemas.microsoft.com/office/drawing/2014/main" id="{8B5631EB-72A5-6346-B213-62AB2534B760}"/>
                </a:ext>
              </a:extLst>
            </p:cNvPr>
            <p:cNvSpPr txBox="1">
              <a:spLocks noChangeArrowheads="1"/>
            </p:cNvSpPr>
            <p:nvPr/>
          </p:nvSpPr>
          <p:spPr bwMode="auto">
            <a:xfrm>
              <a:off x="6326203" y="3218314"/>
              <a:ext cx="2746013" cy="55540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altLang="en-US" dirty="0">
                  <a:solidFill>
                    <a:schemeClr val="tx2">
                      <a:lumMod val="50000"/>
                    </a:schemeClr>
                  </a:solidFill>
                  <a:latin typeface="Calibri" panose="020F0502020204030204" pitchFamily="34" charset="0"/>
                  <a:ea typeface="DengXian" panose="02010600030101010101" pitchFamily="2" charset="-122"/>
                  <a:cs typeface="Arial" panose="020B0604020202020204" pitchFamily="34" charset="0"/>
                </a:rPr>
                <a:t>Certification Server</a:t>
              </a:r>
              <a:endParaRPr lang="en-US" altLang="en-US" sz="2800" dirty="0">
                <a:solidFill>
                  <a:schemeClr val="tx2">
                    <a:lumMod val="50000"/>
                  </a:schemeClr>
                </a:solidFill>
                <a:latin typeface="Arial" panose="020B0604020202020204" pitchFamily="34" charset="0"/>
              </a:endParaRPr>
            </a:p>
          </p:txBody>
        </p:sp>
        <p:sp>
          <p:nvSpPr>
            <p:cNvPr id="50" name="Text Box 3">
              <a:extLst>
                <a:ext uri="{FF2B5EF4-FFF2-40B4-BE49-F238E27FC236}">
                  <a16:creationId xmlns:a16="http://schemas.microsoft.com/office/drawing/2014/main" id="{53FF7804-886F-9849-AED7-0C6D8327F489}"/>
                </a:ext>
              </a:extLst>
            </p:cNvPr>
            <p:cNvSpPr txBox="1">
              <a:spLocks noChangeArrowheads="1"/>
            </p:cNvSpPr>
            <p:nvPr/>
          </p:nvSpPr>
          <p:spPr bwMode="auto">
            <a:xfrm>
              <a:off x="6978213" y="1993744"/>
              <a:ext cx="1628087" cy="41801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en-US" sz="1600" dirty="0">
                  <a:solidFill>
                    <a:schemeClr val="tx2">
                      <a:lumMod val="50000"/>
                    </a:schemeClr>
                  </a:solidFill>
                  <a:latin typeface="Calibri" panose="020F0502020204030204" pitchFamily="34" charset="0"/>
                  <a:ea typeface="DengXian" panose="02010600030101010101" pitchFamily="2" charset="-122"/>
                  <a:cs typeface="Arial" panose="020B0604020202020204" pitchFamily="34" charset="0"/>
                </a:rPr>
                <a:t>Certifier library</a:t>
              </a:r>
              <a:endParaRPr lang="en-US" altLang="en-US" sz="2400" dirty="0">
                <a:solidFill>
                  <a:schemeClr val="tx2">
                    <a:lumMod val="50000"/>
                  </a:schemeClr>
                </a:solidFill>
                <a:latin typeface="Arial" panose="020B0604020202020204" pitchFamily="34" charset="0"/>
              </a:endParaRPr>
            </a:p>
          </p:txBody>
        </p:sp>
        <p:sp>
          <p:nvSpPr>
            <p:cNvPr id="51" name="Rectangle 50">
              <a:extLst>
                <a:ext uri="{FF2B5EF4-FFF2-40B4-BE49-F238E27FC236}">
                  <a16:creationId xmlns:a16="http://schemas.microsoft.com/office/drawing/2014/main" id="{00CF381B-3CC2-AD49-9530-63B553330845}"/>
                </a:ext>
              </a:extLst>
            </p:cNvPr>
            <p:cNvSpPr/>
            <p:nvPr/>
          </p:nvSpPr>
          <p:spPr>
            <a:xfrm>
              <a:off x="6318384" y="1943655"/>
              <a:ext cx="2775190" cy="518988"/>
            </a:xfrm>
            <a:prstGeom prst="rect">
              <a:avLst/>
            </a:prstGeom>
            <a:solidFill>
              <a:schemeClr val="bg1">
                <a:alpha val="0"/>
              </a:schemeClr>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52" name="Straight Arrow Connector 51">
              <a:extLst>
                <a:ext uri="{FF2B5EF4-FFF2-40B4-BE49-F238E27FC236}">
                  <a16:creationId xmlns:a16="http://schemas.microsoft.com/office/drawing/2014/main" id="{BB86B0B0-50DE-3541-8A69-E67516C461C6}"/>
                </a:ext>
              </a:extLst>
            </p:cNvPr>
            <p:cNvCxnSpPr>
              <a:cxnSpLocks/>
            </p:cNvCxnSpPr>
            <p:nvPr/>
          </p:nvCxnSpPr>
          <p:spPr bwMode="gray">
            <a:xfrm flipV="1">
              <a:off x="7565910" y="2488220"/>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472558E-76B1-E947-BE85-7C4D62118467}"/>
                </a:ext>
              </a:extLst>
            </p:cNvPr>
            <p:cNvSpPr/>
            <p:nvPr/>
          </p:nvSpPr>
          <p:spPr>
            <a:xfrm>
              <a:off x="1527026" y="2462643"/>
              <a:ext cx="2891805" cy="1739545"/>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Text Box 4">
              <a:extLst>
                <a:ext uri="{FF2B5EF4-FFF2-40B4-BE49-F238E27FC236}">
                  <a16:creationId xmlns:a16="http://schemas.microsoft.com/office/drawing/2014/main" id="{047CE218-3B24-324D-A4F9-0503981F3E04}"/>
                </a:ext>
              </a:extLst>
            </p:cNvPr>
            <p:cNvSpPr txBox="1">
              <a:spLocks noChangeArrowheads="1"/>
            </p:cNvSpPr>
            <p:nvPr/>
          </p:nvSpPr>
          <p:spPr bwMode="auto">
            <a:xfrm>
              <a:off x="1527026" y="3597693"/>
              <a:ext cx="2746013" cy="55540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altLang="en-US" dirty="0">
                  <a:solidFill>
                    <a:schemeClr val="tx2">
                      <a:lumMod val="50000"/>
                    </a:schemeClr>
                  </a:solidFill>
                  <a:latin typeface="Calibri" panose="020F0502020204030204" pitchFamily="34" charset="0"/>
                  <a:ea typeface="DengXian" panose="02010600030101010101" pitchFamily="2" charset="-122"/>
                  <a:cs typeface="Arial" panose="020B0604020202020204" pitchFamily="34" charset="0"/>
                </a:rPr>
                <a:t>Protected Program</a:t>
              </a:r>
              <a:endParaRPr lang="en-US" altLang="en-US" sz="2800" dirty="0">
                <a:solidFill>
                  <a:schemeClr val="tx2">
                    <a:lumMod val="50000"/>
                  </a:schemeClr>
                </a:solidFill>
                <a:latin typeface="Arial" panose="020B0604020202020204" pitchFamily="34" charset="0"/>
              </a:endParaRPr>
            </a:p>
          </p:txBody>
        </p:sp>
        <p:sp>
          <p:nvSpPr>
            <p:cNvPr id="62" name="Text Box 3">
              <a:extLst>
                <a:ext uri="{FF2B5EF4-FFF2-40B4-BE49-F238E27FC236}">
                  <a16:creationId xmlns:a16="http://schemas.microsoft.com/office/drawing/2014/main" id="{43454C0F-1265-C74F-8953-37C206C16759}"/>
                </a:ext>
              </a:extLst>
            </p:cNvPr>
            <p:cNvSpPr txBox="1">
              <a:spLocks noChangeArrowheads="1"/>
            </p:cNvSpPr>
            <p:nvPr/>
          </p:nvSpPr>
          <p:spPr bwMode="auto">
            <a:xfrm>
              <a:off x="2268087" y="2473210"/>
              <a:ext cx="1628087" cy="41801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en-US" sz="1600" dirty="0">
                  <a:solidFill>
                    <a:schemeClr val="tx2">
                      <a:lumMod val="50000"/>
                    </a:schemeClr>
                  </a:solidFill>
                  <a:latin typeface="Calibri" panose="020F0502020204030204" pitchFamily="34" charset="0"/>
                  <a:ea typeface="DengXian" panose="02010600030101010101" pitchFamily="2" charset="-122"/>
                  <a:cs typeface="Arial" panose="020B0604020202020204" pitchFamily="34" charset="0"/>
                </a:rPr>
                <a:t>Certifier library</a:t>
              </a:r>
              <a:endParaRPr lang="en-US" altLang="en-US" sz="2400" dirty="0">
                <a:solidFill>
                  <a:schemeClr val="tx2">
                    <a:lumMod val="50000"/>
                  </a:schemeClr>
                </a:solidFill>
                <a:latin typeface="Arial" panose="020B0604020202020204" pitchFamily="34" charset="0"/>
              </a:endParaRPr>
            </a:p>
          </p:txBody>
        </p:sp>
        <p:sp>
          <p:nvSpPr>
            <p:cNvPr id="63" name="Rectangle 62">
              <a:extLst>
                <a:ext uri="{FF2B5EF4-FFF2-40B4-BE49-F238E27FC236}">
                  <a16:creationId xmlns:a16="http://schemas.microsoft.com/office/drawing/2014/main" id="{BF6712FD-7B89-EC47-814D-47ECC3D701FF}"/>
                </a:ext>
              </a:extLst>
            </p:cNvPr>
            <p:cNvSpPr/>
            <p:nvPr/>
          </p:nvSpPr>
          <p:spPr>
            <a:xfrm>
              <a:off x="1535660" y="2475198"/>
              <a:ext cx="2775190" cy="518988"/>
            </a:xfrm>
            <a:prstGeom prst="rect">
              <a:avLst/>
            </a:prstGeom>
            <a:solidFill>
              <a:schemeClr val="bg1">
                <a:alpha val="0"/>
              </a:schemeClr>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64" name="Straight Arrow Connector 63">
              <a:extLst>
                <a:ext uri="{FF2B5EF4-FFF2-40B4-BE49-F238E27FC236}">
                  <a16:creationId xmlns:a16="http://schemas.microsoft.com/office/drawing/2014/main" id="{5DD58D19-0661-5B41-BA04-978D0A78400B}"/>
                </a:ext>
              </a:extLst>
            </p:cNvPr>
            <p:cNvCxnSpPr>
              <a:cxnSpLocks/>
            </p:cNvCxnSpPr>
            <p:nvPr/>
          </p:nvCxnSpPr>
          <p:spPr bwMode="gray">
            <a:xfrm flipV="1">
              <a:off x="1896415" y="29526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A0C9F7A-3BFB-1B45-BEA8-21376B3C6067}"/>
                </a:ext>
              </a:extLst>
            </p:cNvPr>
            <p:cNvSpPr txBox="1"/>
            <p:nvPr/>
          </p:nvSpPr>
          <p:spPr>
            <a:xfrm>
              <a:off x="1640057" y="30691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1</a:t>
              </a:r>
              <a:endParaRPr lang="en-US" sz="1200" dirty="0">
                <a:solidFill>
                  <a:srgbClr val="FF0000"/>
                </a:solidFill>
              </a:endParaRPr>
            </a:p>
          </p:txBody>
        </p:sp>
        <p:cxnSp>
          <p:nvCxnSpPr>
            <p:cNvPr id="69" name="Straight Arrow Connector 68">
              <a:extLst>
                <a:ext uri="{FF2B5EF4-FFF2-40B4-BE49-F238E27FC236}">
                  <a16:creationId xmlns:a16="http://schemas.microsoft.com/office/drawing/2014/main" id="{EE72EB6C-A608-9B4E-9AF7-1D2EC388CA00}"/>
                </a:ext>
              </a:extLst>
            </p:cNvPr>
            <p:cNvCxnSpPr>
              <a:cxnSpLocks/>
            </p:cNvCxnSpPr>
            <p:nvPr/>
          </p:nvCxnSpPr>
          <p:spPr bwMode="gray">
            <a:xfrm flipV="1">
              <a:off x="2391715" y="29526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B32C9DF-6219-5741-80EF-EFC71126FBDC}"/>
                </a:ext>
              </a:extLst>
            </p:cNvPr>
            <p:cNvSpPr txBox="1"/>
            <p:nvPr/>
          </p:nvSpPr>
          <p:spPr>
            <a:xfrm>
              <a:off x="2135357" y="30945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2</a:t>
              </a:r>
              <a:endParaRPr lang="en-US" sz="1200" dirty="0">
                <a:solidFill>
                  <a:srgbClr val="FF0000"/>
                </a:solidFill>
              </a:endParaRPr>
            </a:p>
          </p:txBody>
        </p:sp>
        <p:cxnSp>
          <p:nvCxnSpPr>
            <p:cNvPr id="72" name="Straight Arrow Connector 71">
              <a:extLst>
                <a:ext uri="{FF2B5EF4-FFF2-40B4-BE49-F238E27FC236}">
                  <a16:creationId xmlns:a16="http://schemas.microsoft.com/office/drawing/2014/main" id="{6F0CE474-7B35-F644-BC45-BA0C7233CFE1}"/>
                </a:ext>
              </a:extLst>
            </p:cNvPr>
            <p:cNvCxnSpPr>
              <a:cxnSpLocks/>
            </p:cNvCxnSpPr>
            <p:nvPr/>
          </p:nvCxnSpPr>
          <p:spPr bwMode="gray">
            <a:xfrm flipV="1">
              <a:off x="2950515" y="29399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6135011-25C7-FB4C-9786-FF0726F9101A}"/>
                </a:ext>
              </a:extLst>
            </p:cNvPr>
            <p:cNvSpPr txBox="1"/>
            <p:nvPr/>
          </p:nvSpPr>
          <p:spPr>
            <a:xfrm>
              <a:off x="2694157" y="30945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3</a:t>
              </a:r>
              <a:endParaRPr lang="en-US" sz="1200" dirty="0">
                <a:solidFill>
                  <a:srgbClr val="FF0000"/>
                </a:solidFill>
              </a:endParaRPr>
            </a:p>
          </p:txBody>
        </p:sp>
        <p:cxnSp>
          <p:nvCxnSpPr>
            <p:cNvPr id="74" name="Straight Arrow Connector 73">
              <a:extLst>
                <a:ext uri="{FF2B5EF4-FFF2-40B4-BE49-F238E27FC236}">
                  <a16:creationId xmlns:a16="http://schemas.microsoft.com/office/drawing/2014/main" id="{5822E0EC-BDA7-B348-84BB-175251D664B1}"/>
                </a:ext>
              </a:extLst>
            </p:cNvPr>
            <p:cNvCxnSpPr>
              <a:cxnSpLocks/>
            </p:cNvCxnSpPr>
            <p:nvPr/>
          </p:nvCxnSpPr>
          <p:spPr bwMode="gray">
            <a:xfrm flipV="1">
              <a:off x="3509315" y="29399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86D01138-8A85-A141-890A-A2030C6958AB}"/>
                </a:ext>
              </a:extLst>
            </p:cNvPr>
            <p:cNvSpPr txBox="1"/>
            <p:nvPr/>
          </p:nvSpPr>
          <p:spPr>
            <a:xfrm>
              <a:off x="3252957" y="31072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4</a:t>
              </a:r>
              <a:endParaRPr lang="en-US" sz="1200" dirty="0">
                <a:solidFill>
                  <a:srgbClr val="FF0000"/>
                </a:solidFill>
              </a:endParaRPr>
            </a:p>
          </p:txBody>
        </p:sp>
        <p:sp>
          <p:nvSpPr>
            <p:cNvPr id="77" name="Rectangle 76">
              <a:extLst>
                <a:ext uri="{FF2B5EF4-FFF2-40B4-BE49-F238E27FC236}">
                  <a16:creationId xmlns:a16="http://schemas.microsoft.com/office/drawing/2014/main" id="{D9CFBD29-34AF-8842-AB23-8EA4AF78FA05}"/>
                </a:ext>
              </a:extLst>
            </p:cNvPr>
            <p:cNvSpPr/>
            <p:nvPr/>
          </p:nvSpPr>
          <p:spPr>
            <a:xfrm>
              <a:off x="1564495" y="3596255"/>
              <a:ext cx="2775190" cy="605933"/>
            </a:xfrm>
            <a:prstGeom prst="rect">
              <a:avLst/>
            </a:prstGeom>
            <a:solidFill>
              <a:schemeClr val="bg1">
                <a:alpha val="0"/>
              </a:schemeClr>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78" name="Straight Arrow Connector 77">
              <a:extLst>
                <a:ext uri="{FF2B5EF4-FFF2-40B4-BE49-F238E27FC236}">
                  <a16:creationId xmlns:a16="http://schemas.microsoft.com/office/drawing/2014/main" id="{07F73BB9-0F14-DA4C-9721-B29E39A7C588}"/>
                </a:ext>
              </a:extLst>
            </p:cNvPr>
            <p:cNvCxnSpPr>
              <a:cxnSpLocks/>
            </p:cNvCxnSpPr>
            <p:nvPr/>
          </p:nvCxnSpPr>
          <p:spPr bwMode="gray">
            <a:xfrm flipV="1">
              <a:off x="4220515" y="29653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20FD35F-608B-7845-BB73-E9188E0D39E7}"/>
                </a:ext>
              </a:extLst>
            </p:cNvPr>
            <p:cNvSpPr txBox="1"/>
            <p:nvPr/>
          </p:nvSpPr>
          <p:spPr>
            <a:xfrm>
              <a:off x="3964157" y="31326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5</a:t>
              </a:r>
              <a:endParaRPr lang="en-US" sz="1200" dirty="0">
                <a:solidFill>
                  <a:srgbClr val="FF0000"/>
                </a:solidFill>
              </a:endParaRPr>
            </a:p>
          </p:txBody>
        </p:sp>
        <p:sp>
          <p:nvSpPr>
            <p:cNvPr id="3" name="TextBox 2">
              <a:extLst>
                <a:ext uri="{FF2B5EF4-FFF2-40B4-BE49-F238E27FC236}">
                  <a16:creationId xmlns:a16="http://schemas.microsoft.com/office/drawing/2014/main" id="{FA3F0709-980A-734D-B775-8C4E16E4BFC0}"/>
                </a:ext>
              </a:extLst>
            </p:cNvPr>
            <p:cNvSpPr txBox="1"/>
            <p:nvPr/>
          </p:nvSpPr>
          <p:spPr>
            <a:xfrm>
              <a:off x="6520142" y="1398203"/>
              <a:ext cx="2292440" cy="369332"/>
            </a:xfrm>
            <a:prstGeom prst="rect">
              <a:avLst/>
            </a:prstGeom>
            <a:noFill/>
          </p:spPr>
          <p:txBody>
            <a:bodyPr wrap="square" rtlCol="0">
              <a:spAutoFit/>
            </a:bodyPr>
            <a:lstStyle/>
            <a:p>
              <a:r>
                <a:rPr lang="en-US" dirty="0"/>
                <a:t>The Certifier service</a:t>
              </a:r>
            </a:p>
          </p:txBody>
        </p:sp>
        <p:sp>
          <p:nvSpPr>
            <p:cNvPr id="117" name="Can 116">
              <a:extLst>
                <a:ext uri="{FF2B5EF4-FFF2-40B4-BE49-F238E27FC236}">
                  <a16:creationId xmlns:a16="http://schemas.microsoft.com/office/drawing/2014/main" id="{6508DC2F-CE48-3E4E-B4F0-52C8800DE7D1}"/>
                </a:ext>
              </a:extLst>
            </p:cNvPr>
            <p:cNvSpPr/>
            <p:nvPr/>
          </p:nvSpPr>
          <p:spPr>
            <a:xfrm>
              <a:off x="6283342" y="4287046"/>
              <a:ext cx="3067659" cy="2130772"/>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18" name="TextBox 117">
              <a:extLst>
                <a:ext uri="{FF2B5EF4-FFF2-40B4-BE49-F238E27FC236}">
                  <a16:creationId xmlns:a16="http://schemas.microsoft.com/office/drawing/2014/main" id="{54F5D06E-146D-1E47-B726-21BAD6246007}"/>
                </a:ext>
              </a:extLst>
            </p:cNvPr>
            <p:cNvSpPr txBox="1"/>
            <p:nvPr/>
          </p:nvSpPr>
          <p:spPr>
            <a:xfrm>
              <a:off x="6520142" y="4928941"/>
              <a:ext cx="2595838" cy="294183"/>
            </a:xfrm>
            <a:prstGeom prst="rect">
              <a:avLst/>
            </a:prstGeom>
          </p:spPr>
          <p:txBody>
            <a:bodyPr wrap="square" lIns="0" tIns="0" rIns="0" bIns="0" rtlCol="0">
              <a:noAutofit/>
            </a:bodyPr>
            <a:lstStyle/>
            <a:p>
              <a:pPr>
                <a:spcAft>
                  <a:spcPts val="600"/>
                </a:spcAft>
              </a:pPr>
              <a:r>
                <a:rPr lang="en-US" dirty="0">
                  <a:solidFill>
                    <a:schemeClr val="tx2"/>
                  </a:solidFill>
                </a:rPr>
                <a:t>Public/Private policy key, trusted measurements, trusted platform certificates, domain policy</a:t>
              </a:r>
            </a:p>
          </p:txBody>
        </p:sp>
        <p:cxnSp>
          <p:nvCxnSpPr>
            <p:cNvPr id="119" name="Straight Arrow Connector 118">
              <a:extLst>
                <a:ext uri="{FF2B5EF4-FFF2-40B4-BE49-F238E27FC236}">
                  <a16:creationId xmlns:a16="http://schemas.microsoft.com/office/drawing/2014/main" id="{F99F382F-EE06-4E43-B661-2778F73A7AB9}"/>
                </a:ext>
              </a:extLst>
            </p:cNvPr>
            <p:cNvCxnSpPr>
              <a:cxnSpLocks/>
            </p:cNvCxnSpPr>
            <p:nvPr/>
          </p:nvCxnSpPr>
          <p:spPr bwMode="gray">
            <a:xfrm>
              <a:off x="7683182" y="3773721"/>
              <a:ext cx="0" cy="479983"/>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FC4BFF2-8E86-AC43-8955-A5D0733FD027}"/>
                </a:ext>
              </a:extLst>
            </p:cNvPr>
            <p:cNvSpPr txBox="1"/>
            <p:nvPr/>
          </p:nvSpPr>
          <p:spPr>
            <a:xfrm>
              <a:off x="6970166" y="4370133"/>
              <a:ext cx="1426031" cy="294183"/>
            </a:xfrm>
            <a:prstGeom prst="rect">
              <a:avLst/>
            </a:prstGeom>
            <a:noFill/>
          </p:spPr>
          <p:txBody>
            <a:bodyPr wrap="none" lIns="0" tIns="0" rIns="0" bIns="0" rtlCol="0">
              <a:spAutoFit/>
            </a:bodyPr>
            <a:lstStyle/>
            <a:p>
              <a:pPr algn="l">
                <a:lnSpc>
                  <a:spcPct val="130000"/>
                </a:lnSpc>
              </a:pPr>
              <a:r>
                <a:rPr lang="en-US" sz="1600" dirty="0">
                  <a:solidFill>
                    <a:schemeClr val="tx2"/>
                  </a:solidFill>
                </a:rPr>
                <a:t>Policy Repository</a:t>
              </a:r>
            </a:p>
          </p:txBody>
        </p:sp>
        <p:sp>
          <p:nvSpPr>
            <p:cNvPr id="122" name="Can 121">
              <a:extLst>
                <a:ext uri="{FF2B5EF4-FFF2-40B4-BE49-F238E27FC236}">
                  <a16:creationId xmlns:a16="http://schemas.microsoft.com/office/drawing/2014/main" id="{E15292AE-A3C9-FB4A-9B63-2C694F9327A9}"/>
                </a:ext>
              </a:extLst>
            </p:cNvPr>
            <p:cNvSpPr/>
            <p:nvPr/>
          </p:nvSpPr>
          <p:spPr>
            <a:xfrm>
              <a:off x="1464492" y="4645507"/>
              <a:ext cx="2743200" cy="1589153"/>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23" name="TextBox 122">
              <a:extLst>
                <a:ext uri="{FF2B5EF4-FFF2-40B4-BE49-F238E27FC236}">
                  <a16:creationId xmlns:a16="http://schemas.microsoft.com/office/drawing/2014/main" id="{8CF29016-2797-7543-A2D3-3249301601CA}"/>
                </a:ext>
              </a:extLst>
            </p:cNvPr>
            <p:cNvSpPr txBox="1"/>
            <p:nvPr/>
          </p:nvSpPr>
          <p:spPr>
            <a:xfrm>
              <a:off x="1701291" y="5287402"/>
              <a:ext cx="2321282" cy="219405"/>
            </a:xfrm>
            <a:prstGeom prst="rect">
              <a:avLst/>
            </a:prstGeom>
          </p:spPr>
          <p:txBody>
            <a:bodyPr wrap="square" lIns="0" tIns="0" rIns="0" bIns="0" rtlCol="0">
              <a:noAutofit/>
            </a:bodyPr>
            <a:lstStyle/>
            <a:p>
              <a:pPr>
                <a:spcAft>
                  <a:spcPts val="600"/>
                </a:spcAft>
              </a:pPr>
              <a:r>
                <a:rPr lang="en-US" dirty="0">
                  <a:solidFill>
                    <a:schemeClr val="tx2"/>
                  </a:solidFill>
                </a:rPr>
                <a:t>Public/Private application keys, </a:t>
              </a:r>
              <a:r>
                <a:rPr lang="en-US" dirty="0" err="1">
                  <a:solidFill>
                    <a:schemeClr val="tx2"/>
                  </a:solidFill>
                </a:rPr>
                <a:t>etc</a:t>
              </a:r>
              <a:endParaRPr lang="en-US" dirty="0">
                <a:solidFill>
                  <a:schemeClr val="tx2"/>
                </a:solidFill>
              </a:endParaRPr>
            </a:p>
          </p:txBody>
        </p:sp>
        <p:cxnSp>
          <p:nvCxnSpPr>
            <p:cNvPr id="124" name="Straight Arrow Connector 123">
              <a:extLst>
                <a:ext uri="{FF2B5EF4-FFF2-40B4-BE49-F238E27FC236}">
                  <a16:creationId xmlns:a16="http://schemas.microsoft.com/office/drawing/2014/main" id="{F743EB5B-4DAF-784E-AA34-3D20E4E30760}"/>
                </a:ext>
              </a:extLst>
            </p:cNvPr>
            <p:cNvCxnSpPr>
              <a:cxnSpLocks/>
            </p:cNvCxnSpPr>
            <p:nvPr/>
          </p:nvCxnSpPr>
          <p:spPr bwMode="gray">
            <a:xfrm>
              <a:off x="2864331" y="4196577"/>
              <a:ext cx="0" cy="357977"/>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1A7D8D8-0123-2746-AE24-E0C51E92F4C6}"/>
                </a:ext>
              </a:extLst>
            </p:cNvPr>
            <p:cNvSpPr txBox="1"/>
            <p:nvPr/>
          </p:nvSpPr>
          <p:spPr>
            <a:xfrm>
              <a:off x="2135357" y="4677736"/>
              <a:ext cx="1595961" cy="294183"/>
            </a:xfrm>
            <a:prstGeom prst="rect">
              <a:avLst/>
            </a:prstGeom>
            <a:noFill/>
          </p:spPr>
          <p:txBody>
            <a:bodyPr wrap="square" lIns="0" tIns="0" rIns="0" bIns="0" rtlCol="0">
              <a:spAutoFit/>
            </a:bodyPr>
            <a:lstStyle/>
            <a:p>
              <a:pPr algn="l">
                <a:lnSpc>
                  <a:spcPct val="130000"/>
                </a:lnSpc>
              </a:pPr>
              <a:r>
                <a:rPr lang="en-US" sz="1600" dirty="0">
                  <a:solidFill>
                    <a:schemeClr val="tx2"/>
                  </a:solidFill>
                </a:rPr>
                <a:t>Policy Store</a:t>
              </a:r>
            </a:p>
          </p:txBody>
        </p:sp>
        <p:sp>
          <p:nvSpPr>
            <p:cNvPr id="5" name="TextBox 4">
              <a:extLst>
                <a:ext uri="{FF2B5EF4-FFF2-40B4-BE49-F238E27FC236}">
                  <a16:creationId xmlns:a16="http://schemas.microsoft.com/office/drawing/2014/main" id="{F2A9513F-EDB5-FE07-1BC1-D92867CD29E6}"/>
                </a:ext>
              </a:extLst>
            </p:cNvPr>
            <p:cNvSpPr txBox="1"/>
            <p:nvPr/>
          </p:nvSpPr>
          <p:spPr>
            <a:xfrm>
              <a:off x="1527025" y="1436841"/>
              <a:ext cx="2437131" cy="646331"/>
            </a:xfrm>
            <a:prstGeom prst="rect">
              <a:avLst/>
            </a:prstGeom>
            <a:noFill/>
          </p:spPr>
          <p:txBody>
            <a:bodyPr wrap="square" rtlCol="0">
              <a:spAutoFit/>
            </a:bodyPr>
            <a:lstStyle/>
            <a:p>
              <a:r>
                <a:rPr lang="en-US" dirty="0"/>
                <a:t>Confidential Computing protected application</a:t>
              </a:r>
            </a:p>
          </p:txBody>
        </p:sp>
      </p:grpSp>
    </p:spTree>
    <p:extLst>
      <p:ext uri="{BB962C8B-B14F-4D97-AF65-F5344CB8AC3E}">
        <p14:creationId xmlns:p14="http://schemas.microsoft.com/office/powerpoint/2010/main" val="177710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956C1B3-F4C2-4C00-9CD9-A267ABE7E07C}"/>
              </a:ext>
            </a:extLst>
          </p:cNvPr>
          <p:cNvSpPr>
            <a:spLocks noGrp="1"/>
          </p:cNvSpPr>
          <p:nvPr>
            <p:ph sz="quarter" idx="14"/>
          </p:nvPr>
        </p:nvSpPr>
        <p:spPr>
          <a:xfrm>
            <a:off x="5240391" y="1853359"/>
            <a:ext cx="6497785" cy="4508803"/>
          </a:xfrm>
        </p:spPr>
        <p:txBody>
          <a:bodyPr>
            <a:normAutofit/>
          </a:bodyPr>
          <a:lstStyle/>
          <a:p>
            <a:pPr marL="342900" indent="-342900">
              <a:spcBef>
                <a:spcPts val="300"/>
              </a:spcBef>
            </a:pPr>
            <a:r>
              <a:rPr lang="en-US" sz="2000" dirty="0"/>
              <a:t>At initialization</a:t>
            </a:r>
          </a:p>
          <a:p>
            <a:pPr marL="800100" lvl="1" indent="-342900"/>
            <a:r>
              <a:rPr lang="en-US" sz="2000" dirty="0"/>
              <a:t>A protected application will read a self-signed certificate representing the public policy key which authenticates any policy directive and stores it in a policy store.</a:t>
            </a:r>
          </a:p>
          <a:p>
            <a:pPr marL="800100" lvl="1" indent="-342900"/>
            <a:r>
              <a:rPr lang="en-US" sz="2000" dirty="0"/>
              <a:t>A protected application will generate a public/private key pair called the Application authentication key and store it in the policy store.</a:t>
            </a:r>
          </a:p>
          <a:p>
            <a:pPr marL="800100" lvl="1" indent="-342900"/>
            <a:r>
              <a:rPr lang="en-US" sz="2000" dirty="0"/>
              <a:t>It generates other application specific secrets and stores them in the policy store.</a:t>
            </a:r>
          </a:p>
          <a:p>
            <a:pPr marL="800100" lvl="1" indent="-342900"/>
            <a:r>
              <a:rPr lang="en-US" sz="2000" dirty="0"/>
              <a:t>It seals the policy store and stores it for for later use.</a:t>
            </a:r>
          </a:p>
          <a:p>
            <a:pPr marL="342900" indent="-342900"/>
            <a:r>
              <a:rPr lang="en-US" sz="2000" dirty="0"/>
              <a:t>At restart, it reads the protected policy store, ,unseals it and obtains any trust data needed during execution</a:t>
            </a:r>
            <a:endParaRPr lang="en-US" sz="2400" dirty="0"/>
          </a:p>
        </p:txBody>
      </p:sp>
      <p:sp>
        <p:nvSpPr>
          <p:cNvPr id="3" name="Title 2">
            <a:extLst>
              <a:ext uri="{FF2B5EF4-FFF2-40B4-BE49-F238E27FC236}">
                <a16:creationId xmlns:a16="http://schemas.microsoft.com/office/drawing/2014/main" id="{77671F3E-BC1F-4B8F-AC6D-76C6CE16CE35}"/>
              </a:ext>
            </a:extLst>
          </p:cNvPr>
          <p:cNvSpPr>
            <a:spLocks noGrp="1"/>
          </p:cNvSpPr>
          <p:nvPr>
            <p:ph type="title"/>
          </p:nvPr>
        </p:nvSpPr>
        <p:spPr>
          <a:xfrm>
            <a:off x="838200" y="127132"/>
            <a:ext cx="10515600" cy="916538"/>
          </a:xfrm>
        </p:spPr>
        <p:txBody>
          <a:bodyPr wrap="none" anchor="b">
            <a:normAutofit/>
          </a:bodyPr>
          <a:lstStyle/>
          <a:p>
            <a:pPr algn="ctr"/>
            <a:r>
              <a:rPr lang="en-US" sz="4000" dirty="0"/>
              <a:t>Example application: Initialization and restart</a:t>
            </a:r>
          </a:p>
        </p:txBody>
      </p:sp>
      <p:sp>
        <p:nvSpPr>
          <p:cNvPr id="5" name="Rectangle 4">
            <a:extLst>
              <a:ext uri="{FF2B5EF4-FFF2-40B4-BE49-F238E27FC236}">
                <a16:creationId xmlns:a16="http://schemas.microsoft.com/office/drawing/2014/main" id="{13B2D6CE-1233-7F40-8755-19071EBC3D40}"/>
              </a:ext>
            </a:extLst>
          </p:cNvPr>
          <p:cNvSpPr/>
          <p:nvPr/>
        </p:nvSpPr>
        <p:spPr>
          <a:xfrm>
            <a:off x="453809" y="2088293"/>
            <a:ext cx="4204682" cy="1639302"/>
          </a:xfrm>
          <a:prstGeom prst="rect">
            <a:avLst/>
          </a:prstGeom>
          <a:noFill/>
          <a:ln w="12700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 name="Can 5">
            <a:extLst>
              <a:ext uri="{FF2B5EF4-FFF2-40B4-BE49-F238E27FC236}">
                <a16:creationId xmlns:a16="http://schemas.microsoft.com/office/drawing/2014/main" id="{B7F83A7E-3DB9-D741-B377-795CC9FCFB50}"/>
              </a:ext>
            </a:extLst>
          </p:cNvPr>
          <p:cNvSpPr/>
          <p:nvPr/>
        </p:nvSpPr>
        <p:spPr>
          <a:xfrm>
            <a:off x="925267" y="4373535"/>
            <a:ext cx="3005735" cy="1766750"/>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7" name="TextBox 6">
            <a:extLst>
              <a:ext uri="{FF2B5EF4-FFF2-40B4-BE49-F238E27FC236}">
                <a16:creationId xmlns:a16="http://schemas.microsoft.com/office/drawing/2014/main" id="{9B6F71AF-5D18-A841-BFFF-C980DA31E087}"/>
              </a:ext>
            </a:extLst>
          </p:cNvPr>
          <p:cNvSpPr txBox="1"/>
          <p:nvPr/>
        </p:nvSpPr>
        <p:spPr>
          <a:xfrm>
            <a:off x="1078490" y="4943029"/>
            <a:ext cx="2859386" cy="871301"/>
          </a:xfrm>
          <a:prstGeom prst="rect">
            <a:avLst/>
          </a:prstGeom>
        </p:spPr>
        <p:txBody>
          <a:bodyPr wrap="square" lIns="0" tIns="0" rIns="0" bIns="0" rtlCol="0">
            <a:noAutofit/>
          </a:bodyPr>
          <a:lstStyle/>
          <a:p>
            <a:pPr>
              <a:spcAft>
                <a:spcPts val="600"/>
              </a:spcAft>
            </a:pPr>
            <a:r>
              <a:rPr lang="en-US" dirty="0" err="1">
                <a:solidFill>
                  <a:schemeClr val="tx2">
                    <a:lumMod val="50000"/>
                  </a:schemeClr>
                </a:solidFill>
              </a:rPr>
              <a:t>PK</a:t>
            </a:r>
            <a:r>
              <a:rPr lang="en-US" baseline="-25000" dirty="0" err="1">
                <a:solidFill>
                  <a:schemeClr val="tx2">
                    <a:lumMod val="50000"/>
                  </a:schemeClr>
                </a:solidFill>
              </a:rPr>
              <a:t>Application</a:t>
            </a:r>
            <a:r>
              <a:rPr lang="en-US" dirty="0">
                <a:solidFill>
                  <a:schemeClr val="tx2">
                    <a:lumMod val="50000"/>
                  </a:schemeClr>
                </a:solidFill>
              </a:rPr>
              <a:t>, </a:t>
            </a:r>
            <a:r>
              <a:rPr lang="en-US" dirty="0" err="1">
                <a:solidFill>
                  <a:schemeClr val="tx2">
                    <a:lumMod val="50000"/>
                  </a:schemeClr>
                </a:solidFill>
              </a:rPr>
              <a:t>pK</a:t>
            </a:r>
            <a:r>
              <a:rPr lang="en-US" baseline="-25000" dirty="0" err="1">
                <a:solidFill>
                  <a:schemeClr val="tx2">
                    <a:lumMod val="50000"/>
                  </a:schemeClr>
                </a:solidFill>
              </a:rPr>
              <a:t>Application</a:t>
            </a:r>
            <a:endParaRPr lang="en-US" dirty="0">
              <a:solidFill>
                <a:schemeClr val="tx2">
                  <a:lumMod val="50000"/>
                </a:schemeClr>
              </a:solidFill>
            </a:endParaRPr>
          </a:p>
          <a:p>
            <a:pPr>
              <a:spcAft>
                <a:spcPts val="600"/>
              </a:spcAft>
            </a:pPr>
            <a:r>
              <a:rPr lang="en-US" dirty="0" err="1">
                <a:solidFill>
                  <a:schemeClr val="tx2">
                    <a:lumMod val="50000"/>
                  </a:schemeClr>
                </a:solidFill>
              </a:rPr>
              <a:t>SK</a:t>
            </a:r>
            <a:r>
              <a:rPr lang="en-US" baseline="-25000" dirty="0" err="1">
                <a:solidFill>
                  <a:schemeClr val="tx2">
                    <a:lumMod val="50000"/>
                  </a:schemeClr>
                </a:solidFill>
              </a:rPr>
              <a:t>Applicaition</a:t>
            </a:r>
            <a:endParaRPr lang="en-US" dirty="0">
              <a:solidFill>
                <a:schemeClr val="tx2">
                  <a:lumMod val="50000"/>
                </a:schemeClr>
              </a:solidFill>
            </a:endParaRPr>
          </a:p>
        </p:txBody>
      </p:sp>
      <p:cxnSp>
        <p:nvCxnSpPr>
          <p:cNvPr id="9" name="Straight Arrow Connector 8">
            <a:extLst>
              <a:ext uri="{FF2B5EF4-FFF2-40B4-BE49-F238E27FC236}">
                <a16:creationId xmlns:a16="http://schemas.microsoft.com/office/drawing/2014/main" id="{E86925B4-F988-CA45-AAF9-4E3E42A47802}"/>
              </a:ext>
            </a:extLst>
          </p:cNvPr>
          <p:cNvCxnSpPr>
            <a:cxnSpLocks/>
          </p:cNvCxnSpPr>
          <p:nvPr/>
        </p:nvCxnSpPr>
        <p:spPr bwMode="gray">
          <a:xfrm>
            <a:off x="2336559" y="3832840"/>
            <a:ext cx="0" cy="553052"/>
          </a:xfrm>
          <a:prstGeom prst="straightConnector1">
            <a:avLst/>
          </a:prstGeom>
          <a:ln w="25400">
            <a:solidFill>
              <a:srgbClr val="E71D1D"/>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85EBD6-D254-014A-BB5B-5D4A97878D57}"/>
              </a:ext>
            </a:extLst>
          </p:cNvPr>
          <p:cNvSpPr txBox="1"/>
          <p:nvPr/>
        </p:nvSpPr>
        <p:spPr>
          <a:xfrm>
            <a:off x="1198605" y="2568228"/>
            <a:ext cx="2879125" cy="595102"/>
          </a:xfrm>
          <a:prstGeom prst="rect">
            <a:avLst/>
          </a:prstGeom>
        </p:spPr>
        <p:txBody>
          <a:bodyPr wrap="square" lIns="0" tIns="0" rIns="0" bIns="0" rtlCol="0">
            <a:noAutofit/>
          </a:bodyPr>
          <a:lstStyle/>
          <a:p>
            <a:pPr>
              <a:spcAft>
                <a:spcPts val="600"/>
              </a:spcAft>
            </a:pPr>
            <a:r>
              <a:rPr lang="en-US" dirty="0">
                <a:solidFill>
                  <a:schemeClr val="tx2"/>
                </a:solidFill>
              </a:rPr>
              <a:t>Protected  application</a:t>
            </a:r>
          </a:p>
        </p:txBody>
      </p:sp>
      <p:sp>
        <p:nvSpPr>
          <p:cNvPr id="2" name="TextBox 1">
            <a:extLst>
              <a:ext uri="{FF2B5EF4-FFF2-40B4-BE49-F238E27FC236}">
                <a16:creationId xmlns:a16="http://schemas.microsoft.com/office/drawing/2014/main" id="{5C736A8C-FF71-0441-B84A-6F14FFDD9ED8}"/>
              </a:ext>
            </a:extLst>
          </p:cNvPr>
          <p:cNvSpPr txBox="1"/>
          <p:nvPr/>
        </p:nvSpPr>
        <p:spPr>
          <a:xfrm>
            <a:off x="2394716" y="3900230"/>
            <a:ext cx="1041734" cy="330988"/>
          </a:xfrm>
          <a:prstGeom prst="rect">
            <a:avLst/>
          </a:prstGeom>
          <a:noFill/>
        </p:spPr>
        <p:txBody>
          <a:bodyPr wrap="square" lIns="0" tIns="0" rIns="0" bIns="0" rtlCol="0">
            <a:spAutoFit/>
          </a:bodyPr>
          <a:lstStyle/>
          <a:p>
            <a:pPr algn="l">
              <a:lnSpc>
                <a:spcPct val="130000"/>
              </a:lnSpc>
            </a:pPr>
            <a:r>
              <a:rPr lang="en-US" dirty="0">
                <a:solidFill>
                  <a:schemeClr val="tx2"/>
                </a:solidFill>
              </a:rPr>
              <a:t>Seal</a:t>
            </a:r>
          </a:p>
        </p:txBody>
      </p:sp>
      <p:sp>
        <p:nvSpPr>
          <p:cNvPr id="4" name="TextBox 3">
            <a:extLst>
              <a:ext uri="{FF2B5EF4-FFF2-40B4-BE49-F238E27FC236}">
                <a16:creationId xmlns:a16="http://schemas.microsoft.com/office/drawing/2014/main" id="{6E49A7EB-0AA4-0943-81B8-46D7B3D7482A}"/>
              </a:ext>
            </a:extLst>
          </p:cNvPr>
          <p:cNvSpPr txBox="1"/>
          <p:nvPr/>
        </p:nvSpPr>
        <p:spPr>
          <a:xfrm>
            <a:off x="1754659" y="4385892"/>
            <a:ext cx="1433384" cy="369332"/>
          </a:xfrm>
          <a:prstGeom prst="rect">
            <a:avLst/>
          </a:prstGeom>
          <a:noFill/>
        </p:spPr>
        <p:txBody>
          <a:bodyPr wrap="square" rtlCol="0">
            <a:spAutoFit/>
          </a:bodyPr>
          <a:lstStyle/>
          <a:p>
            <a:r>
              <a:rPr lang="en-US" dirty="0"/>
              <a:t>Policy store</a:t>
            </a:r>
          </a:p>
        </p:txBody>
      </p:sp>
    </p:spTree>
    <p:extLst>
      <p:ext uri="{BB962C8B-B14F-4D97-AF65-F5344CB8AC3E}">
        <p14:creationId xmlns:p14="http://schemas.microsoft.com/office/powerpoint/2010/main" val="404636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671F3E-BC1F-4B8F-AC6D-76C6CE16CE35}"/>
              </a:ext>
            </a:extLst>
          </p:cNvPr>
          <p:cNvSpPr>
            <a:spLocks noGrp="1"/>
          </p:cNvSpPr>
          <p:nvPr>
            <p:ph type="title"/>
          </p:nvPr>
        </p:nvSpPr>
        <p:spPr>
          <a:xfrm>
            <a:off x="460818" y="208288"/>
            <a:ext cx="11001004" cy="1214585"/>
          </a:xfrm>
        </p:spPr>
        <p:txBody>
          <a:bodyPr wrap="none" anchor="b">
            <a:normAutofit/>
          </a:bodyPr>
          <a:lstStyle/>
          <a:p>
            <a:pPr algn="ctr"/>
            <a:r>
              <a:rPr lang="en-US" sz="4000" dirty="0"/>
              <a:t>Example application: Cooperating Containers</a:t>
            </a:r>
          </a:p>
        </p:txBody>
      </p:sp>
      <p:sp>
        <p:nvSpPr>
          <p:cNvPr id="37" name="TextBox 36">
            <a:extLst>
              <a:ext uri="{FF2B5EF4-FFF2-40B4-BE49-F238E27FC236}">
                <a16:creationId xmlns:a16="http://schemas.microsoft.com/office/drawing/2014/main" id="{02794F95-30F3-9947-8A4A-D48FA500386E}"/>
              </a:ext>
            </a:extLst>
          </p:cNvPr>
          <p:cNvSpPr txBox="1"/>
          <p:nvPr/>
        </p:nvSpPr>
        <p:spPr>
          <a:xfrm>
            <a:off x="6808790" y="2063726"/>
            <a:ext cx="5130798" cy="3780483"/>
          </a:xfrm>
          <a:prstGeom prst="rect">
            <a:avLst/>
          </a:prstGeom>
          <a:noFill/>
        </p:spPr>
        <p:txBody>
          <a:bodyPr wrap="square" lIns="0" tIns="0" rIns="0" bIns="0" rtlCol="0">
            <a:noAutofit/>
          </a:bodyPr>
          <a:lstStyle/>
          <a:p>
            <a:pPr marL="285750" indent="-285750">
              <a:spcBef>
                <a:spcPts val="1200"/>
              </a:spcBef>
              <a:buFont typeface="Arial" panose="020B0604020202020204" pitchFamily="34" charset="0"/>
              <a:buChar char="•"/>
            </a:pPr>
            <a:r>
              <a:rPr lang="en-US" dirty="0">
                <a:solidFill>
                  <a:schemeClr val="tx2">
                    <a:lumMod val="50000"/>
                  </a:schemeClr>
                </a:solidFill>
              </a:rPr>
              <a:t>After certification two cooperating containers once isolated, recover their trust data from the saved, encrypted and integrity protected policy store including their keys and the application authorization certificate obtained from the certification service.</a:t>
            </a:r>
          </a:p>
          <a:p>
            <a:pPr marL="285750" indent="-285750">
              <a:spcBef>
                <a:spcPts val="1200"/>
              </a:spcBef>
              <a:buFont typeface="Arial" panose="020B0604020202020204" pitchFamily="34" charset="0"/>
              <a:buChar char="•"/>
            </a:pPr>
            <a:r>
              <a:rPr lang="en-US" dirty="0">
                <a:solidFill>
                  <a:schemeClr val="tx2">
                    <a:lumMod val="50000"/>
                  </a:schemeClr>
                </a:solidFill>
              </a:rPr>
              <a:t>A container uses its application authorization keys and certificate to open a mutually authenticated, encrypted, integrity protected TLS session with a similarly certified container to exchange data and directives.</a:t>
            </a:r>
          </a:p>
        </p:txBody>
      </p:sp>
      <p:grpSp>
        <p:nvGrpSpPr>
          <p:cNvPr id="7" name="Group 6">
            <a:extLst>
              <a:ext uri="{FF2B5EF4-FFF2-40B4-BE49-F238E27FC236}">
                <a16:creationId xmlns:a16="http://schemas.microsoft.com/office/drawing/2014/main" id="{6D42969E-98D9-C229-0DBB-1E42070F6C7A}"/>
              </a:ext>
            </a:extLst>
          </p:cNvPr>
          <p:cNvGrpSpPr/>
          <p:nvPr/>
        </p:nvGrpSpPr>
        <p:grpSpPr>
          <a:xfrm>
            <a:off x="252412" y="1651799"/>
            <a:ext cx="6366225" cy="3644555"/>
            <a:chOff x="252412" y="1651799"/>
            <a:chExt cx="6366225" cy="3644555"/>
          </a:xfrm>
        </p:grpSpPr>
        <p:sp>
          <p:nvSpPr>
            <p:cNvPr id="52" name="Rectangle 51">
              <a:extLst>
                <a:ext uri="{FF2B5EF4-FFF2-40B4-BE49-F238E27FC236}">
                  <a16:creationId xmlns:a16="http://schemas.microsoft.com/office/drawing/2014/main" id="{9C53C849-A059-A34F-B33E-5F55617F00E5}"/>
                </a:ext>
              </a:extLst>
            </p:cNvPr>
            <p:cNvSpPr/>
            <p:nvPr/>
          </p:nvSpPr>
          <p:spPr>
            <a:xfrm>
              <a:off x="4423848" y="1871024"/>
              <a:ext cx="1890700" cy="1052432"/>
            </a:xfrm>
            <a:prstGeom prst="rect">
              <a:avLst/>
            </a:prstGeom>
            <a:noFill/>
            <a:ln w="12700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53" name="Can 52">
              <a:extLst>
                <a:ext uri="{FF2B5EF4-FFF2-40B4-BE49-F238E27FC236}">
                  <a16:creationId xmlns:a16="http://schemas.microsoft.com/office/drawing/2014/main" id="{83EF954F-8C87-2447-9CAE-50BAE3FD5826}"/>
                </a:ext>
              </a:extLst>
            </p:cNvPr>
            <p:cNvSpPr/>
            <p:nvPr/>
          </p:nvSpPr>
          <p:spPr>
            <a:xfrm>
              <a:off x="3926949" y="3531052"/>
              <a:ext cx="2691688" cy="1765302"/>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54" name="TextBox 53">
              <a:extLst>
                <a:ext uri="{FF2B5EF4-FFF2-40B4-BE49-F238E27FC236}">
                  <a16:creationId xmlns:a16="http://schemas.microsoft.com/office/drawing/2014/main" id="{9D5C47FB-E01A-FC4B-9B3C-92DAF7EBB069}"/>
                </a:ext>
              </a:extLst>
            </p:cNvPr>
            <p:cNvSpPr txBox="1"/>
            <p:nvPr/>
          </p:nvSpPr>
          <p:spPr>
            <a:xfrm>
              <a:off x="4122560" y="4038580"/>
              <a:ext cx="2191988" cy="184666"/>
            </a:xfrm>
            <a:prstGeom prst="rect">
              <a:avLst/>
            </a:prstGeom>
          </p:spPr>
          <p:txBody>
            <a:bodyPr wrap="square" lIns="0" tIns="0" rIns="0" bIns="0" rtlCol="0">
              <a:noAutofit/>
            </a:bodyPr>
            <a:lstStyle/>
            <a:p>
              <a:pPr>
                <a:spcAft>
                  <a:spcPts val="600"/>
                </a:spcAft>
              </a:pPr>
              <a:r>
                <a:rPr lang="en-US" dirty="0">
                  <a:solidFill>
                    <a:schemeClr val="tx2"/>
                  </a:solidFill>
                </a:rPr>
                <a:t>Encrypted, integrity protected file containing policies, keys, certificates, …</a:t>
              </a:r>
            </a:p>
          </p:txBody>
        </p:sp>
        <p:cxnSp>
          <p:nvCxnSpPr>
            <p:cNvPr id="57" name="Straight Arrow Connector 56">
              <a:extLst>
                <a:ext uri="{FF2B5EF4-FFF2-40B4-BE49-F238E27FC236}">
                  <a16:creationId xmlns:a16="http://schemas.microsoft.com/office/drawing/2014/main" id="{F799D8EB-C8AA-C441-8264-B556ED0C9A49}"/>
                </a:ext>
              </a:extLst>
            </p:cNvPr>
            <p:cNvCxnSpPr>
              <a:cxnSpLocks/>
            </p:cNvCxnSpPr>
            <p:nvPr/>
          </p:nvCxnSpPr>
          <p:spPr bwMode="gray">
            <a:xfrm flipV="1">
              <a:off x="5296630" y="2978000"/>
              <a:ext cx="0" cy="49512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AFE6E4B-8C99-014E-AD50-C8E7988DFC10}"/>
                </a:ext>
              </a:extLst>
            </p:cNvPr>
            <p:cNvSpPr/>
            <p:nvPr/>
          </p:nvSpPr>
          <p:spPr>
            <a:xfrm>
              <a:off x="252412" y="1871025"/>
              <a:ext cx="2333058" cy="1052433"/>
            </a:xfrm>
            <a:prstGeom prst="rect">
              <a:avLst/>
            </a:prstGeom>
            <a:noFill/>
            <a:ln w="12700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59" name="Can 58">
              <a:extLst>
                <a:ext uri="{FF2B5EF4-FFF2-40B4-BE49-F238E27FC236}">
                  <a16:creationId xmlns:a16="http://schemas.microsoft.com/office/drawing/2014/main" id="{BDDEEE11-A13C-AC44-8835-057D89170D6A}"/>
                </a:ext>
              </a:extLst>
            </p:cNvPr>
            <p:cNvSpPr/>
            <p:nvPr/>
          </p:nvSpPr>
          <p:spPr>
            <a:xfrm>
              <a:off x="252412" y="3497184"/>
              <a:ext cx="2691688" cy="1765302"/>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0" name="TextBox 59">
              <a:extLst>
                <a:ext uri="{FF2B5EF4-FFF2-40B4-BE49-F238E27FC236}">
                  <a16:creationId xmlns:a16="http://schemas.microsoft.com/office/drawing/2014/main" id="{29D0D988-838A-184C-B11A-D6FD0676F38E}"/>
                </a:ext>
              </a:extLst>
            </p:cNvPr>
            <p:cNvSpPr txBox="1"/>
            <p:nvPr/>
          </p:nvSpPr>
          <p:spPr>
            <a:xfrm>
              <a:off x="448023" y="4004712"/>
              <a:ext cx="2191988" cy="184666"/>
            </a:xfrm>
            <a:prstGeom prst="rect">
              <a:avLst/>
            </a:prstGeom>
          </p:spPr>
          <p:txBody>
            <a:bodyPr wrap="square" lIns="0" tIns="0" rIns="0" bIns="0" rtlCol="0">
              <a:noAutofit/>
            </a:bodyPr>
            <a:lstStyle/>
            <a:p>
              <a:pPr>
                <a:spcAft>
                  <a:spcPts val="600"/>
                </a:spcAft>
              </a:pPr>
              <a:r>
                <a:rPr lang="en-US" dirty="0">
                  <a:solidFill>
                    <a:schemeClr val="tx2"/>
                  </a:solidFill>
                </a:rPr>
                <a:t>Encrypted, integrity protected file containing policies, keys, certificates, …</a:t>
              </a:r>
            </a:p>
          </p:txBody>
        </p:sp>
        <p:cxnSp>
          <p:nvCxnSpPr>
            <p:cNvPr id="61" name="Straight Arrow Connector 60">
              <a:extLst>
                <a:ext uri="{FF2B5EF4-FFF2-40B4-BE49-F238E27FC236}">
                  <a16:creationId xmlns:a16="http://schemas.microsoft.com/office/drawing/2014/main" id="{4BD87BAF-ED06-454B-93F9-8AE89CD2FF50}"/>
                </a:ext>
              </a:extLst>
            </p:cNvPr>
            <p:cNvCxnSpPr>
              <a:cxnSpLocks/>
            </p:cNvCxnSpPr>
            <p:nvPr/>
          </p:nvCxnSpPr>
          <p:spPr bwMode="gray">
            <a:xfrm>
              <a:off x="1465994" y="2978000"/>
              <a:ext cx="0" cy="519184"/>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F1092B6-6A7F-7649-8A45-A277944F06A7}"/>
                </a:ext>
              </a:extLst>
            </p:cNvPr>
            <p:cNvCxnSpPr>
              <a:cxnSpLocks/>
            </p:cNvCxnSpPr>
            <p:nvPr/>
          </p:nvCxnSpPr>
          <p:spPr bwMode="gray">
            <a:xfrm flipH="1">
              <a:off x="2643720" y="2544044"/>
              <a:ext cx="1707767" cy="0"/>
            </a:xfrm>
            <a:prstGeom prst="straightConnector1">
              <a:avLst/>
            </a:prstGeom>
            <a:ln w="25400">
              <a:solidFill>
                <a:srgbClr val="E71D1D"/>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648DB0B-EDD7-EB4B-B001-87C7E0AA6FCE}"/>
                </a:ext>
              </a:extLst>
            </p:cNvPr>
            <p:cNvSpPr txBox="1"/>
            <p:nvPr/>
          </p:nvSpPr>
          <p:spPr>
            <a:xfrm>
              <a:off x="3273126" y="1651799"/>
              <a:ext cx="265415" cy="294183"/>
            </a:xfrm>
            <a:prstGeom prst="rect">
              <a:avLst/>
            </a:prstGeom>
            <a:noFill/>
          </p:spPr>
          <p:txBody>
            <a:bodyPr wrap="square" lIns="0" tIns="0" rIns="0" bIns="0" rtlCol="0">
              <a:spAutoFit/>
            </a:bodyPr>
            <a:lstStyle/>
            <a:p>
              <a:pPr algn="l">
                <a:lnSpc>
                  <a:spcPct val="130000"/>
                </a:lnSpc>
              </a:pPr>
              <a:r>
                <a:rPr lang="en-US" sz="1600" dirty="0">
                  <a:solidFill>
                    <a:schemeClr val="tx2"/>
                  </a:solidFill>
                </a:rPr>
                <a:t>1</a:t>
              </a:r>
            </a:p>
          </p:txBody>
        </p:sp>
        <p:cxnSp>
          <p:nvCxnSpPr>
            <p:cNvPr id="66" name="Straight Arrow Connector 65">
              <a:extLst>
                <a:ext uri="{FF2B5EF4-FFF2-40B4-BE49-F238E27FC236}">
                  <a16:creationId xmlns:a16="http://schemas.microsoft.com/office/drawing/2014/main" id="{193078E4-B3EE-7141-B37F-70FA650C06D7}"/>
                </a:ext>
              </a:extLst>
            </p:cNvPr>
            <p:cNvCxnSpPr>
              <a:cxnSpLocks/>
            </p:cNvCxnSpPr>
            <p:nvPr/>
          </p:nvCxnSpPr>
          <p:spPr bwMode="gray">
            <a:xfrm flipH="1">
              <a:off x="2643720" y="1955345"/>
              <a:ext cx="1707767" cy="0"/>
            </a:xfrm>
            <a:prstGeom prst="straightConnector1">
              <a:avLst/>
            </a:prstGeom>
            <a:ln w="25400">
              <a:solidFill>
                <a:srgbClr val="E71D1D"/>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4C11A9D9-952F-3F4D-BB03-818D8073033B}"/>
                </a:ext>
              </a:extLst>
            </p:cNvPr>
            <p:cNvSpPr txBox="1"/>
            <p:nvPr/>
          </p:nvSpPr>
          <p:spPr>
            <a:xfrm>
              <a:off x="3273126" y="2249862"/>
              <a:ext cx="265415" cy="294183"/>
            </a:xfrm>
            <a:prstGeom prst="rect">
              <a:avLst/>
            </a:prstGeom>
            <a:noFill/>
          </p:spPr>
          <p:txBody>
            <a:bodyPr wrap="square" lIns="0" tIns="0" rIns="0" bIns="0" rtlCol="0">
              <a:spAutoFit/>
            </a:bodyPr>
            <a:lstStyle/>
            <a:p>
              <a:pPr algn="l">
                <a:lnSpc>
                  <a:spcPct val="130000"/>
                </a:lnSpc>
              </a:pPr>
              <a:r>
                <a:rPr lang="en-US" sz="1600" dirty="0">
                  <a:solidFill>
                    <a:schemeClr val="tx2"/>
                  </a:solidFill>
                </a:rPr>
                <a:t>2</a:t>
              </a:r>
            </a:p>
          </p:txBody>
        </p:sp>
        <p:sp>
          <p:nvSpPr>
            <p:cNvPr id="2" name="TextBox 1">
              <a:extLst>
                <a:ext uri="{FF2B5EF4-FFF2-40B4-BE49-F238E27FC236}">
                  <a16:creationId xmlns:a16="http://schemas.microsoft.com/office/drawing/2014/main" id="{E7E302D3-4B7C-FA44-BF40-C87B4284AAD2}"/>
                </a:ext>
              </a:extLst>
            </p:cNvPr>
            <p:cNvSpPr txBox="1"/>
            <p:nvPr/>
          </p:nvSpPr>
          <p:spPr>
            <a:xfrm>
              <a:off x="982164" y="3595440"/>
              <a:ext cx="729174" cy="220701"/>
            </a:xfrm>
            <a:prstGeom prst="rect">
              <a:avLst/>
            </a:prstGeom>
            <a:noFill/>
          </p:spPr>
          <p:txBody>
            <a:bodyPr wrap="none" lIns="0" tIns="0" rIns="0" bIns="0" rtlCol="0">
              <a:spAutoFit/>
            </a:bodyPr>
            <a:lstStyle/>
            <a:p>
              <a:pPr algn="l">
                <a:lnSpc>
                  <a:spcPct val="130000"/>
                </a:lnSpc>
              </a:pPr>
              <a:r>
                <a:rPr lang="en-US" sz="1200" dirty="0">
                  <a:solidFill>
                    <a:schemeClr val="tx2"/>
                  </a:solidFill>
                </a:rPr>
                <a:t>Policy Store</a:t>
              </a:r>
            </a:p>
          </p:txBody>
        </p:sp>
        <p:sp>
          <p:nvSpPr>
            <p:cNvPr id="21" name="TextBox 20">
              <a:extLst>
                <a:ext uri="{FF2B5EF4-FFF2-40B4-BE49-F238E27FC236}">
                  <a16:creationId xmlns:a16="http://schemas.microsoft.com/office/drawing/2014/main" id="{0439B6C6-CEE6-CF48-A61D-326243A49F48}"/>
                </a:ext>
              </a:extLst>
            </p:cNvPr>
            <p:cNvSpPr txBox="1"/>
            <p:nvPr/>
          </p:nvSpPr>
          <p:spPr>
            <a:xfrm>
              <a:off x="4656701" y="3637527"/>
              <a:ext cx="729174" cy="220701"/>
            </a:xfrm>
            <a:prstGeom prst="rect">
              <a:avLst/>
            </a:prstGeom>
            <a:noFill/>
          </p:spPr>
          <p:txBody>
            <a:bodyPr wrap="none" lIns="0" tIns="0" rIns="0" bIns="0" rtlCol="0">
              <a:spAutoFit/>
            </a:bodyPr>
            <a:lstStyle/>
            <a:p>
              <a:pPr algn="l">
                <a:lnSpc>
                  <a:spcPct val="130000"/>
                </a:lnSpc>
              </a:pPr>
              <a:r>
                <a:rPr lang="en-US" sz="1200" dirty="0">
                  <a:solidFill>
                    <a:schemeClr val="tx2"/>
                  </a:solidFill>
                </a:rPr>
                <a:t>Policy Store</a:t>
              </a:r>
            </a:p>
          </p:txBody>
        </p:sp>
        <p:sp>
          <p:nvSpPr>
            <p:cNvPr id="4" name="TextBox 3">
              <a:extLst>
                <a:ext uri="{FF2B5EF4-FFF2-40B4-BE49-F238E27FC236}">
                  <a16:creationId xmlns:a16="http://schemas.microsoft.com/office/drawing/2014/main" id="{0896C7A2-1A30-144E-90D0-E8B1408668F9}"/>
                </a:ext>
              </a:extLst>
            </p:cNvPr>
            <p:cNvSpPr txBox="1"/>
            <p:nvPr/>
          </p:nvSpPr>
          <p:spPr>
            <a:xfrm>
              <a:off x="460818" y="1960385"/>
              <a:ext cx="1818556" cy="923330"/>
            </a:xfrm>
            <a:prstGeom prst="rect">
              <a:avLst/>
            </a:prstGeom>
            <a:noFill/>
          </p:spPr>
          <p:txBody>
            <a:bodyPr wrap="square" rtlCol="0">
              <a:spAutoFit/>
            </a:bodyPr>
            <a:lstStyle/>
            <a:p>
              <a:r>
                <a:rPr lang="en-US" dirty="0"/>
                <a:t>Confidential Computing application 1</a:t>
              </a:r>
            </a:p>
          </p:txBody>
        </p:sp>
        <p:sp>
          <p:nvSpPr>
            <p:cNvPr id="6" name="TextBox 5">
              <a:extLst>
                <a:ext uri="{FF2B5EF4-FFF2-40B4-BE49-F238E27FC236}">
                  <a16:creationId xmlns:a16="http://schemas.microsoft.com/office/drawing/2014/main" id="{3355F05B-9510-CB1A-BA22-861B776AD6D7}"/>
                </a:ext>
              </a:extLst>
            </p:cNvPr>
            <p:cNvSpPr txBox="1"/>
            <p:nvPr/>
          </p:nvSpPr>
          <p:spPr>
            <a:xfrm>
              <a:off x="4568353" y="1943423"/>
              <a:ext cx="1818556" cy="923330"/>
            </a:xfrm>
            <a:prstGeom prst="rect">
              <a:avLst/>
            </a:prstGeom>
            <a:noFill/>
          </p:spPr>
          <p:txBody>
            <a:bodyPr wrap="square" rtlCol="0">
              <a:spAutoFit/>
            </a:bodyPr>
            <a:lstStyle/>
            <a:p>
              <a:r>
                <a:rPr lang="en-US" dirty="0"/>
                <a:t>Confidential Computing application 2</a:t>
              </a:r>
            </a:p>
          </p:txBody>
        </p:sp>
      </p:grpSp>
    </p:spTree>
    <p:extLst>
      <p:ext uri="{BB962C8B-B14F-4D97-AF65-F5344CB8AC3E}">
        <p14:creationId xmlns:p14="http://schemas.microsoft.com/office/powerpoint/2010/main" val="262915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additive="base">
                                        <p:cTn id="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xEl>
                                              <p:pRg st="1" end="1"/>
                                            </p:txEl>
                                          </p:spTgt>
                                        </p:tgtEl>
                                        <p:attrNameLst>
                                          <p:attrName>style.visibility</p:attrName>
                                        </p:attrNameLst>
                                      </p:cBhvr>
                                      <p:to>
                                        <p:strVal val="visible"/>
                                      </p:to>
                                    </p:set>
                                    <p:anim calcmode="lin" valueType="num">
                                      <p:cBhvr additive="base">
                                        <p:cTn id="13" dur="500" fill="hold"/>
                                        <p:tgtEl>
                                          <p:spTgt spid="3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956C1B3-F4C2-4C00-9CD9-A267ABE7E07C}"/>
              </a:ext>
            </a:extLst>
          </p:cNvPr>
          <p:cNvSpPr>
            <a:spLocks noGrp="1"/>
          </p:cNvSpPr>
          <p:nvPr>
            <p:ph sz="quarter" idx="14"/>
          </p:nvPr>
        </p:nvSpPr>
        <p:spPr>
          <a:xfrm>
            <a:off x="256868" y="1453786"/>
            <a:ext cx="11492546" cy="3152663"/>
          </a:xfrm>
        </p:spPr>
        <p:txBody>
          <a:bodyPr>
            <a:noAutofit/>
          </a:bodyPr>
          <a:lstStyle/>
          <a:p>
            <a:pPr lvl="0"/>
            <a:r>
              <a:rPr lang="en-US" sz="2000" dirty="0"/>
              <a:t>Sample code for initialization is in </a:t>
            </a:r>
            <a:r>
              <a:rPr lang="en-US" sz="2000" dirty="0" err="1"/>
              <a:t>certitier_tests.cc</a:t>
            </a:r>
            <a:r>
              <a:rPr lang="en-US" sz="2000" dirty="0"/>
              <a:t>, see “</a:t>
            </a:r>
            <a:r>
              <a:rPr lang="en-US" sz="2000" dirty="0" err="1"/>
              <a:t>test_trust_request_with_local_certifier</a:t>
            </a:r>
            <a:r>
              <a:rPr lang="en-US" sz="2000" dirty="0"/>
              <a:t>” there.  Basic structure is:</a:t>
            </a:r>
          </a:p>
          <a:p>
            <a:pPr marL="914400" lvl="1" indent="-457200">
              <a:buFont typeface="+mj-lt"/>
              <a:buAutoNum type="arabicPeriod"/>
            </a:pPr>
            <a:r>
              <a:rPr lang="en-US" sz="2000" dirty="0"/>
              <a:t>Requesting enclave generates enclave authentication key</a:t>
            </a:r>
          </a:p>
          <a:p>
            <a:pPr marL="914400" lvl="1" indent="-457200">
              <a:buFont typeface="+mj-lt"/>
              <a:buAutoNum type="arabicPeriod"/>
            </a:pPr>
            <a:r>
              <a:rPr lang="en-US" sz="2000" dirty="0"/>
              <a:t>Requesting enclave performs Attest with enclave authentication key named</a:t>
            </a:r>
          </a:p>
          <a:p>
            <a:pPr marL="914400" lvl="1" indent="-457200">
              <a:buFont typeface="+mj-lt"/>
              <a:buAutoNum type="arabicPeriod"/>
            </a:pPr>
            <a:r>
              <a:rPr lang="en-US" sz="2000" dirty="0"/>
              <a:t>Requesting enclave formats “</a:t>
            </a:r>
            <a:r>
              <a:rPr lang="en-US" sz="2000" dirty="0" err="1"/>
              <a:t>trust_request_message</a:t>
            </a:r>
            <a:r>
              <a:rPr lang="en-US" sz="2000" dirty="0"/>
              <a:t>” with metadata, signed claim from platform provider certifying the local attestation key and the result of attest (also a signed claim).  The attest claim names the requesting enclave’s measurement.</a:t>
            </a:r>
          </a:p>
          <a:p>
            <a:pPr marL="914400" lvl="1" indent="-457200">
              <a:buFont typeface="+mj-lt"/>
              <a:buAutoNum type="arabicPeriod"/>
            </a:pPr>
            <a:r>
              <a:rPr lang="en-US" sz="2000" dirty="0"/>
              <a:t>Providing enclave supplements two claims from the requesting enclave with two claims signed with the providing enclave’s policy key certifying the global platform key and the trusted enclave measurement.</a:t>
            </a:r>
          </a:p>
          <a:p>
            <a:pPr marL="914400" lvl="1" indent="-457200">
              <a:buFont typeface="+mj-lt"/>
              <a:buAutoNum type="arabicPeriod"/>
            </a:pPr>
            <a:r>
              <a:rPr lang="en-US" sz="2000" dirty="0"/>
              <a:t>Providing enclave constructs proof the “the requesting enclave’s enclave key is-trusted” and submits it to the Local certifier.</a:t>
            </a:r>
          </a:p>
          <a:p>
            <a:pPr marL="914400" lvl="1" indent="-457200">
              <a:buFont typeface="+mj-lt"/>
              <a:buAutoNum type="arabicPeriod"/>
            </a:pPr>
            <a:r>
              <a:rPr lang="en-US" sz="2000" dirty="0"/>
              <a:t>Local certifier verifies the proof and if it succeeds, signs an X509 certificate for the named enclave key specifying the measurement.</a:t>
            </a:r>
          </a:p>
          <a:p>
            <a:pPr marL="914400" lvl="1" indent="-457200">
              <a:buFont typeface="+mj-lt"/>
              <a:buAutoNum type="arabicPeriod"/>
            </a:pPr>
            <a:r>
              <a:rPr lang="en-US" sz="2000" dirty="0"/>
              <a:t>Providing enclave returns the certificate in a “</a:t>
            </a:r>
            <a:r>
              <a:rPr lang="en-US" sz="2000" dirty="0" err="1"/>
              <a:t>trust_response_message</a:t>
            </a:r>
            <a:r>
              <a:rPr lang="en-US" sz="2000" dirty="0"/>
              <a:t>” to the requesting enclave.</a:t>
            </a:r>
          </a:p>
          <a:p>
            <a:pPr marL="914400" lvl="1" indent="-457200">
              <a:buFont typeface="+mj-lt"/>
              <a:buAutoNum type="arabicPeriod"/>
            </a:pPr>
            <a:r>
              <a:rPr lang="en-US" sz="2000" dirty="0"/>
              <a:t>Requesting enclave stores the certificate in its local store to open secure channel with providing enclave later.</a:t>
            </a:r>
            <a:endParaRPr lang="en-US" sz="1600" dirty="0"/>
          </a:p>
        </p:txBody>
      </p:sp>
      <p:sp>
        <p:nvSpPr>
          <p:cNvPr id="3" name="Title 2">
            <a:extLst>
              <a:ext uri="{FF2B5EF4-FFF2-40B4-BE49-F238E27FC236}">
                <a16:creationId xmlns:a16="http://schemas.microsoft.com/office/drawing/2014/main" id="{77671F3E-BC1F-4B8F-AC6D-76C6CE16CE35}"/>
              </a:ext>
            </a:extLst>
          </p:cNvPr>
          <p:cNvSpPr>
            <a:spLocks noGrp="1"/>
          </p:cNvSpPr>
          <p:nvPr>
            <p:ph type="title"/>
          </p:nvPr>
        </p:nvSpPr>
        <p:spPr>
          <a:xfrm>
            <a:off x="838200" y="-33870"/>
            <a:ext cx="10515600" cy="1016634"/>
          </a:xfrm>
        </p:spPr>
        <p:txBody>
          <a:bodyPr wrap="none" anchor="b">
            <a:normAutofit/>
          </a:bodyPr>
          <a:lstStyle/>
          <a:p>
            <a:pPr algn="ctr"/>
            <a:r>
              <a:rPr lang="en-US" sz="4000" dirty="0"/>
              <a:t>Trust negotiation with Local Certification</a:t>
            </a:r>
          </a:p>
        </p:txBody>
      </p:sp>
      <p:sp>
        <p:nvSpPr>
          <p:cNvPr id="12" name="TextBox 11">
            <a:extLst>
              <a:ext uri="{FF2B5EF4-FFF2-40B4-BE49-F238E27FC236}">
                <a16:creationId xmlns:a16="http://schemas.microsoft.com/office/drawing/2014/main" id="{10648822-2543-4E54-927E-42257488B12E}"/>
              </a:ext>
            </a:extLst>
          </p:cNvPr>
          <p:cNvSpPr txBox="1"/>
          <p:nvPr/>
        </p:nvSpPr>
        <p:spPr>
          <a:xfrm>
            <a:off x="618094" y="1600202"/>
            <a:ext cx="10584895" cy="3876039"/>
          </a:xfrm>
          <a:prstGeom prst="rect">
            <a:avLst/>
          </a:prstGeom>
        </p:spPr>
        <p:txBody>
          <a:bodyPr wrap="square" lIns="0" tIns="0" rIns="0" bIns="0" numCol="2" spcCol="457200" rtlCol="0">
            <a:noAutofit/>
          </a:bodyPr>
          <a:lstStyle/>
          <a:p>
            <a:pPr>
              <a:spcBef>
                <a:spcPts val="1200"/>
              </a:spcBef>
            </a:pPr>
            <a:endParaRPr lang="en-US" sz="1200" dirty="0">
              <a:solidFill>
                <a:schemeClr val="tx2"/>
              </a:solidFill>
            </a:endParaRPr>
          </a:p>
        </p:txBody>
      </p:sp>
    </p:spTree>
    <p:extLst>
      <p:ext uri="{BB962C8B-B14F-4D97-AF65-F5344CB8AC3E}">
        <p14:creationId xmlns:p14="http://schemas.microsoft.com/office/powerpoint/2010/main" val="202328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956C1B3-F4C2-4C00-9CD9-A267ABE7E07C}"/>
              </a:ext>
            </a:extLst>
          </p:cNvPr>
          <p:cNvSpPr>
            <a:spLocks noGrp="1"/>
          </p:cNvSpPr>
          <p:nvPr>
            <p:ph sz="quarter" idx="14"/>
          </p:nvPr>
        </p:nvSpPr>
        <p:spPr>
          <a:xfrm>
            <a:off x="469832" y="1610361"/>
            <a:ext cx="11252335" cy="3152663"/>
          </a:xfrm>
        </p:spPr>
        <p:txBody>
          <a:bodyPr>
            <a:noAutofit/>
          </a:bodyPr>
          <a:lstStyle/>
          <a:p>
            <a:pPr lvl="0"/>
            <a:r>
              <a:rPr lang="en-US" sz="2400" dirty="0"/>
              <a:t>Sample code for initialization is in  </a:t>
            </a:r>
            <a:r>
              <a:rPr lang="en-US" sz="2400" dirty="0" err="1"/>
              <a:t>certitier_tests.cc</a:t>
            </a:r>
            <a:r>
              <a:rPr lang="en-US" sz="2400" dirty="0"/>
              <a:t> using </a:t>
            </a:r>
            <a:r>
              <a:rPr lang="en-US" sz="2400" dirty="0" err="1"/>
              <a:t>Remote_Cerify</a:t>
            </a:r>
            <a:r>
              <a:rPr lang="en-US" sz="2400" dirty="0"/>
              <a:t>.  Basic structure is:</a:t>
            </a:r>
          </a:p>
          <a:p>
            <a:pPr marL="914400" lvl="1" indent="-457200">
              <a:buFont typeface="+mj-lt"/>
              <a:buAutoNum type="arabicPeriod"/>
            </a:pPr>
            <a:r>
              <a:rPr lang="en-US" sz="2000" dirty="0"/>
              <a:t>Requesting enclave generates enclave authentication key</a:t>
            </a:r>
          </a:p>
          <a:p>
            <a:pPr marL="914400" lvl="1" indent="-457200">
              <a:buFont typeface="+mj-lt"/>
              <a:buAutoNum type="arabicPeriod"/>
            </a:pPr>
            <a:r>
              <a:rPr lang="en-US" sz="2000" dirty="0"/>
              <a:t>Requesting enclave performs Attest with enclave authentication key named</a:t>
            </a:r>
          </a:p>
          <a:p>
            <a:pPr marL="914400" lvl="1" indent="-457200">
              <a:buFont typeface="+mj-lt"/>
              <a:buAutoNum type="arabicPeriod"/>
            </a:pPr>
            <a:r>
              <a:rPr lang="en-US" sz="2000" dirty="0"/>
              <a:t>Requesting enclave formats “</a:t>
            </a:r>
            <a:r>
              <a:rPr lang="en-US" sz="2000" dirty="0" err="1"/>
              <a:t>trust_request_message</a:t>
            </a:r>
            <a:r>
              <a:rPr lang="en-US" sz="2000" dirty="0"/>
              <a:t>” with metadata, signed claim from platform provider certifying the local attestation key and the result of attest (also a signed claim).  The attest claim names the requesting enclave’s measurement.</a:t>
            </a:r>
          </a:p>
          <a:p>
            <a:pPr marL="914400" lvl="1" indent="-457200">
              <a:buFont typeface="+mj-lt"/>
              <a:buAutoNum type="arabicPeriod"/>
            </a:pPr>
            <a:r>
              <a:rPr lang="en-US" sz="2000" dirty="0"/>
              <a:t>Requesting enclave sends </a:t>
            </a:r>
            <a:r>
              <a:rPr lang="en-US" sz="2000" dirty="0" err="1"/>
              <a:t>trust_request_message</a:t>
            </a:r>
            <a:r>
              <a:rPr lang="en-US" sz="2000" dirty="0"/>
              <a:t> to service.</a:t>
            </a:r>
          </a:p>
          <a:p>
            <a:pPr marL="914400" lvl="1" indent="-457200">
              <a:buFont typeface="+mj-lt"/>
              <a:buAutoNum type="arabicPeriod"/>
            </a:pPr>
            <a:r>
              <a:rPr lang="en-US" sz="2000" dirty="0"/>
              <a:t>Remote service evaluates claims and, if it succeeds, signs an X509 certificate for the named enclave authentication key that specifies the measurement with the policy domain policy key.</a:t>
            </a:r>
          </a:p>
          <a:p>
            <a:pPr marL="914400" lvl="1" indent="-457200">
              <a:buFont typeface="+mj-lt"/>
              <a:buAutoNum type="arabicPeriod"/>
            </a:pPr>
            <a:r>
              <a:rPr lang="en-US" sz="2000" dirty="0"/>
              <a:t>The service returns the certificate in a “</a:t>
            </a:r>
            <a:r>
              <a:rPr lang="en-US" sz="2000" dirty="0" err="1"/>
              <a:t>trust_response_message</a:t>
            </a:r>
            <a:r>
              <a:rPr lang="en-US" sz="2000" dirty="0"/>
              <a:t>” to the requesting enclave.</a:t>
            </a:r>
          </a:p>
          <a:p>
            <a:pPr marL="914400" lvl="1" indent="-457200">
              <a:buFont typeface="+mj-lt"/>
              <a:buAutoNum type="arabicPeriod"/>
            </a:pPr>
            <a:r>
              <a:rPr lang="en-US" sz="2000" dirty="0"/>
              <a:t>Requesting enclave stores the certificate in its local store to open secure channel with any enclave in the policy domain.</a:t>
            </a:r>
            <a:endParaRPr lang="en-US" sz="1600" dirty="0"/>
          </a:p>
        </p:txBody>
      </p:sp>
      <p:sp>
        <p:nvSpPr>
          <p:cNvPr id="3" name="Title 2">
            <a:extLst>
              <a:ext uri="{FF2B5EF4-FFF2-40B4-BE49-F238E27FC236}">
                <a16:creationId xmlns:a16="http://schemas.microsoft.com/office/drawing/2014/main" id="{77671F3E-BC1F-4B8F-AC6D-76C6CE16CE35}"/>
              </a:ext>
            </a:extLst>
          </p:cNvPr>
          <p:cNvSpPr>
            <a:spLocks noGrp="1"/>
          </p:cNvSpPr>
          <p:nvPr>
            <p:ph type="title"/>
          </p:nvPr>
        </p:nvSpPr>
        <p:spPr>
          <a:xfrm>
            <a:off x="838200" y="-33870"/>
            <a:ext cx="10515600" cy="1016634"/>
          </a:xfrm>
        </p:spPr>
        <p:txBody>
          <a:bodyPr wrap="none" anchor="b">
            <a:normAutofit/>
          </a:bodyPr>
          <a:lstStyle/>
          <a:p>
            <a:pPr algn="ctr"/>
            <a:r>
              <a:rPr lang="en-US" sz="4000" dirty="0"/>
              <a:t>Trust negotiation with Remote Certification</a:t>
            </a:r>
          </a:p>
        </p:txBody>
      </p:sp>
      <p:sp>
        <p:nvSpPr>
          <p:cNvPr id="12" name="TextBox 11">
            <a:extLst>
              <a:ext uri="{FF2B5EF4-FFF2-40B4-BE49-F238E27FC236}">
                <a16:creationId xmlns:a16="http://schemas.microsoft.com/office/drawing/2014/main" id="{10648822-2543-4E54-927E-42257488B12E}"/>
              </a:ext>
            </a:extLst>
          </p:cNvPr>
          <p:cNvSpPr txBox="1"/>
          <p:nvPr/>
        </p:nvSpPr>
        <p:spPr>
          <a:xfrm>
            <a:off x="618094" y="1600202"/>
            <a:ext cx="10584895" cy="3876039"/>
          </a:xfrm>
          <a:prstGeom prst="rect">
            <a:avLst/>
          </a:prstGeom>
        </p:spPr>
        <p:txBody>
          <a:bodyPr wrap="square" lIns="0" tIns="0" rIns="0" bIns="0" numCol="2" spcCol="457200" rtlCol="0">
            <a:noAutofit/>
          </a:bodyPr>
          <a:lstStyle/>
          <a:p>
            <a:pPr>
              <a:spcBef>
                <a:spcPts val="1200"/>
              </a:spcBef>
            </a:pPr>
            <a:endParaRPr lang="en-US" sz="1200" dirty="0">
              <a:solidFill>
                <a:schemeClr val="tx2"/>
              </a:solidFill>
            </a:endParaRPr>
          </a:p>
        </p:txBody>
      </p:sp>
    </p:spTree>
    <p:extLst>
      <p:ext uri="{BB962C8B-B14F-4D97-AF65-F5344CB8AC3E}">
        <p14:creationId xmlns:p14="http://schemas.microsoft.com/office/powerpoint/2010/main" val="308672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2" ma:contentTypeDescription="Create a new document." ma:contentTypeScope="" ma:versionID="84c08f737672de27f3fbef69a7b74bfc">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2e699634b7f5100d9c3fe33ad11b8f85"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D40EC1-94A3-48FE-82D6-9D650D9C087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29F02A1-9E85-4EAD-8220-8DB8467E220E}">
  <ds:schemaRefs>
    <ds:schemaRef ds:uri="http://schemas.microsoft.com/sharepoint/v3/contenttype/forms"/>
  </ds:schemaRefs>
</ds:datastoreItem>
</file>

<file path=customXml/itemProps3.xml><?xml version="1.0" encoding="utf-8"?>
<ds:datastoreItem xmlns:ds="http://schemas.openxmlformats.org/officeDocument/2006/customXml" ds:itemID="{BEB70D19-E34B-4A4C-96C8-8A77BAE612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1f2ad2-e472-44ee-9b91-cb098f6c1beb"/>
    <ds:schemaRef ds:uri="28481bb3-5299-45df-98e4-9eda10c473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244</TotalTime>
  <Words>675</Words>
  <Application>Microsoft Macintosh PowerPoint</Application>
  <PresentationFormat>Widescreen</PresentationFormat>
  <Paragraphs>68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Example application: Certification</vt:lpstr>
      <vt:lpstr>Example application: Initialization and restart</vt:lpstr>
      <vt:lpstr>Example application: Cooperating Containers</vt:lpstr>
      <vt:lpstr>Trust negotiation with Local Certification</vt:lpstr>
      <vt:lpstr>Trust negotiation with Remote Certification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certifier</dc:title>
  <dc:creator>John Manferdelli</dc:creator>
  <cp:lastModifiedBy>John Manferdelli</cp:lastModifiedBy>
  <cp:revision>65</cp:revision>
  <dcterms:created xsi:type="dcterms:W3CDTF">2021-08-11T19:32:17Z</dcterms:created>
  <dcterms:modified xsi:type="dcterms:W3CDTF">2022-07-18T03:31:49Z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