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5.wmf" ContentType="image/x-wmf"/>
  <Override PartName="/ppt/media/image3.png" ContentType="image/png"/>
  <Override PartName="/ppt/media/image2.png" ContentType="image/png"/>
  <Override PartName="/ppt/media/image1.png" ContentType="image/png"/>
  <Override PartName="/ppt/media/image6.wmf" ContentType="image/x-wm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8438475" cy="4279423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39FB89-F44F-42EC-B625-92961D2BD7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D63302-CC22-4507-9CAE-00B758CDEE3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2559384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20200" y="22975920"/>
            <a:ext cx="2559384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53464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34640" y="2297592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420200" y="2297592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2559384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2559384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420200" y="12211560"/>
            <a:ext cx="25593840" cy="204206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420200" y="12211560"/>
            <a:ext cx="25593840" cy="20420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420200" y="10011960"/>
            <a:ext cx="25593840" cy="2481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2559384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1248948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534640" y="10011960"/>
            <a:ext cx="1248948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20200" y="1705680"/>
            <a:ext cx="25593840" cy="33129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20200" y="2297592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4534640" y="10011960"/>
            <a:ext cx="1248948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12489480" cy="2481984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53464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534640" y="2297592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534640" y="10011960"/>
            <a:ext cx="1248948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20200" y="22975920"/>
            <a:ext cx="25593840" cy="11838960"/>
          </a:xfrm>
          <a:prstGeom prst="rect">
            <a:avLst/>
          </a:prstGeom>
        </p:spPr>
        <p:txBody>
          <a:bodyPr lIns="0" rIns="0" tIns="0" bIns="0"/>
          <a:p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20200" y="1705680"/>
            <a:ext cx="25593840" cy="714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51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20200" y="10011960"/>
            <a:ext cx="25593840" cy="24819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7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7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1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3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04760" y="20756160"/>
            <a:ext cx="12434760" cy="3932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66560" y="8127000"/>
            <a:ext cx="5306760" cy="574956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66120" y="5374080"/>
            <a:ext cx="27652680" cy="8632080"/>
          </a:xfrm>
          <a:prstGeom prst="roundRect">
            <a:avLst>
              <a:gd name="adj" fmla="val 8699"/>
            </a:avLst>
          </a:prstGeom>
          <a:noFill/>
          <a:ln w="69840">
            <a:solidFill>
              <a:srgbClr val="00009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-267480" y="80640"/>
            <a:ext cx="28904400" cy="16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3400" rIns="113400" tIns="113400" bIns="113400" anchor="ctr"/>
          <a:p>
            <a:pPr algn="ctr">
              <a:lnSpc>
                <a:spcPct val="100000"/>
              </a:lnSpc>
            </a:pPr>
            <a:r>
              <a:rPr b="1" lang="en-US" sz="65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Space Learning for Verification on Temporal Differentials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4786200" y="1940400"/>
            <a:ext cx="21492000" cy="2745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Mark Santolucito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Ennan Zhai, Ruzica Piskac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Yale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 flipH="1">
            <a:off x="1164960" y="4707360"/>
            <a:ext cx="4136040" cy="1102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88920" tIns="44280" bIns="44280"/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66120" y="14875200"/>
            <a:ext cx="13565520" cy="10177560"/>
          </a:xfrm>
          <a:prstGeom prst="roundRect">
            <a:avLst>
              <a:gd name="adj" fmla="val 8532"/>
            </a:avLst>
          </a:prstGeom>
          <a:noFill/>
          <a:ln w="69840">
            <a:solidFill>
              <a:srgbClr val="00009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 flipH="1">
            <a:off x="1221840" y="14256360"/>
            <a:ext cx="8285400" cy="1012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88920" tIns="44280" bIns="44280"/>
          <a:p>
            <a:pPr>
              <a:lnSpc>
                <a:spcPct val="100000"/>
              </a:lnSpc>
            </a:pPr>
            <a:r>
              <a:rPr b="1" lang="en-US" sz="51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Misconfiguration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64680" y="25877520"/>
            <a:ext cx="13625280" cy="16366680"/>
          </a:xfrm>
          <a:prstGeom prst="roundRect">
            <a:avLst>
              <a:gd name="adj" fmla="val 8532"/>
            </a:avLst>
          </a:prstGeom>
          <a:noFill/>
          <a:ln w="69840">
            <a:solidFill>
              <a:srgbClr val="00009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 flipH="1">
            <a:off x="1302840" y="25287480"/>
            <a:ext cx="6589800" cy="1012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88920" tIns="44280" bIns="44280"/>
          <a:p>
            <a:pPr>
              <a:lnSpc>
                <a:spcPct val="100000"/>
              </a:lnSpc>
            </a:pPr>
            <a:r>
              <a:rPr b="1" lang="en-US" sz="51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Solution Attempt #1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4323320" y="14904720"/>
            <a:ext cx="13748040" cy="15178320"/>
          </a:xfrm>
          <a:prstGeom prst="roundRect">
            <a:avLst>
              <a:gd name="adj" fmla="val 8532"/>
            </a:avLst>
          </a:prstGeom>
          <a:noFill/>
          <a:ln w="69840">
            <a:solidFill>
              <a:srgbClr val="00009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" name="CustomShape 11"/>
          <p:cNvSpPr/>
          <p:nvPr/>
        </p:nvSpPr>
        <p:spPr>
          <a:xfrm flipH="1">
            <a:off x="15416640" y="14263920"/>
            <a:ext cx="6583680" cy="1029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88920" tIns="44280" bIns="44280"/>
          <a:p>
            <a:pPr>
              <a:lnSpc>
                <a:spcPct val="100000"/>
              </a:lnSpc>
            </a:pPr>
            <a:r>
              <a:rPr b="1" lang="en-US" sz="52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Solution Attempt #2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32160" y="5150160"/>
            <a:ext cx="17502840" cy="26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64692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or service failure are very expensive.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584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misconfiguration problems are the most common root-cause (31%), e.g., Amazon EC2 outage Apr 2011.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40" descr=""/>
          <p:cNvPicPr/>
          <p:nvPr/>
        </p:nvPicPr>
        <p:blipFill>
          <a:blip r:embed="rId2"/>
          <a:stretch/>
        </p:blipFill>
        <p:spPr>
          <a:xfrm>
            <a:off x="3727800" y="1485000"/>
            <a:ext cx="4867200" cy="3662280"/>
          </a:xfrm>
          <a:prstGeom prst="rect">
            <a:avLst/>
          </a:prstGeom>
          <a:ln>
            <a:noFill/>
          </a:ln>
        </p:spPr>
      </p:pic>
      <p:pic>
        <p:nvPicPr>
          <p:cNvPr id="55" name="Picture 22" descr=""/>
          <p:cNvPicPr/>
          <p:nvPr/>
        </p:nvPicPr>
        <p:blipFill>
          <a:blip r:embed="rId3"/>
          <a:stretch/>
        </p:blipFill>
        <p:spPr>
          <a:xfrm>
            <a:off x="8650080" y="8238240"/>
            <a:ext cx="8122680" cy="5306400"/>
          </a:xfrm>
          <a:prstGeom prst="rect">
            <a:avLst/>
          </a:prstGeom>
          <a:ln>
            <a:noFill/>
          </a:ln>
        </p:spPr>
      </p:pic>
      <p:sp>
        <p:nvSpPr>
          <p:cNvPr id="56" name="CustomShape 13"/>
          <p:cNvSpPr/>
          <p:nvPr/>
        </p:nvSpPr>
        <p:spPr>
          <a:xfrm>
            <a:off x="1297800" y="20950560"/>
            <a:ext cx="12134520" cy="34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general_log = /var/log/mysql/mysql.log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Type: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 type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parameter “general_log” should be an integer, rather than path (string). In MySQL, there is another parameter “general_log_file” used to point the log path.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MySQL log cannot be correctly written.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1004760" y="15563880"/>
            <a:ext cx="12488760" cy="4917240"/>
          </a:xfrm>
          <a:prstGeom prst="rect">
            <a:avLst/>
          </a:prstGeom>
          <a:noFill/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5"/>
          <p:cNvSpPr/>
          <p:nvPr/>
        </p:nvSpPr>
        <p:spPr>
          <a:xfrm>
            <a:off x="1291680" y="15798600"/>
            <a:ext cx="12038760" cy="50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= mysql.so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…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= recode.so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 Type: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Ordering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Description: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When using PHP in Apache, the extension “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mysql.so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depends on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“recode.so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”. Thus, the order between them matters. The user configured the order in a wrong 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Impact: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Apache cannot start due to segment fault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 rot="16200000">
            <a:off x="5450040" y="16072200"/>
            <a:ext cx="1431360" cy="803160"/>
          </a:xfrm>
          <a:prstGeom prst="curvedUpArrow">
            <a:avLst>
              <a:gd name="adj1" fmla="val 25000"/>
              <a:gd name="adj2" fmla="val 50000"/>
              <a:gd name="adj3" fmla="val 48998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0"/>
          </a:gradFill>
          <a:ln w="93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17"/>
          <p:cNvSpPr/>
          <p:nvPr/>
        </p:nvSpPr>
        <p:spPr>
          <a:xfrm>
            <a:off x="7512120" y="16048440"/>
            <a:ext cx="5810760" cy="15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recode.so” must be put before “mysql.so”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4069160" y="20637000"/>
            <a:ext cx="145080" cy="2224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5"/>
          <a:stretch/>
        </p:blipFill>
        <p:spPr>
          <a:xfrm>
            <a:off x="18224640" y="5985720"/>
            <a:ext cx="9300960" cy="6317640"/>
          </a:xfrm>
          <a:prstGeom prst="rect">
            <a:avLst/>
          </a:prstGeom>
          <a:ln w="38160">
            <a:solidFill>
              <a:srgbClr val="cc3300"/>
            </a:solidFill>
            <a:round/>
          </a:ln>
        </p:spPr>
      </p:pic>
      <p:graphicFrame>
        <p:nvGraphicFramePr>
          <p:cNvPr id="63" name="Table 18"/>
          <p:cNvGraphicFramePr/>
          <p:nvPr/>
        </p:nvGraphicFramePr>
        <p:xfrm>
          <a:off x="769680" y="37257120"/>
          <a:ext cx="7181640" cy="4418640"/>
        </p:xfrm>
        <a:graphic>
          <a:graphicData uri="http://schemas.openxmlformats.org/drawingml/2006/table">
            <a:tbl>
              <a:tblPr/>
              <a:tblGrid>
                <a:gridCol w="2055960"/>
                <a:gridCol w="1662480"/>
                <a:gridCol w="1281240"/>
                <a:gridCol w="2182320"/>
              </a:tblGrid>
              <a:tr h="883800"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Error Type</a:t>
                      </a:r>
                      <a:endParaRPr b="0" lang="en-US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  <a:p>
                      <a:endParaRPr b="0" lang="en-US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Passing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False Positives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83800"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Missing Entry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 in same files as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5/5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1, 0, 0, 0, 4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 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 : Int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5/5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0, 0, 0, 0, 0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3800"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Keyword Ordering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 before 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5/5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0, 2, 1, 0, 6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Value Relations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 &gt; Y, X=Y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4/5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0, 0, 0, 1, 0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4" name="CustomShape 19"/>
          <p:cNvSpPr/>
          <p:nvPr/>
        </p:nvSpPr>
        <p:spPr>
          <a:xfrm>
            <a:off x="13710240" y="19653840"/>
            <a:ext cx="1868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22115520" y="25475760"/>
            <a:ext cx="5498280" cy="1937520"/>
          </a:xfrm>
          <a:prstGeom prst="rect">
            <a:avLst/>
          </a:prstGeom>
          <a:ln>
            <a:noFill/>
          </a:ln>
        </p:spPr>
      </p:pic>
      <p:sp>
        <p:nvSpPr>
          <p:cNvPr id="66" name="CustomShape 20"/>
          <p:cNvSpPr/>
          <p:nvPr/>
        </p:nvSpPr>
        <p:spPr>
          <a:xfrm>
            <a:off x="0" y="34229880"/>
            <a:ext cx="8870040" cy="38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64692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ConfigC is an instance of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space learning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But it only builds the specific boundary (Necessary set) – the strongest conditions for a correct file.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14321880" y="15100560"/>
            <a:ext cx="7409160" cy="63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extend ConfigC to also build the general boundary – the set of weakest condition for a correct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Instead of building a concrete relation set from the learning files, we build an SMT formula in the theory of sets.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2"/>
          <p:cNvSpPr txBox="1"/>
          <p:nvPr/>
        </p:nvSpPr>
        <p:spPr>
          <a:xfrm>
            <a:off x="2736360" y="28276560"/>
            <a:ext cx="1828800" cy="2147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B=2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C=3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3"/>
          <p:cNvSpPr txBox="1"/>
          <p:nvPr/>
        </p:nvSpPr>
        <p:spPr>
          <a:xfrm>
            <a:off x="6393600" y="28305720"/>
            <a:ext cx="5394960" cy="2147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Relations (F)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A&lt;B, B&lt;C, A&lt;C,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(A,B), (B,C), (A,C),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A:Int, B:Int, C:Int, …}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4"/>
          <p:cNvSpPr/>
          <p:nvPr/>
        </p:nvSpPr>
        <p:spPr>
          <a:xfrm>
            <a:off x="4381200" y="28912320"/>
            <a:ext cx="1372680" cy="549720"/>
          </a:xfrm>
          <a:custGeom>
            <a:avLst/>
            <a:gdLst/>
            <a:ahLst/>
            <a:rect l="0" t="0" r="r" b="b"/>
            <a:pathLst>
              <a:path w="3815" h="1529">
                <a:moveTo>
                  <a:pt x="0" y="382"/>
                </a:moveTo>
                <a:lnTo>
                  <a:pt x="2860" y="382"/>
                </a:lnTo>
                <a:lnTo>
                  <a:pt x="2860" y="0"/>
                </a:lnTo>
                <a:lnTo>
                  <a:pt x="3814" y="764"/>
                </a:lnTo>
                <a:lnTo>
                  <a:pt x="2860" y="1528"/>
                </a:lnTo>
                <a:lnTo>
                  <a:pt x="2860" y="1146"/>
                </a:lnTo>
                <a:lnTo>
                  <a:pt x="0" y="1146"/>
                </a:lnTo>
                <a:lnTo>
                  <a:pt x="0" y="38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5"/>
          <p:cNvSpPr/>
          <p:nvPr/>
        </p:nvSpPr>
        <p:spPr>
          <a:xfrm>
            <a:off x="7518240" y="37507320"/>
            <a:ext cx="6325200" cy="38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64692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guaranteed to detect all incorrect files, but also generates many false positives – errors that are not true errors.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7"/>
          <a:stretch/>
        </p:blipFill>
        <p:spPr>
          <a:xfrm>
            <a:off x="2410200" y="30487320"/>
            <a:ext cx="8681760" cy="39247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8"/>
          <a:stretch/>
        </p:blipFill>
        <p:spPr>
          <a:xfrm>
            <a:off x="9747720" y="33331320"/>
            <a:ext cx="2799360" cy="4034160"/>
          </a:xfrm>
          <a:prstGeom prst="rect">
            <a:avLst/>
          </a:prstGeom>
          <a:ln>
            <a:noFill/>
          </a:ln>
        </p:spPr>
      </p:pic>
      <p:sp>
        <p:nvSpPr>
          <p:cNvPr id="74" name="TextShape 26"/>
          <p:cNvSpPr txBox="1"/>
          <p:nvPr/>
        </p:nvSpPr>
        <p:spPr>
          <a:xfrm>
            <a:off x="15172200" y="21728880"/>
            <a:ext cx="10332720" cy="37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Greatest Boundary = Breaking    : {Relations}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   Boundary = Necessary : {Relations}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Status(F) = Pass ⇒ ∀r ∈ Relations (F), r ∉Breaking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Status(F) = Err    ⇒ ∃r ∈ Relations (F), r ∈Breaking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7"/>
          <p:cNvSpPr/>
          <p:nvPr/>
        </p:nvSpPr>
        <p:spPr>
          <a:xfrm>
            <a:off x="14353200" y="24322320"/>
            <a:ext cx="7409160" cy="44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formula can be extended with extra observations  - for example using temporal structures in the learning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8"/>
          <p:cNvSpPr txBox="1"/>
          <p:nvPr/>
        </p:nvSpPr>
        <p:spPr>
          <a:xfrm>
            <a:off x="15263640" y="28024920"/>
            <a:ext cx="12436560" cy="214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Status(F1) = Pass ∧ Status(F2) = Err 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∃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∈ Relations (F1) `setDiff` Relations (F2), r ∈ Necessary ⋁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∃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∈ Relations (F2) `setDiff` Relations (F1), r ∈ Breaking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9"/>
          <p:cNvSpPr/>
          <p:nvPr/>
        </p:nvSpPr>
        <p:spPr>
          <a:xfrm>
            <a:off x="14446080" y="30905640"/>
            <a:ext cx="13625280" cy="8413560"/>
          </a:xfrm>
          <a:prstGeom prst="roundRect">
            <a:avLst>
              <a:gd name="adj" fmla="val 8532"/>
            </a:avLst>
          </a:prstGeom>
          <a:noFill/>
          <a:ln w="69840">
            <a:solidFill>
              <a:srgbClr val="00009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30"/>
          <p:cNvSpPr/>
          <p:nvPr/>
        </p:nvSpPr>
        <p:spPr>
          <a:xfrm flipH="1">
            <a:off x="15103800" y="30282120"/>
            <a:ext cx="6750000" cy="1012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226440" rIns="88920" tIns="44280" bIns="44280"/>
          <a:p>
            <a:pPr>
              <a:lnSpc>
                <a:spcPct val="100000"/>
              </a:lnSpc>
            </a:pPr>
            <a:r>
              <a:rPr b="1" lang="en-US" sz="5100" spc="-1" strike="noStrike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  <a:ea typeface="Linux Libertine"/>
              </a:rPr>
              <a:t>Proposed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1"/>
          <p:cNvSpPr/>
          <p:nvPr/>
        </p:nvSpPr>
        <p:spPr>
          <a:xfrm>
            <a:off x="14535720" y="31089240"/>
            <a:ext cx="12438000" cy="68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Travis Continuous Integration[2] service for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~30% of large projects on Github use TravisCI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15-20% of failed TravisCI builds are due to ”errors”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the start of 2014, approximately 88,000 hours of server time was used on TravisCI projects that resulted in an error status.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Because commits are incremental, set differences are small, which lets the SMT solver run relatively quickly.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Relations (F1) `setDiff` Relations (F2) &lt;&lt; Relations (F2)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9"/>
          <a:stretch/>
        </p:blipFill>
        <p:spPr>
          <a:xfrm>
            <a:off x="21487320" y="15452640"/>
            <a:ext cx="6126120" cy="6126120"/>
          </a:xfrm>
          <a:prstGeom prst="rect">
            <a:avLst/>
          </a:prstGeom>
          <a:ln>
            <a:noFill/>
          </a:ln>
        </p:spPr>
      </p:pic>
      <p:sp>
        <p:nvSpPr>
          <p:cNvPr id="81" name="TextShape 32"/>
          <p:cNvSpPr txBox="1"/>
          <p:nvPr/>
        </p:nvSpPr>
        <p:spPr>
          <a:xfrm>
            <a:off x="14864760" y="39937680"/>
            <a:ext cx="1271016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M. Santolucito, E. Zhai, and R. Piskac, “Probabilistic automated language learning for configuration files,” in CAV, 2016, pp. 80–87.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 Z. A. Beller M, Gousios G, “Oops, my tests broke the build: An analysis of travis ci builds with github,” PREPRINT, 2016. [Online]. Available: https://doi.org/10.7287/peerj.preprints.1984v1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work was funded in part by NSF grant #1302327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3"/>
          <p:cNvSpPr/>
          <p:nvPr/>
        </p:nvSpPr>
        <p:spPr>
          <a:xfrm>
            <a:off x="-127080" y="25898760"/>
            <a:ext cx="14041080" cy="22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66280" rIns="113400" tIns="566280" bIns="182880"/>
          <a:p>
            <a:pPr marL="646920" indent="-418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our previous work,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ConfigC</a:t>
            </a:r>
            <a:r>
              <a:rPr b="0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can learn a language model from a learning set of configuration files by building a set of necessary relations over a learning set of correct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LibreOffice/5.1.4.2$Linux_X86_64 LibreOffice_project/10m0$Build-2</Application>
  <Company>Max-Planck-Institut für Informatik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2012-06-03T23:43:07Z</dcterms:created>
  <dc:creator>rose hoberman</dc:creator>
  <dc:description/>
  <dc:language>en-US</dc:language>
  <cp:lastModifiedBy/>
  <dcterms:modified xsi:type="dcterms:W3CDTF">2016-09-30T13:50:59Z</dcterms:modified>
  <cp:revision>153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Max-Planck-Institut für Informatik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