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3"/>
  </p:notesMasterIdLst>
  <p:sldIdLst>
    <p:sldId id="256" r:id="rId2"/>
    <p:sldId id="270" r:id="rId3"/>
    <p:sldId id="272" r:id="rId4"/>
    <p:sldId id="273" r:id="rId5"/>
    <p:sldId id="274" r:id="rId6"/>
    <p:sldId id="275" r:id="rId7"/>
    <p:sldId id="277" r:id="rId8"/>
    <p:sldId id="271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Что</a:t>
            </a:r>
            <a:r>
              <a:rPr lang="ru-RU" baseline="0" dirty="0" smtClean="0"/>
              <a:t> такое чистый код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baseline="0" dirty="0" smtClean="0"/>
              <a:t>Хорошо читается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dirty="0" smtClean="0"/>
              <a:t>Протестирован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dirty="0" smtClean="0"/>
              <a:t>Оптимизирован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dirty="0" smtClean="0"/>
              <a:t>Работает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dirty="0" smtClean="0"/>
              <a:t>Правило бойскаута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3eae968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3eae968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Фиксация интерфейса класса/модуля и возможность изменения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реализации/поведения.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3eae968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3eae968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Сокрытие информации + полиморфизм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Расширяемость: объектно-ориентированный и функциональный подход.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3eae968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3eae968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3eae968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3eae968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Неизменяемые сущности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3eae968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3eae968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SRP vs ISP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3eae968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3eae968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Зависит от клиентов больше, чем от самого класса.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3eae968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3eae968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Модули верхних уровней не должны зависеть от модулей нижних уровней. Оба типа модулей должны зависеть от абстракций.</a:t>
            </a:r>
          </a:p>
          <a:p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Абстракции не должны зависеть от деталей. Детали должны зависеть от абстракций.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3eae968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3eae968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3eae968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3eae9681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3eae968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3eae968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избегать</a:t>
            </a:r>
            <a:r>
              <a:rPr lang="ru-RU" baseline="0" dirty="0" smtClean="0"/>
              <a:t> дезинформации (</a:t>
            </a:r>
            <a:r>
              <a:rPr lang="en-US" baseline="0" dirty="0" err="1" smtClean="0"/>
              <a:t>accountList</a:t>
            </a:r>
            <a:r>
              <a:rPr lang="ru-RU" baseline="0" dirty="0" smtClean="0"/>
              <a:t>)</a:t>
            </a:r>
            <a:endParaRPr lang="en-US" baseline="0" dirty="0" smtClean="0"/>
          </a:p>
          <a:p>
            <a:r>
              <a:rPr lang="ru-RU" baseline="0" dirty="0" smtClean="0"/>
              <a:t>малозаметные различия в именах</a:t>
            </a:r>
          </a:p>
          <a:p>
            <a:r>
              <a:rPr lang="ru-RU" dirty="0" smtClean="0"/>
              <a:t>избегать грамматических ошибок</a:t>
            </a:r>
          </a:p>
          <a:p>
            <a:r>
              <a:rPr lang="en-US" dirty="0" smtClean="0"/>
              <a:t>o</a:t>
            </a:r>
            <a:r>
              <a:rPr lang="ru-RU" dirty="0" smtClean="0"/>
              <a:t>смысленные</a:t>
            </a:r>
            <a:r>
              <a:rPr lang="ru-RU" baseline="0" dirty="0" smtClean="0"/>
              <a:t> различия в именах (</a:t>
            </a:r>
            <a:r>
              <a:rPr lang="en-US" baseline="0" dirty="0" err="1" smtClean="0"/>
              <a:t>ProductInfo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en-US" baseline="0" dirty="0" err="1" smtClean="0"/>
              <a:t>ProductData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ProductTable</a:t>
            </a:r>
            <a:r>
              <a:rPr lang="ru-RU" baseline="0" dirty="0" smtClean="0"/>
              <a:t>)</a:t>
            </a:r>
            <a:endParaRPr lang="en-US" baseline="0" dirty="0" smtClean="0"/>
          </a:p>
          <a:p>
            <a:r>
              <a:rPr lang="ru-RU" baseline="0" dirty="0" smtClean="0"/>
              <a:t>удобство произношения</a:t>
            </a:r>
            <a:r>
              <a:rPr lang="en-US" baseline="0" dirty="0" smtClean="0"/>
              <a:t>, </a:t>
            </a:r>
            <a:r>
              <a:rPr lang="ru-RU" baseline="0" dirty="0" smtClean="0"/>
              <a:t>удобство поиска</a:t>
            </a:r>
          </a:p>
          <a:p>
            <a:r>
              <a:rPr lang="ru-RU" baseline="0" dirty="0" smtClean="0"/>
              <a:t>Имена классов и объектов- существительные</a:t>
            </a:r>
          </a:p>
          <a:p>
            <a:r>
              <a:rPr lang="ru-RU" baseline="0" dirty="0" smtClean="0"/>
              <a:t>Имена функций – глаголы(чтение, запись, предикаты – </a:t>
            </a:r>
            <a:r>
              <a:rPr lang="en-US" baseline="0" dirty="0" smtClean="0"/>
              <a:t>get, set, is</a:t>
            </a:r>
            <a:r>
              <a:rPr lang="ru-RU" baseline="0" dirty="0" smtClean="0"/>
              <a:t>)</a:t>
            </a:r>
            <a:endParaRPr lang="en-US" baseline="0" dirty="0" smtClean="0"/>
          </a:p>
          <a:p>
            <a:r>
              <a:rPr lang="ru-RU" baseline="0" dirty="0" smtClean="0"/>
              <a:t>единообразие (</a:t>
            </a:r>
            <a:r>
              <a:rPr lang="en-US" baseline="0" dirty="0" smtClean="0"/>
              <a:t>get, fetch, retrieve</a:t>
            </a:r>
            <a:r>
              <a:rPr lang="ru-RU" baseline="0" dirty="0" smtClean="0"/>
              <a:t>)</a:t>
            </a:r>
            <a:endParaRPr lang="en-US" baseline="0" dirty="0" smtClean="0"/>
          </a:p>
          <a:p>
            <a:endParaRPr lang="en-US" baseline="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913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52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798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853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Легкость добавления методов против легкости добавления классов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Сужающее наследование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1235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c3eae968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c3eae968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Уровни абстракции нарушены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3eae968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3eae968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3eae968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3eae968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Борьба со сложностью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2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rgbClr val="DA000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cxnSp>
        <p:nvCxnSpPr>
          <p:cNvPr id="33" name="Google Shape;33;p6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8" name="Google Shape;8;p1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w="508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CLEAN CODE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SRP</a:t>
            </a: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class FileLogger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public void Handle(string error)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System.IO.File.WriteAllText(@"c:\Error.txt", error);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SRP</a:t>
            </a:r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class Customer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private FileLogger obj = new FileLogger();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public virtual void Add()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try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    // Database code goes here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catch (Exception ex)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    obj.Handle(ex.ToString());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}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OCP</a:t>
            </a:r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class Customer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public int CustomerType   {get; set;}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        public double GetDiscount(double totalSales)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    if (CustomerType   == 1)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        return totalSales - 100;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    else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        return totalSales - 50;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OCP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class Customer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public virtual double GetDiscount(double totalSales)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return TotalSales;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class SilverCustomer : Customer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public override double GetDiscount(double totalSales)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return base.GetDiscount(TotalSales) - 50;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LSP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class Enquiry : Customer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public override double GetDiscount(double totalSales)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return base.GetDiscount(TotalSales) - 5;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public override void Add()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throw new Exception("Not allowed");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LSP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List&lt;Customer&gt; Customers = new List&lt;Customer&gt;();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Customers.Add(new SilverCustomer());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Customers.Add(new GoldCustomer());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Customers.Add(new Enquiry());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foreach (Customer c in Customers)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c.Add();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ISP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interface IMachine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public bool Print(List&lt;Item&gt; item);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public bool Staple(List&lt;Item&gt; item);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public bool Fax(List&lt;Item&gt; item);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public bool Scan(List&lt;Item&gt; item);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public bool PhotoCopy(List&lt;Item&gt; item);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} 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class Machine : IMachine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public bool Print(List&lt;Item&gt; item)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{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// Print the items.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Console.WriteLine("All Items printed" + item.Count());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   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ISP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interface IPrinter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public bool Print(List&lt;Item&gt; item);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interface IMachine : IPrinter, IFax, IScan, IPhotoCopy,IStaple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 IPrinter printer = new Printer();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 printer.Print(...)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class Customer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private FileLogger obj = new FileLogger();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public virtual void Add()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try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    // Database code goes here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catch (Exception ex)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    obj.Handle(ex.ToString());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interface ILogger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        void Handle(string error);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class FileLogger : ILogger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        public void Handle(string error)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    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            System.IO.File.WriteAllText(@"c:\Error.txt", error);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    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names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sz="1200" dirty="0" smtClean="0"/>
              <a:t>public List&lt;</a:t>
            </a:r>
            <a:r>
              <a:rPr lang="en-US" sz="1200" dirty="0" err="1" smtClean="0"/>
              <a:t>int</a:t>
            </a:r>
            <a:r>
              <a:rPr lang="en-US" sz="1200" dirty="0" smtClean="0"/>
              <a:t>[]&gt; </a:t>
            </a:r>
            <a:r>
              <a:rPr lang="en-US" sz="1200" dirty="0" err="1" smtClean="0"/>
              <a:t>getThem</a:t>
            </a:r>
            <a:r>
              <a:rPr lang="en-US" sz="1200" dirty="0" smtClean="0"/>
              <a:t>()</a:t>
            </a:r>
          </a:p>
          <a:p>
            <a:pPr marL="38100" indent="0">
              <a:buNone/>
            </a:pPr>
            <a:r>
              <a:rPr lang="en-US" sz="1200" dirty="0" smtClean="0"/>
              <a:t>{</a:t>
            </a:r>
          </a:p>
          <a:p>
            <a:pPr marL="3810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List&lt;</a:t>
            </a:r>
            <a:r>
              <a:rPr lang="en-US" sz="1200" dirty="0" err="1" smtClean="0"/>
              <a:t>int</a:t>
            </a:r>
            <a:r>
              <a:rPr lang="en-US" sz="1200" dirty="0" smtClean="0"/>
              <a:t>[]&gt; list1 = new </a:t>
            </a:r>
            <a:r>
              <a:rPr lang="en-US" sz="1200" dirty="0" err="1" smtClean="0"/>
              <a:t>ArrayList</a:t>
            </a:r>
            <a:r>
              <a:rPr lang="en-US" sz="1200" dirty="0" smtClean="0"/>
              <a:t>&lt;</a:t>
            </a:r>
            <a:r>
              <a:rPr lang="en-US" sz="1200" dirty="0" err="1" smtClean="0"/>
              <a:t>int</a:t>
            </a:r>
            <a:r>
              <a:rPr lang="en-US" sz="1200" dirty="0" smtClean="0"/>
              <a:t>[]&gt;();</a:t>
            </a:r>
          </a:p>
          <a:p>
            <a:pPr marL="38100" indent="0">
              <a:buNone/>
            </a:pPr>
            <a:endParaRPr lang="en-US" sz="1200" dirty="0" smtClean="0"/>
          </a:p>
          <a:p>
            <a:pPr marL="3810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for(</a:t>
            </a:r>
            <a:r>
              <a:rPr lang="en-US" sz="1200" dirty="0" err="1" smtClean="0"/>
              <a:t>int</a:t>
            </a:r>
            <a:r>
              <a:rPr lang="en-US" sz="1200" dirty="0" smtClean="0"/>
              <a:t>[] x: </a:t>
            </a:r>
            <a:r>
              <a:rPr lang="en-US" sz="1200" dirty="0" err="1" smtClean="0"/>
              <a:t>theList</a:t>
            </a:r>
            <a:r>
              <a:rPr lang="en-US" sz="1200" dirty="0" smtClean="0"/>
              <a:t>)</a:t>
            </a:r>
          </a:p>
          <a:p>
            <a:pPr marL="3810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if(x[0] == 4)</a:t>
            </a:r>
          </a:p>
          <a:p>
            <a:pPr marL="3810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list1.add(x);</a:t>
            </a:r>
          </a:p>
          <a:p>
            <a:pPr marL="38100" indent="0">
              <a:buNone/>
            </a:pPr>
            <a:endParaRPr lang="en-US" sz="1200" dirty="0" smtClean="0"/>
          </a:p>
          <a:p>
            <a:pPr marL="3810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return list1</a:t>
            </a:r>
            <a:endParaRPr lang="en-US" sz="1200" dirty="0"/>
          </a:p>
          <a:p>
            <a:pPr marL="38100" indent="0">
              <a:buNone/>
            </a:pPr>
            <a:r>
              <a:rPr lang="en-US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7866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class EverViewerLogger : ILogger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public void Handle(string error)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// log errors to event viewer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class EmailLogger : ILogger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public void Handle(string error)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// send errors in email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class Customer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{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           private ILogger _logger;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	public Customer(ILogger logger)</a:t>
            </a:r>
            <a:endParaRPr sz="1000" dirty="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{</a:t>
            </a:r>
            <a:endParaRPr sz="1000" dirty="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	_logger = logger;</a:t>
            </a:r>
            <a:endParaRPr sz="1000" dirty="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}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    public virtual void Add()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    {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        try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        {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            // Database code goes here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        }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        catch (Exception ex)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        {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            logger.Handle(ex.ToString());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        }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    }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}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6700" indent="-228600">
              <a:buSzPct val="150000"/>
              <a:buAutoNum type="arabicPeriod"/>
            </a:pPr>
            <a:r>
              <a:rPr lang="ru-RU" sz="1200" dirty="0" smtClean="0"/>
              <a:t>Компактность</a:t>
            </a:r>
          </a:p>
          <a:p>
            <a:pPr marL="266700" indent="-228600">
              <a:buSzPct val="150000"/>
              <a:buAutoNum type="arabicPeriod"/>
            </a:pPr>
            <a:r>
              <a:rPr lang="ru-RU" sz="1200" dirty="0" smtClean="0"/>
              <a:t>Форматирование</a:t>
            </a:r>
          </a:p>
          <a:p>
            <a:pPr marL="266700" indent="-228600">
              <a:buSzPct val="150000"/>
              <a:buAutoNum type="arabicPeriod"/>
            </a:pPr>
            <a:r>
              <a:rPr lang="ru-RU" sz="1200" dirty="0" smtClean="0"/>
              <a:t>Избегать большой вложенности</a:t>
            </a:r>
          </a:p>
          <a:p>
            <a:pPr marL="266700" indent="-228600">
              <a:buSzPct val="150000"/>
              <a:buAutoNum type="arabicPeriod"/>
            </a:pPr>
            <a:r>
              <a:rPr lang="ru-RU" sz="1200" dirty="0" smtClean="0"/>
              <a:t>Принцип одной операции</a:t>
            </a:r>
          </a:p>
          <a:p>
            <a:pPr marL="266700" indent="-228600">
              <a:buSzPct val="150000"/>
              <a:buAutoNum type="arabicPeriod"/>
            </a:pPr>
            <a:r>
              <a:rPr lang="ru-RU" sz="1200" dirty="0" smtClean="0"/>
              <a:t>Один уровень абстракции</a:t>
            </a:r>
          </a:p>
          <a:p>
            <a:pPr marL="266700" indent="-228600">
              <a:buSzPct val="150000"/>
              <a:buAutoNum type="arabicPeriod"/>
            </a:pPr>
            <a:r>
              <a:rPr lang="ru-RU" sz="1200" dirty="0" smtClean="0"/>
              <a:t>Читать код сверху вниз</a:t>
            </a:r>
          </a:p>
          <a:p>
            <a:pPr marL="266700" indent="-228600">
              <a:buSzPct val="150000"/>
              <a:buAutoNum type="arabicPeriod"/>
            </a:pPr>
            <a:r>
              <a:rPr lang="ru-RU" sz="1200" dirty="0" smtClean="0"/>
              <a:t>Минимальное количество аргументов</a:t>
            </a:r>
          </a:p>
          <a:p>
            <a:pPr marL="266700" indent="-228600">
              <a:buSzPct val="150000"/>
              <a:buAutoNum type="arabicPeriod"/>
            </a:pPr>
            <a:r>
              <a:rPr lang="ru-RU" sz="1200" dirty="0" smtClean="0"/>
              <a:t>Отсутствие побочных эффектов</a:t>
            </a:r>
          </a:p>
          <a:p>
            <a:pPr marL="266700" indent="-228600">
              <a:buSzPct val="150000"/>
              <a:buAutoNum type="arabicPeriod"/>
            </a:pPr>
            <a:r>
              <a:rPr lang="ru-RU" sz="1200" dirty="0" smtClean="0"/>
              <a:t>Использовать исключения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80311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ru-RU" dirty="0" smtClean="0"/>
              <a:t>Не комментируйте плохой код –</a:t>
            </a:r>
          </a:p>
          <a:p>
            <a:pPr marL="38100" indent="0">
              <a:buNone/>
            </a:pPr>
            <a:r>
              <a:rPr lang="ru-RU" dirty="0"/>
              <a:t>	</a:t>
            </a:r>
            <a:r>
              <a:rPr lang="ru-RU" dirty="0" smtClean="0"/>
              <a:t>				 перепишите его.</a:t>
            </a:r>
          </a:p>
          <a:p>
            <a:pPr marL="38100" indent="0">
              <a:buNone/>
            </a:pPr>
            <a:r>
              <a:rPr lang="ru-RU" dirty="0"/>
              <a:t>	</a:t>
            </a:r>
            <a:r>
              <a:rPr lang="ru-RU" dirty="0" smtClean="0"/>
              <a:t>					</a:t>
            </a:r>
          </a:p>
          <a:p>
            <a:pPr lvl="4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52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</p:spPr>
        <p:txBody>
          <a:bodyPr/>
          <a:lstStyle/>
          <a:p>
            <a:pPr marL="266700" indent="-228600">
              <a:buSzPct val="150000"/>
              <a:buAutoNum type="arabicPeriod"/>
            </a:pPr>
            <a:r>
              <a:rPr lang="ru-RU" sz="1200" dirty="0" smtClean="0"/>
              <a:t>Вертикальное и горизонтальное форматирование</a:t>
            </a:r>
          </a:p>
          <a:p>
            <a:pPr marL="266700" indent="-228600">
              <a:buSzPct val="150000"/>
              <a:buAutoNum type="arabicPeriod"/>
            </a:pPr>
            <a:r>
              <a:rPr lang="ru-RU" sz="1200" dirty="0" smtClean="0"/>
              <a:t>Высота в экран</a:t>
            </a:r>
          </a:p>
          <a:p>
            <a:pPr marL="266700" indent="-228600">
              <a:buSzPct val="150000"/>
              <a:buAutoNum type="arabicPeriod"/>
            </a:pPr>
            <a:r>
              <a:rPr lang="ru-RU" sz="1200" dirty="0" smtClean="0"/>
              <a:t>Длина строки 120 символов</a:t>
            </a:r>
          </a:p>
          <a:p>
            <a:pPr marL="266700" indent="-228600">
              <a:buSzPct val="150000"/>
              <a:buAutoNum type="arabicPeriod"/>
            </a:pPr>
            <a:r>
              <a:rPr lang="ru-RU" sz="1200" dirty="0" smtClean="0"/>
              <a:t>Чтение сверху-вниз и слева-направо</a:t>
            </a:r>
          </a:p>
          <a:p>
            <a:pPr marL="266700" indent="-228600">
              <a:buSzPct val="150000"/>
              <a:buAutoNum type="arabicPeriod"/>
            </a:pPr>
            <a:r>
              <a:rPr lang="ru-RU" sz="1200" dirty="0" smtClean="0"/>
              <a:t>Объявление переменных как можно ближе к месту использования</a:t>
            </a:r>
          </a:p>
          <a:p>
            <a:pPr marL="266700" indent="-228600">
              <a:buSzPct val="150000"/>
              <a:buAutoNum type="arabicPeriod"/>
            </a:pPr>
            <a:r>
              <a:rPr lang="ru-RU" sz="1200" dirty="0" smtClean="0"/>
              <a:t>Зависимые функии: Вызываемая функция сразу после вызывающей</a:t>
            </a:r>
          </a:p>
        </p:txBody>
      </p:sp>
    </p:spTree>
    <p:extLst>
      <p:ext uri="{BB962C8B-B14F-4D97-AF65-F5344CB8AC3E}">
        <p14:creationId xmlns:p14="http://schemas.microsoft.com/office/powerpoint/2010/main" val="300885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DRY</a:t>
            </a:r>
            <a:endParaRPr dirty="0"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82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KISS</a:t>
            </a:r>
            <a:endParaRPr dirty="0"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76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</a:t>
            </a: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6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SRP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class Customer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public void Add()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try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    // Database code goes here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catch (Exception ex)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{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    System.IO.File.WriteAllText(@"c:\Error.txt", ex.ToString());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    }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3836</TotalTime>
  <Words>800</Words>
  <Application>Microsoft Office PowerPoint</Application>
  <PresentationFormat>On-screen Show (16:9)</PresentationFormat>
  <Paragraphs>247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Swiss</vt:lpstr>
      <vt:lpstr>CLEAN CODE</vt:lpstr>
      <vt:lpstr>Meaningful names</vt:lpstr>
      <vt:lpstr>Functions</vt:lpstr>
      <vt:lpstr>Comments</vt:lpstr>
      <vt:lpstr>Formatting</vt:lpstr>
      <vt:lpstr>DRY</vt:lpstr>
      <vt:lpstr>KISS</vt:lpstr>
      <vt:lpstr>SOLID</vt:lpstr>
      <vt:lpstr>SRP</vt:lpstr>
      <vt:lpstr>SRP</vt:lpstr>
      <vt:lpstr>SRP</vt:lpstr>
      <vt:lpstr>OCP</vt:lpstr>
      <vt:lpstr>OCP</vt:lpstr>
      <vt:lpstr>LSP</vt:lpstr>
      <vt:lpstr>LSP</vt:lpstr>
      <vt:lpstr>ISP</vt:lpstr>
      <vt:lpstr>ISP</vt:lpstr>
      <vt:lpstr>DI</vt:lpstr>
      <vt:lpstr>DI</vt:lpstr>
      <vt:lpstr>DI</vt:lpstr>
      <vt:lpstr>DI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cp:lastModifiedBy>Maria Sokolova</cp:lastModifiedBy>
  <cp:revision>11</cp:revision>
  <dcterms:modified xsi:type="dcterms:W3CDTF">2019-07-18T11:02:28Z</dcterms:modified>
</cp:coreProperties>
</file>