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Brayan Torrez Muñoz" initials="JBTM" lastIdx="1" clrIdx="0">
    <p:extLst>
      <p:ext uri="{19B8F6BF-5375-455C-9EA6-DF929625EA0E}">
        <p15:presenceInfo xmlns:p15="http://schemas.microsoft.com/office/powerpoint/2012/main" userId="S::19151756@aguascalientes.tecnm.mx::3eac71fb-4ff2-47c1-ab84-8051c684d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414"/>
    <a:srgbClr val="20C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2T20:18:42.023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B6A24-F90F-E636-4F0E-6B831F35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0F690-B335-A7D1-EF82-F6E8D7D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3C3BE-F4E4-2B9D-21B8-F8A104BA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892A7-1E6C-EF66-F669-E3242A92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6C0C1-AED7-D96F-8B80-BD7E2953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3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3E01-BDEF-82E1-AD0E-0278E3D7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CBB56-96C0-EB74-2E80-646AF70A2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FBF20-CD21-EA76-0DE4-CFEB5B5B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8A762-ABE1-369E-AE1D-21FFA2E8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986B6-321E-7DEC-992A-D4C9B34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1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22C68F-C81C-B9B2-7911-81978ADF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220394-B845-63A4-7277-8A3CFF39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BE5AD-E970-B4DF-D74F-E6B590D0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160C9-6A94-1960-E695-22A23545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4C646-D331-4039-3C0F-ED38A16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6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D187-B245-7DB5-6FE5-14811CD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73737-3292-7ECC-1F1F-05389DB0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C5927-8FBE-511E-BF66-731898F2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E9E95-0F80-0460-753B-FC4A91BA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09A44-D39D-6946-AD02-9B70A5C0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27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A8BA-1FCC-EFB4-0185-12B74624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D956B5-15D9-27E2-21F5-FF93EC5F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6E936-E0E5-15C7-73D0-CFF4C55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A64A0-52FA-F6D7-7D94-813A93D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DEFF2-5AE1-EC86-653E-22EA26C7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9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1DDEB-B666-BD80-09E7-1897E32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4DB3C-D95F-5807-8364-88221EE5B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E349F2-0856-2035-E59C-29156651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F8984-956F-C91E-20A6-D677245E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716F6-AAD3-87CB-4B71-43961B6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18C8AA-D059-95C1-5D38-765810D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84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6A43-2E89-4C5D-78FA-25056F7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6F8514-0111-B3D5-8380-A5FBE951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1DBB5-D72F-B15C-8776-B9C24235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21A8B1-0FC9-D40A-A6F6-32726C175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F8F13E-4AB8-421E-55DA-99BFFF640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E413FF-6CFC-8293-EE79-ED394EC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56BCC5-AB2C-C9A9-DCF4-0F0467CC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37032C-AA98-EFF6-BE07-6F9D03F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2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7DD9-FB7E-FABD-EF75-93A45C26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4519F-B11A-1FF5-87EE-256598CA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CED86E-6D23-51F1-E5B1-5CF2F6E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1CE3D-1F28-08AB-D043-51438EF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7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24536-AF91-395E-E0AB-A12A812B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C78527-C125-30AF-FC73-99DF09BD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46247F-95EC-7044-AB2D-28036CF9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1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F144-F2DA-79D1-0BD6-5974CE58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4FFF8-40D3-FF19-FB62-FDEAD2CC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D09F49-9C2D-3A11-79B8-68FB9FD1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3D86B1-84A5-F927-3553-6B935F2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1B4257-EC35-DB86-E365-329DF1D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3620A-9135-83F5-D915-D0ED0ED9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4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30E5F-00B9-309E-B9D9-C5244A2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D4DA0-6691-67A8-1CF5-EBABA8E7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D3081-477D-56D9-8AFC-E3CB1553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B9A04-1F77-A657-5A31-0BA803C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364F9-E5B6-C835-75FD-CA6CCC6C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7913D2-39A6-D7F2-FB15-BD2571AE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0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9414"/>
            </a:gs>
            <a:gs pos="100000">
              <a:schemeClr val="tx1"/>
            </a:gs>
            <a:gs pos="46000">
              <a:srgbClr val="14941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402ED9-D831-8373-3757-7AEA29FD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D2761-9CF3-7795-EEAD-4FDD9CBE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D378C-2D99-E6A4-7F19-BF69308C5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6106-CB25-49A7-BE26-2604343B5D4D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C3FF8-2454-131C-41D2-1EFB68E4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26CAA-C6DC-5AA6-34D2-6F8B3F24D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6FFA-4442-4288-BE81-B45A4D0EBB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0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ley/HTML_Injecti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html-injection-tutorial/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stackoverflow.com/questions/20855482/preventing-html-and-script-injections-in-javascript" TargetMode="External"/><Relationship Id="rId4" Type="http://schemas.openxmlformats.org/officeDocument/2006/relationships/hyperlink" Target="https://www.devstringx.com/html-inj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opular Textures - Texturing | Wisconsin Engraving">
            <a:extLst>
              <a:ext uri="{FF2B5EF4-FFF2-40B4-BE49-F238E27FC236}">
                <a16:creationId xmlns:a16="http://schemas.microsoft.com/office/drawing/2014/main" id="{7FDAFA3A-60D9-29B4-DB61-D277322A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48317" y="-2027925"/>
            <a:ext cx="8103059" cy="121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E84122-668F-A38F-8C65-44B69C9E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3455"/>
            <a:ext cx="9144000" cy="1310102"/>
          </a:xfrm>
        </p:spPr>
        <p:txBody>
          <a:bodyPr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HTML INJECTION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FD3E8E-5824-87AF-0D9F-C54996D8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539"/>
            <a:ext cx="9144000" cy="45312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DESIGN AND DEVELOPMENT OF SECURE SOFTWARE</a:t>
            </a:r>
          </a:p>
          <a:p>
            <a:endParaRPr lang="es-MX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448026-C111-7CA3-B767-2F1F45DC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7757" cy="19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D48FDA-51EB-7755-94D6-0382132DE387}"/>
              </a:ext>
            </a:extLst>
          </p:cNvPr>
          <p:cNvSpPr txBox="1"/>
          <p:nvPr/>
        </p:nvSpPr>
        <p:spPr>
          <a:xfrm>
            <a:off x="6599583" y="4853196"/>
            <a:ext cx="5340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MEMBERS</a:t>
            </a:r>
            <a:r>
              <a:rPr lang="es-MX" sz="28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</a:t>
            </a:r>
          </a:p>
          <a:p>
            <a:r>
              <a:rPr lang="es-MX" sz="28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JUAN BRAYAN TORREZ MUÑOZ</a:t>
            </a:r>
          </a:p>
          <a:p>
            <a:r>
              <a:rPr lang="es-MX" sz="2800" b="1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JOSE DE JESUS TORRES ESPARZA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5A6231-E659-652D-4A9C-4771F0B29C86}"/>
              </a:ext>
            </a:extLst>
          </p:cNvPr>
          <p:cNvSpPr txBox="1"/>
          <p:nvPr/>
        </p:nvSpPr>
        <p:spPr>
          <a:xfrm>
            <a:off x="8282609" y="507612"/>
            <a:ext cx="251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TEAM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06EB145-5199-BA01-92D1-675EB79F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52" y="-148583"/>
            <a:ext cx="1938555" cy="19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W3C HTML5 Logo">
            <a:extLst>
              <a:ext uri="{FF2B5EF4-FFF2-40B4-BE49-F238E27FC236}">
                <a16:creationId xmlns:a16="http://schemas.microsoft.com/office/drawing/2014/main" id="{D3749CFA-E567-5EF0-BE85-2EA55B4D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75" y="3668327"/>
            <a:ext cx="3080657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D383AE-162C-E0E6-9CD5-023CFCFC33CB}"/>
              </a:ext>
            </a:extLst>
          </p:cNvPr>
          <p:cNvSpPr/>
          <p:nvPr/>
        </p:nvSpPr>
        <p:spPr>
          <a:xfrm>
            <a:off x="4017300" y="-13252"/>
            <a:ext cx="81747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BF0C2E-E42D-FE4D-F8E4-3F1174DE2BFA}"/>
              </a:ext>
            </a:extLst>
          </p:cNvPr>
          <p:cNvSpPr txBox="1">
            <a:spLocks/>
          </p:cNvSpPr>
          <p:nvPr/>
        </p:nvSpPr>
        <p:spPr>
          <a:xfrm>
            <a:off x="4753111" y="13252"/>
            <a:ext cx="9144000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IS HTML INJECTION?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C49823-6049-6454-0212-B78F5E7E3D42}"/>
              </a:ext>
            </a:extLst>
          </p:cNvPr>
          <p:cNvSpPr/>
          <p:nvPr/>
        </p:nvSpPr>
        <p:spPr>
          <a:xfrm rot="5400000">
            <a:off x="8134946" y="-2311685"/>
            <a:ext cx="79513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40D510-5940-ADB8-89FE-140A6667388F}"/>
              </a:ext>
            </a:extLst>
          </p:cNvPr>
          <p:cNvSpPr txBox="1">
            <a:spLocks/>
          </p:cNvSpPr>
          <p:nvPr/>
        </p:nvSpPr>
        <p:spPr>
          <a:xfrm>
            <a:off x="4753112" y="1493428"/>
            <a:ext cx="6857218" cy="479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HTML Injection is a type of attack that occurs when an attacker exploits vulnerabilities in a web application to inject malicious HTML code into the page. This can allow the attacker to steal sensitive information, perform unauthorized actions, or take control of the application.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F9802946-1BF7-CD81-CC1F-AC59418C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63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Comprehensive Guide on HTML Injection - Hacking Articles">
            <a:extLst>
              <a:ext uri="{FF2B5EF4-FFF2-40B4-BE49-F238E27FC236}">
                <a16:creationId xmlns:a16="http://schemas.microsoft.com/office/drawing/2014/main" id="{38DC79C9-A6C6-A0ED-DC03-0A824339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12192000" cy="69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ML Injection-Stored: which ultimately resulted into a CVE-2020–26049 | by  Hardik Solanki | Medium">
            <a:extLst>
              <a:ext uri="{FF2B5EF4-FFF2-40B4-BE49-F238E27FC236}">
                <a16:creationId xmlns:a16="http://schemas.microsoft.com/office/drawing/2014/main" id="{ED7F9822-8DCD-7FEA-27FF-863EE2D3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r="12857"/>
          <a:stretch/>
        </p:blipFill>
        <p:spPr bwMode="auto">
          <a:xfrm>
            <a:off x="0" y="-11751"/>
            <a:ext cx="12192000" cy="68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2EB414-F0E0-9DC6-D584-8D1CDB3CB984}"/>
              </a:ext>
            </a:extLst>
          </p:cNvPr>
          <p:cNvSpPr txBox="1">
            <a:spLocks/>
          </p:cNvSpPr>
          <p:nvPr/>
        </p:nvSpPr>
        <p:spPr>
          <a:xfrm>
            <a:off x="3711870" y="2773949"/>
            <a:ext cx="4768260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ACTIVITY</a:t>
            </a:r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4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Black hat hacker HD wallpapers | Pxfuel">
            <a:extLst>
              <a:ext uri="{FF2B5EF4-FFF2-40B4-BE49-F238E27FC236}">
                <a16:creationId xmlns:a16="http://schemas.microsoft.com/office/drawing/2014/main" id="{A5D79511-B718-E008-3F41-EF49469FA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2"/>
          <a:stretch/>
        </p:blipFill>
        <p:spPr bwMode="auto">
          <a:xfrm>
            <a:off x="1927858" y="-39756"/>
            <a:ext cx="10264141" cy="68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3F1B277-AF27-EFE7-C16C-A5EAF7CF1438}"/>
              </a:ext>
            </a:extLst>
          </p:cNvPr>
          <p:cNvSpPr/>
          <p:nvPr/>
        </p:nvSpPr>
        <p:spPr>
          <a:xfrm>
            <a:off x="-14664" y="3792013"/>
            <a:ext cx="3819930" cy="31776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BF0C2E-E42D-FE4D-F8E4-3F1174DE2BFA}"/>
              </a:ext>
            </a:extLst>
          </p:cNvPr>
          <p:cNvSpPr txBox="1">
            <a:spLocks/>
          </p:cNvSpPr>
          <p:nvPr/>
        </p:nvSpPr>
        <p:spPr>
          <a:xfrm>
            <a:off x="4753111" y="13252"/>
            <a:ext cx="6857218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INSTRUCTIONS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C49823-6049-6454-0212-B78F5E7E3D42}"/>
              </a:ext>
            </a:extLst>
          </p:cNvPr>
          <p:cNvSpPr/>
          <p:nvPr/>
        </p:nvSpPr>
        <p:spPr>
          <a:xfrm rot="5400000">
            <a:off x="8134946" y="-2311685"/>
            <a:ext cx="79513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40D510-5940-ADB8-89FE-140A6667388F}"/>
              </a:ext>
            </a:extLst>
          </p:cNvPr>
          <p:cNvSpPr txBox="1">
            <a:spLocks/>
          </p:cNvSpPr>
          <p:nvPr/>
        </p:nvSpPr>
        <p:spPr>
          <a:xfrm>
            <a:off x="4753112" y="1493428"/>
            <a:ext cx="6857218" cy="4791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Enter the next link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https://github.com/Confley/HTML_Injection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Download the branch (.zip) of the project.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Place the practice folder inside your local server. For example, in MY CASE the path would be: C:\xampp\htdocs\injection.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new database called </a:t>
            </a:r>
            <a:r>
              <a:rPr lang="en-US" dirty="0" err="1">
                <a:solidFill>
                  <a:schemeClr val="bg1"/>
                </a:solidFill>
              </a:rPr>
              <a:t>injection_bd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Import the </a:t>
            </a:r>
            <a:r>
              <a:rPr lang="en-US" dirty="0" err="1">
                <a:solidFill>
                  <a:schemeClr val="bg1"/>
                </a:solidFill>
              </a:rPr>
              <a:t>comments.sql</a:t>
            </a:r>
            <a:r>
              <a:rPr lang="en-US" dirty="0">
                <a:solidFill>
                  <a:schemeClr val="bg1"/>
                </a:solidFill>
              </a:rPr>
              <a:t> file into the database you just created.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Access the </a:t>
            </a:r>
            <a:r>
              <a:rPr lang="en-US" dirty="0" err="1">
                <a:solidFill>
                  <a:schemeClr val="bg1"/>
                </a:solidFill>
              </a:rPr>
              <a:t>index.php</a:t>
            </a:r>
            <a:r>
              <a:rPr lang="en-US" dirty="0">
                <a:solidFill>
                  <a:schemeClr val="bg1"/>
                </a:solidFill>
              </a:rPr>
              <a:t> file on your local server. For example, in MY CASE it would be: http://localhost/injection/practica/index.php.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Now you can start practicing and exploring the vulnerabilities of HTML Injection!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123" name="Picture 3" descr="Git GIFs | Tenor">
            <a:extLst>
              <a:ext uri="{FF2B5EF4-FFF2-40B4-BE49-F238E27FC236}">
                <a16:creationId xmlns:a16="http://schemas.microsoft.com/office/drawing/2014/main" id="{E270B0F7-66CB-53B0-E943-E6710A0C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3805266" cy="38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3C HTML5 Logo">
            <a:extLst>
              <a:ext uri="{FF2B5EF4-FFF2-40B4-BE49-F238E27FC236}">
                <a16:creationId xmlns:a16="http://schemas.microsoft.com/office/drawing/2014/main" id="{E8B6FA6B-7457-604E-761F-7E80EECA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" y="3889056"/>
            <a:ext cx="3080657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9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7" name="Picture 13" descr="HACKER 1080P, 2K, 4K, 5K HD wallpapers free download | Wallpaper Flare">
            <a:extLst>
              <a:ext uri="{FF2B5EF4-FFF2-40B4-BE49-F238E27FC236}">
                <a16:creationId xmlns:a16="http://schemas.microsoft.com/office/drawing/2014/main" id="{3382C5AB-A5B0-3E04-E68D-5DAD2A13B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1"/>
          <a:stretch/>
        </p:blipFill>
        <p:spPr bwMode="auto">
          <a:xfrm>
            <a:off x="4017300" y="-13252"/>
            <a:ext cx="817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BF0C2E-E42D-FE4D-F8E4-3F1174DE2BFA}"/>
              </a:ext>
            </a:extLst>
          </p:cNvPr>
          <p:cNvSpPr txBox="1">
            <a:spLocks/>
          </p:cNvSpPr>
          <p:nvPr/>
        </p:nvSpPr>
        <p:spPr>
          <a:xfrm>
            <a:off x="4753111" y="13252"/>
            <a:ext cx="6857218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CODE TO INJECT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C49823-6049-6454-0212-B78F5E7E3D42}"/>
              </a:ext>
            </a:extLst>
          </p:cNvPr>
          <p:cNvSpPr/>
          <p:nvPr/>
        </p:nvSpPr>
        <p:spPr>
          <a:xfrm rot="5400000">
            <a:off x="8134946" y="-2311685"/>
            <a:ext cx="79513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40D510-5940-ADB8-89FE-140A6667388F}"/>
              </a:ext>
            </a:extLst>
          </p:cNvPr>
          <p:cNvSpPr txBox="1">
            <a:spLocks/>
          </p:cNvSpPr>
          <p:nvPr/>
        </p:nvSpPr>
        <p:spPr>
          <a:xfrm>
            <a:off x="4753112" y="1493428"/>
            <a:ext cx="6857218" cy="479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1.- &lt;input class="form-control" placeholder="</a:t>
            </a:r>
            <a:r>
              <a:rPr lang="en-US" dirty="0" err="1">
                <a:solidFill>
                  <a:schemeClr val="bg1"/>
                </a:solidFill>
              </a:rPr>
              <a:t>Filtrar</a:t>
            </a:r>
            <a:r>
              <a:rPr lang="en-US" dirty="0">
                <a:solidFill>
                  <a:schemeClr val="bg1"/>
                </a:solidFill>
              </a:rPr>
              <a:t>" style="position: absolute; top: 275px; right: 120px; width: 300px"/&gt;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2.- &lt;</a:t>
            </a:r>
            <a:r>
              <a:rPr lang="es-MX" dirty="0" err="1">
                <a:solidFill>
                  <a:schemeClr val="bg1"/>
                </a:solidFill>
              </a:rPr>
              <a:t>button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class</a:t>
            </a:r>
            <a:r>
              <a:rPr lang="es-MX" dirty="0">
                <a:solidFill>
                  <a:schemeClr val="bg1"/>
                </a:solidFill>
              </a:rPr>
              <a:t>="</a:t>
            </a:r>
            <a:r>
              <a:rPr lang="es-MX" dirty="0" err="1">
                <a:solidFill>
                  <a:schemeClr val="bg1"/>
                </a:solidFill>
              </a:rPr>
              <a:t>btn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btn-danger</a:t>
            </a:r>
            <a:r>
              <a:rPr lang="es-MX" dirty="0">
                <a:solidFill>
                  <a:schemeClr val="bg1"/>
                </a:solidFill>
              </a:rPr>
              <a:t>" </a:t>
            </a:r>
            <a:r>
              <a:rPr lang="es-MX" dirty="0" err="1">
                <a:solidFill>
                  <a:schemeClr val="bg1"/>
                </a:solidFill>
              </a:rPr>
              <a:t>onclick</a:t>
            </a:r>
            <a:r>
              <a:rPr lang="es-MX" dirty="0">
                <a:solidFill>
                  <a:schemeClr val="bg1"/>
                </a:solidFill>
              </a:rPr>
              <a:t>="</a:t>
            </a:r>
            <a:r>
              <a:rPr lang="es-MX" dirty="0" err="1">
                <a:solidFill>
                  <a:schemeClr val="bg1"/>
                </a:solidFill>
              </a:rPr>
              <a:t>window.location.href</a:t>
            </a:r>
            <a:r>
              <a:rPr lang="es-MX" dirty="0">
                <a:solidFill>
                  <a:schemeClr val="bg1"/>
                </a:solidFill>
              </a:rPr>
              <a:t>=(</a:t>
            </a:r>
            <a:r>
              <a:rPr lang="es-MX" dirty="0" err="1">
                <a:solidFill>
                  <a:schemeClr val="bg1"/>
                </a:solidFill>
              </a:rPr>
              <a:t>dirección_malvada</a:t>
            </a:r>
            <a:r>
              <a:rPr lang="es-MX" dirty="0">
                <a:solidFill>
                  <a:schemeClr val="bg1"/>
                </a:solidFill>
              </a:rPr>
              <a:t>);" </a:t>
            </a:r>
            <a:r>
              <a:rPr lang="es-MX" dirty="0" err="1">
                <a:solidFill>
                  <a:schemeClr val="bg1"/>
                </a:solidFill>
              </a:rPr>
              <a:t>style</a:t>
            </a:r>
            <a:r>
              <a:rPr lang="es-MX" dirty="0">
                <a:solidFill>
                  <a:schemeClr val="bg1"/>
                </a:solidFill>
              </a:rPr>
              <a:t>="position: absolute; top: 275px; </a:t>
            </a:r>
            <a:r>
              <a:rPr lang="es-MX" dirty="0" err="1">
                <a:solidFill>
                  <a:schemeClr val="bg1"/>
                </a:solidFill>
              </a:rPr>
              <a:t>right</a:t>
            </a:r>
            <a:r>
              <a:rPr lang="es-MX" dirty="0">
                <a:solidFill>
                  <a:schemeClr val="bg1"/>
                </a:solidFill>
              </a:rPr>
              <a:t>: 45px"&gt; Filtrar &lt;/</a:t>
            </a:r>
            <a:r>
              <a:rPr lang="es-MX" dirty="0" err="1">
                <a:solidFill>
                  <a:schemeClr val="bg1"/>
                </a:solidFill>
              </a:rPr>
              <a:t>button</a:t>
            </a:r>
            <a:r>
              <a:rPr lang="es-MX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F9802946-1BF7-CD81-CC1F-AC59418C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63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5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D383AE-162C-E0E6-9CD5-023CFCFC33CB}"/>
              </a:ext>
            </a:extLst>
          </p:cNvPr>
          <p:cNvSpPr/>
          <p:nvPr/>
        </p:nvSpPr>
        <p:spPr>
          <a:xfrm>
            <a:off x="4017300" y="-13252"/>
            <a:ext cx="81747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BF0C2E-E42D-FE4D-F8E4-3F1174DE2BFA}"/>
              </a:ext>
            </a:extLst>
          </p:cNvPr>
          <p:cNvSpPr txBox="1">
            <a:spLocks/>
          </p:cNvSpPr>
          <p:nvPr/>
        </p:nvSpPr>
        <p:spPr>
          <a:xfrm>
            <a:off x="4753111" y="13252"/>
            <a:ext cx="6857218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HOW TO SOLVE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C49823-6049-6454-0212-B78F5E7E3D42}"/>
              </a:ext>
            </a:extLst>
          </p:cNvPr>
          <p:cNvSpPr/>
          <p:nvPr/>
        </p:nvSpPr>
        <p:spPr>
          <a:xfrm rot="5400000">
            <a:off x="8134946" y="-2311685"/>
            <a:ext cx="79513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40D510-5940-ADB8-89FE-140A6667388F}"/>
              </a:ext>
            </a:extLst>
          </p:cNvPr>
          <p:cNvSpPr txBox="1">
            <a:spLocks/>
          </p:cNvSpPr>
          <p:nvPr/>
        </p:nvSpPr>
        <p:spPr>
          <a:xfrm>
            <a:off x="4753112" y="1493428"/>
            <a:ext cx="6857218" cy="479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>
                <a:solidFill>
                  <a:schemeClr val="bg1"/>
                </a:solidFill>
              </a:rPr>
              <a:t>Checking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every</a:t>
            </a:r>
            <a:r>
              <a:rPr lang="es-MX" dirty="0">
                <a:solidFill>
                  <a:schemeClr val="bg1"/>
                </a:solidFill>
              </a:rPr>
              <a:t> input </a:t>
            </a:r>
            <a:r>
              <a:rPr lang="es-MX" dirty="0" err="1">
                <a:solidFill>
                  <a:schemeClr val="bg1"/>
                </a:solidFill>
              </a:rPr>
              <a:t>if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contains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special script or HTML brackets. </a:t>
            </a:r>
            <a:r>
              <a:rPr lang="es-MX" dirty="0">
                <a:solidFill>
                  <a:schemeClr val="bg1"/>
                </a:solidFill>
              </a:rPr>
              <a:t>&lt;script&gt;&lt;/script&gt;, &lt;</a:t>
            </a:r>
            <a:r>
              <a:rPr lang="es-MX" dirty="0" err="1">
                <a:solidFill>
                  <a:schemeClr val="bg1"/>
                </a:solidFill>
              </a:rPr>
              <a:t>html</a:t>
            </a:r>
            <a:r>
              <a:rPr lang="es-MX" dirty="0">
                <a:solidFill>
                  <a:schemeClr val="bg1"/>
                </a:solidFill>
              </a:rPr>
              <a:t>&gt;&lt;/</a:t>
            </a:r>
            <a:r>
              <a:rPr lang="es-MX" dirty="0" err="1">
                <a:solidFill>
                  <a:schemeClr val="bg1"/>
                </a:solidFill>
              </a:rPr>
              <a:t>html</a:t>
            </a:r>
            <a:r>
              <a:rPr lang="es-MX" dirty="0">
                <a:solidFill>
                  <a:schemeClr val="bg1"/>
                </a:solidFill>
              </a:rPr>
              <a:t>&gt;.</a:t>
            </a:r>
          </a:p>
          <a:p>
            <a:r>
              <a:rPr lang="en-US" dirty="0">
                <a:solidFill>
                  <a:schemeClr val="bg1"/>
                </a:solidFill>
              </a:rPr>
              <a:t>Limit the amount of characters that can be saved in a table's column.</a:t>
            </a:r>
          </a:p>
          <a:p>
            <a:r>
              <a:rPr lang="en-US" dirty="0">
                <a:solidFill>
                  <a:schemeClr val="bg1"/>
                </a:solidFill>
              </a:rPr>
              <a:t>Encode the “&lt;“ and “&gt;” to their HTML </a:t>
            </a:r>
            <a:r>
              <a:rPr lang="en-US" dirty="0" err="1">
                <a:solidFill>
                  <a:schemeClr val="bg1"/>
                </a:solidFill>
              </a:rPr>
              <a:t>equivelant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html = </a:t>
            </a:r>
            <a:r>
              <a:rPr lang="en-US" dirty="0" err="1">
                <a:solidFill>
                  <a:schemeClr val="bg1"/>
                </a:solidFill>
              </a:rPr>
              <a:t>html.replace</a:t>
            </a:r>
            <a:r>
              <a:rPr lang="en-US" dirty="0">
                <a:solidFill>
                  <a:schemeClr val="bg1"/>
                </a:solidFill>
              </a:rPr>
              <a:t>(/&lt;/g, "&amp;</a:t>
            </a:r>
            <a:r>
              <a:rPr lang="en-US" dirty="0" err="1">
                <a:solidFill>
                  <a:schemeClr val="bg1"/>
                </a:solidFill>
              </a:rPr>
              <a:t>lt</a:t>
            </a:r>
            <a:r>
              <a:rPr lang="en-US" dirty="0">
                <a:solidFill>
                  <a:schemeClr val="bg1"/>
                </a:solidFill>
              </a:rPr>
              <a:t>;").replace(/&gt;/g, "&amp;</a:t>
            </a:r>
            <a:r>
              <a:rPr lang="en-US" dirty="0" err="1">
                <a:solidFill>
                  <a:schemeClr val="bg1"/>
                </a:solidFill>
              </a:rPr>
              <a:t>gt</a:t>
            </a:r>
            <a:r>
              <a:rPr lang="en-US" dirty="0">
                <a:solidFill>
                  <a:schemeClr val="bg1"/>
                </a:solidFill>
              </a:rPr>
              <a:t>;");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F9802946-1BF7-CD81-CC1F-AC59418C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63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TIP#385: Co, kdo je to hacker? A kdo není hacker? - @365tipu">
            <a:extLst>
              <a:ext uri="{FF2B5EF4-FFF2-40B4-BE49-F238E27FC236}">
                <a16:creationId xmlns:a16="http://schemas.microsoft.com/office/drawing/2014/main" id="{0003366D-01D7-7203-4E7C-E10908DA3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r="19556"/>
          <a:stretch/>
        </p:blipFill>
        <p:spPr bwMode="auto">
          <a:xfrm>
            <a:off x="4017300" y="-13252"/>
            <a:ext cx="817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0DAC9FE-C438-F099-D55D-BC73ABC79B5E}"/>
              </a:ext>
            </a:extLst>
          </p:cNvPr>
          <p:cNvSpPr/>
          <p:nvPr/>
        </p:nvSpPr>
        <p:spPr>
          <a:xfrm>
            <a:off x="3805266" y="-13252"/>
            <a:ext cx="212034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BF0C2E-E42D-FE4D-F8E4-3F1174DE2BFA}"/>
              </a:ext>
            </a:extLst>
          </p:cNvPr>
          <p:cNvSpPr txBox="1">
            <a:spLocks/>
          </p:cNvSpPr>
          <p:nvPr/>
        </p:nvSpPr>
        <p:spPr>
          <a:xfrm>
            <a:off x="4753111" y="13252"/>
            <a:ext cx="6857218" cy="131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C49823-6049-6454-0212-B78F5E7E3D42}"/>
              </a:ext>
            </a:extLst>
          </p:cNvPr>
          <p:cNvSpPr/>
          <p:nvPr/>
        </p:nvSpPr>
        <p:spPr>
          <a:xfrm rot="5400000">
            <a:off x="8134946" y="-2311685"/>
            <a:ext cx="79513" cy="68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40D510-5940-ADB8-89FE-140A6667388F}"/>
              </a:ext>
            </a:extLst>
          </p:cNvPr>
          <p:cNvSpPr txBox="1">
            <a:spLocks/>
          </p:cNvSpPr>
          <p:nvPr/>
        </p:nvSpPr>
        <p:spPr>
          <a:xfrm>
            <a:off x="4753112" y="1493428"/>
            <a:ext cx="6857218" cy="479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  <a:hlinkClick r:id="rId3"/>
              </a:rPr>
              <a:t>https://www.softwaretestinghelp.com/html-injection-tutorial/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  <a:hlinkClick r:id="rId4"/>
              </a:rPr>
              <a:t>https://www.devstringx.com/html-injection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  <a:hlinkClick r:id="rId5"/>
              </a:rPr>
              <a:t>https://stackoverflow.com/questions/20855482/preventing-html-and-script-injections-in-javascript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F9802946-1BF7-CD81-CC1F-AC59418C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63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366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Leelawadee UI Semilight</vt:lpstr>
      <vt:lpstr>Lucida Sans Unicode</vt:lpstr>
      <vt:lpstr>Tema de Office</vt:lpstr>
      <vt:lpstr>HTML INJECTION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INJECTION</dc:title>
  <dc:creator>Juan Brayan Torrez Muñoz</dc:creator>
  <cp:lastModifiedBy>Juan Brayan Torrez Muñoz</cp:lastModifiedBy>
  <cp:revision>3</cp:revision>
  <dcterms:created xsi:type="dcterms:W3CDTF">2023-05-22T23:09:47Z</dcterms:created>
  <dcterms:modified xsi:type="dcterms:W3CDTF">2023-05-23T01:42:09Z</dcterms:modified>
</cp:coreProperties>
</file>