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4"/>
  </p:notesMasterIdLst>
  <p:handoutMasterIdLst>
    <p:handoutMasterId r:id="rId5"/>
  </p:handoutMasterIdLst>
  <p:sldIdLst>
    <p:sldId id="369" r:id="rId2"/>
    <p:sldId id="368" r:id="rId3"/>
  </p:sldIdLst>
  <p:sldSz cx="12192000" cy="6858000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56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08.05.2024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08.05.2024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6" Type="http://schemas.microsoft.com/office/2007/relationships/hdphoto" Target="../media/hdphoto1.wdp"/><Relationship Id="rId1" Type="http://schemas.openxmlformats.org/officeDocument/2006/relationships/tags" Target="../tags/tag22.xml"/><Relationship Id="rId6" Type="http://schemas.openxmlformats.org/officeDocument/2006/relationships/hyperlink" Target="https://www.press.bmwgroup.com/globa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dam.bmwgroup.net/otmm/ux-html/index.html?p=home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1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532"/>
            <a:ext cx="12192000" cy="760959"/>
          </a:xfrm>
        </p:spPr>
        <p:txBody>
          <a:bodyPr/>
          <a:lstStyle/>
          <a:p>
            <a:r>
              <a:rPr lang="en-GB" dirty="0" err="1"/>
              <a:t>Mulesoft</a:t>
            </a:r>
            <a:r>
              <a:rPr lang="en-GB" dirty="0"/>
              <a:t> Usage based model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kt 34" hidden="1">
            <a:extLst>
              <a:ext uri="{FF2B5EF4-FFF2-40B4-BE49-F238E27FC236}">
                <a16:creationId xmlns:a16="http://schemas.microsoft.com/office/drawing/2014/main" id="{00F97095-494D-4B45-ADAD-5957B35B20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670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35" name="Objekt 34" hidden="1">
                        <a:extLst>
                          <a:ext uri="{FF2B5EF4-FFF2-40B4-BE49-F238E27FC236}">
                            <a16:creationId xmlns:a16="http://schemas.microsoft.com/office/drawing/2014/main" id="{00F97095-494D-4B45-ADAD-5957B35B2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hteck 39">
            <a:extLst>
              <a:ext uri="{FF2B5EF4-FFF2-40B4-BE49-F238E27FC236}">
                <a16:creationId xmlns:a16="http://schemas.microsoft.com/office/drawing/2014/main" id="{11CA5AF4-764B-4667-8CD0-BAEC2951068F}"/>
              </a:ext>
            </a:extLst>
          </p:cNvPr>
          <p:cNvSpPr>
            <a:spLocks/>
          </p:cNvSpPr>
          <p:nvPr/>
        </p:nvSpPr>
        <p:spPr>
          <a:xfrm>
            <a:off x="10753725" y="1526972"/>
            <a:ext cx="959905" cy="19972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Use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597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only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official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imagery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597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hlinkClick r:id="rId5"/>
              </a:rPr>
              <a:t>DAM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WGroupTN Condense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hlinkClick r:id="rId6"/>
              </a:rPr>
              <a:t>Pressclub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D4F2AF8-7B46-4055-9D34-0117CBD4B242}"/>
              </a:ext>
            </a:extLst>
          </p:cNvPr>
          <p:cNvSpPr/>
          <p:nvPr/>
        </p:nvSpPr>
        <p:spPr>
          <a:xfrm>
            <a:off x="8092070" y="3990976"/>
            <a:ext cx="3621561" cy="2317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tIns="117728" rIns="2340000" bIns="8172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The blank space is reserved for the Azure Information Protection confidentiality signature which has to be visible on all slides.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25100F5-5318-4372-95AA-95B3175D8FD9}"/>
              </a:ext>
            </a:extLst>
          </p:cNvPr>
          <p:cNvSpPr>
            <a:spLocks/>
          </p:cNvSpPr>
          <p:nvPr/>
        </p:nvSpPr>
        <p:spPr>
          <a:xfrm>
            <a:off x="488947" y="3990976"/>
            <a:ext cx="3621561" cy="2317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tIns="117728" rIns="127444" bIns="8172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With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°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PowerOn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you can easily edit the footer via the function “FOOTER”.</a:t>
            </a: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The ribbons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°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PowerOn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,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°Gallery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and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°Chronos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offer additional support, e.g. by inserting example slides with just on click. </a:t>
            </a: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79EDA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sym typeface="Wingdings" panose="05000000000000000000" pitchFamily="2" charset="2"/>
              </a:rPr>
              <a:t> Get it @ WUSS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MWGroupTN Condensed"/>
                <a:ea typeface="+mn-ea"/>
                <a:cs typeface="+mn-cs"/>
                <a:sym typeface="Wingdings" panose="05000000000000000000" pitchFamily="2" charset="2"/>
              </a:rPr>
              <a:t>*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42380FB-1EC4-4E9D-B99F-72BF6695046A}"/>
              </a:ext>
            </a:extLst>
          </p:cNvPr>
          <p:cNvSpPr>
            <a:spLocks/>
          </p:cNvSpPr>
          <p:nvPr/>
        </p:nvSpPr>
        <p:spPr>
          <a:xfrm>
            <a:off x="4290508" y="3990976"/>
            <a:ext cx="3621561" cy="23177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444" tIns="117728" rIns="1584000" bIns="8172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3597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Ocean Blue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 </a:t>
            </a: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</a:b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is our main colour. </a:t>
            </a:r>
          </a:p>
          <a:p>
            <a:pPr marL="0" marR="0" lvl="0" indent="0" algn="l" defTabSz="914400" rtl="0" eaLnBrk="1" fontAlgn="auto" latinLnBrk="0" hangingPunct="1">
              <a:lnSpc>
                <a:spcPct val="93000"/>
              </a:lnSpc>
              <a:spcAft>
                <a:spcPts val="60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If you use text on coloured areas please ensure a good legibility with high contrast.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702DFB2-7BF6-4497-BE5E-9F654B4E2AFF}"/>
              </a:ext>
            </a:extLst>
          </p:cNvPr>
          <p:cNvGrpSpPr/>
          <p:nvPr/>
        </p:nvGrpSpPr>
        <p:grpSpPr>
          <a:xfrm>
            <a:off x="4419713" y="5283055"/>
            <a:ext cx="1517578" cy="718906"/>
            <a:chOff x="4402251" y="5235430"/>
            <a:chExt cx="1256550" cy="595252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96ECB87-A204-4235-89B1-2BB544343320}"/>
                </a:ext>
              </a:extLst>
            </p:cNvPr>
            <p:cNvSpPr>
              <a:spLocks/>
            </p:cNvSpPr>
            <p:nvPr/>
          </p:nvSpPr>
          <p:spPr>
            <a:xfrm>
              <a:off x="5063549" y="5235430"/>
              <a:ext cx="595252" cy="595252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005" rIns="91440" bIns="36005" rtlCol="0" anchor="ctr" anchorCtr="0">
              <a:spAutoFit/>
            </a:bodyPr>
            <a:lstStyle/>
            <a:p>
              <a:pPr algn="l">
                <a:lnSpc>
                  <a:spcPct val="93000"/>
                </a:lnSpc>
              </a:pPr>
              <a:r>
                <a:rPr lang="en-GB" sz="1400" dirty="0">
                  <a:solidFill>
                    <a:schemeClr val="tx1"/>
                  </a:solidFill>
                </a:rPr>
                <a:t>Black text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9AE06B7-D95F-4F63-BB56-9819949B55F4}"/>
                </a:ext>
              </a:extLst>
            </p:cNvPr>
            <p:cNvSpPr>
              <a:spLocks/>
            </p:cNvSpPr>
            <p:nvPr/>
          </p:nvSpPr>
          <p:spPr>
            <a:xfrm>
              <a:off x="4402251" y="5235430"/>
              <a:ext cx="595252" cy="595252"/>
            </a:xfrm>
            <a:prstGeom prst="rect">
              <a:avLst/>
            </a:prstGeom>
            <a:solidFill>
              <a:schemeClr val="tx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005" rIns="91440" bIns="36005" rtlCol="0" anchor="ctr" anchorCtr="0">
              <a:spAutoFit/>
            </a:bodyPr>
            <a:lstStyle/>
            <a:p>
              <a:pPr algn="l">
                <a:lnSpc>
                  <a:spcPct val="93000"/>
                </a:lnSpc>
              </a:pPr>
              <a:r>
                <a:rPr lang="en-GB" sz="1400" dirty="0">
                  <a:solidFill>
                    <a:schemeClr val="bg1"/>
                  </a:solidFill>
                </a:rPr>
                <a:t>White text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1FB5D9C1-CB06-4903-9522-C1BAD07ABD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"/>
          <a:stretch/>
        </p:blipFill>
        <p:spPr>
          <a:xfrm>
            <a:off x="8194080" y="5954336"/>
            <a:ext cx="3380732" cy="208592"/>
          </a:xfrm>
          <a:prstGeom prst="rect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CC4BFCC7-1D9A-4ED8-A1AE-9C9E27EC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00779"/>
              </p:ext>
            </p:extLst>
          </p:nvPr>
        </p:nvGraphicFramePr>
        <p:xfrm>
          <a:off x="488947" y="1080806"/>
          <a:ext cx="11224684" cy="3347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24684">
                  <a:extLst>
                    <a:ext uri="{9D8B030D-6E8A-4147-A177-3AD203B41FA5}">
                      <a16:colId xmlns:a16="http://schemas.microsoft.com/office/drawing/2014/main" val="2179816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Please find additional </a:t>
                      </a:r>
                      <a:r>
                        <a:rPr lang="en-US" sz="1600" b="0" dirty="0">
                          <a:solidFill>
                            <a:srgbClr val="6DCBF1"/>
                          </a:solidFill>
                          <a:latin typeface="+mn-lt"/>
                          <a:sym typeface="+mn-lt"/>
                        </a:rPr>
                        <a:t>Masters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(for different sender designations)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, a “</a:t>
                      </a:r>
                      <a:r>
                        <a:rPr lang="en-US" sz="1600" b="0" dirty="0">
                          <a:solidFill>
                            <a:srgbClr val="6DCBF1"/>
                          </a:solidFill>
                          <a:latin typeface="+mn-lt"/>
                          <a:sym typeface="+mn-lt"/>
                        </a:rPr>
                        <a:t>How To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” document and </a:t>
                      </a:r>
                      <a:r>
                        <a:rPr lang="en-US" sz="1600" b="0" dirty="0">
                          <a:solidFill>
                            <a:srgbClr val="6DCBF1"/>
                          </a:solidFill>
                          <a:latin typeface="+mn-lt"/>
                          <a:sym typeface="+mn-lt"/>
                        </a:rPr>
                        <a:t>Title Slides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sym typeface="+mn-lt"/>
                        </a:rPr>
                        <a:t>in PowerPoint – file – new…</a:t>
                      </a:r>
                      <a:endParaRPr lang="en-US" sz="1600" b="0" noProof="1">
                        <a:solidFill>
                          <a:schemeClr val="bg1"/>
                        </a:solidFill>
                        <a:latin typeface="+mn-lt"/>
                        <a:sym typeface="+mn-lt"/>
                      </a:endParaRPr>
                    </a:p>
                  </a:txBody>
                  <a:tcPr marL="72009" marR="72009" marT="54000" marB="54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mpd="sng">
                      <a:solidFill>
                        <a:schemeClr val="tx2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2867"/>
                  </a:ext>
                </a:extLst>
              </a:tr>
            </a:tbl>
          </a:graphicData>
        </a:graphic>
      </p:graphicFrame>
      <p:sp>
        <p:nvSpPr>
          <p:cNvPr id="56" name="Textfeld 55">
            <a:extLst>
              <a:ext uri="{FF2B5EF4-FFF2-40B4-BE49-F238E27FC236}">
                <a16:creationId xmlns:a16="http://schemas.microsoft.com/office/drawing/2014/main" id="{2858ED13-D552-4D2E-BF90-234458530E15}"/>
              </a:ext>
            </a:extLst>
          </p:cNvPr>
          <p:cNvSpPr txBox="1"/>
          <p:nvPr/>
        </p:nvSpPr>
        <p:spPr>
          <a:xfrm>
            <a:off x="885425" y="1536497"/>
            <a:ext cx="1406219" cy="47769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 rtl="0">
              <a:lnSpc>
                <a:spcPct val="93000"/>
              </a:lnSpc>
              <a:spcAft>
                <a:spcPts val="600"/>
              </a:spcAft>
            </a:pPr>
            <a:r>
              <a:rPr lang="en-US" sz="1400" b="0" dirty="0">
                <a:solidFill>
                  <a:schemeClr val="tx1"/>
                </a:solidFill>
                <a:latin typeface="+mn-lt"/>
                <a:sym typeface="+mn-lt"/>
              </a:rPr>
              <a:t>(Templates) </a:t>
            </a:r>
          </a:p>
          <a:p>
            <a:pPr algn="l" rtl="0">
              <a:lnSpc>
                <a:spcPct val="93000"/>
              </a:lnSpc>
              <a:spcAft>
                <a:spcPts val="600"/>
              </a:spcAft>
            </a:pPr>
            <a:r>
              <a:rPr lang="en-US" sz="1400" b="0" dirty="0">
                <a:solidFill>
                  <a:schemeClr val="tx1"/>
                </a:solidFill>
                <a:latin typeface="+mn-lt"/>
                <a:sym typeface="+mn-lt"/>
              </a:rPr>
              <a:t>BMW GROUP 2021: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607DAA7-5C17-4891-B0A3-E37E1E9CADB7}"/>
              </a:ext>
            </a:extLst>
          </p:cNvPr>
          <p:cNvGrpSpPr/>
          <p:nvPr/>
        </p:nvGrpSpPr>
        <p:grpSpPr>
          <a:xfrm>
            <a:off x="555622" y="1498480"/>
            <a:ext cx="272270" cy="503482"/>
            <a:chOff x="479425" y="1873111"/>
            <a:chExt cx="400110" cy="788262"/>
          </a:xfrm>
        </p:grpSpPr>
        <p:pic>
          <p:nvPicPr>
            <p:cNvPr id="62" name="Picture 8" descr="Ordner Icons - 162,355 kostenlose Vektor-Icons">
              <a:extLst>
                <a:ext uri="{FF2B5EF4-FFF2-40B4-BE49-F238E27FC236}">
                  <a16:creationId xmlns:a16="http://schemas.microsoft.com/office/drawing/2014/main" id="{AE4DE929-0CD8-493F-901E-DE479480F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1873111"/>
              <a:ext cx="40011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Ordner Icons - 162,355 kostenlose Vektor-Icons">
              <a:extLst>
                <a:ext uri="{FF2B5EF4-FFF2-40B4-BE49-F238E27FC236}">
                  <a16:creationId xmlns:a16="http://schemas.microsoft.com/office/drawing/2014/main" id="{777F75E8-CD95-4F01-9A71-297EE3F11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2261263"/>
              <a:ext cx="40011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Grafik 2">
            <a:extLst>
              <a:ext uri="{FF2B5EF4-FFF2-40B4-BE49-F238E27FC236}">
                <a16:creationId xmlns:a16="http://schemas.microsoft.com/office/drawing/2014/main" id="{426C4787-E8C0-4137-A4A7-D6E3A3ECE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09714" y="1536498"/>
            <a:ext cx="2932114" cy="108634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B6244947-70D6-4349-AC07-A326D1466258}"/>
              </a:ext>
            </a:extLst>
          </p:cNvPr>
          <p:cNvGrpSpPr/>
          <p:nvPr/>
        </p:nvGrpSpPr>
        <p:grpSpPr>
          <a:xfrm>
            <a:off x="7703542" y="1536498"/>
            <a:ext cx="2932114" cy="2246772"/>
            <a:chOff x="8067324" y="1536498"/>
            <a:chExt cx="2932114" cy="2246772"/>
          </a:xfrm>
        </p:grpSpPr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A08CF30E-B357-4811-B93B-32618D375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67324" y="1536498"/>
              <a:ext cx="2932114" cy="1955939"/>
            </a:xfrm>
            <a:prstGeom prst="rect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0C63AB02-73BC-40B4-ABED-2B205C57CA08}"/>
                </a:ext>
              </a:extLst>
            </p:cNvPr>
            <p:cNvSpPr txBox="1"/>
            <p:nvPr/>
          </p:nvSpPr>
          <p:spPr>
            <a:xfrm>
              <a:off x="8349560" y="3582894"/>
              <a:ext cx="1342034" cy="20037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l" rtl="0">
                <a:lnSpc>
                  <a:spcPct val="93000"/>
                </a:lnSpc>
                <a:spcAft>
                  <a:spcPts val="600"/>
                </a:spcAft>
              </a:pPr>
              <a:r>
                <a:rPr lang="en-US" sz="1400" b="0" dirty="0" err="1">
                  <a:solidFill>
                    <a:schemeClr val="tx1"/>
                  </a:solidFill>
                  <a:latin typeface="+mn-lt"/>
                  <a:sym typeface="+mn-lt"/>
                </a:rPr>
                <a:t>BMWG_Title_Slides</a:t>
              </a:r>
              <a:endParaRPr lang="en-US" sz="1400" b="0" dirty="0">
                <a:solidFill>
                  <a:schemeClr val="tx1"/>
                </a:solidFill>
                <a:latin typeface="+mn-lt"/>
                <a:sym typeface="+mn-lt"/>
              </a:endParaRPr>
            </a:p>
          </p:txBody>
        </p:sp>
        <p:pic>
          <p:nvPicPr>
            <p:cNvPr id="71" name="Picture 11">
              <a:extLst>
                <a:ext uri="{FF2B5EF4-FFF2-40B4-BE49-F238E27FC236}">
                  <a16:creationId xmlns:a16="http://schemas.microsoft.com/office/drawing/2014/main" id="{A25D5E81-FEA5-4260-8614-D4CE50C58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324" y="3582894"/>
              <a:ext cx="200376" cy="20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DE994BF-86D0-4211-A5CD-C704EBA7F6F0}"/>
              </a:ext>
            </a:extLst>
          </p:cNvPr>
          <p:cNvSpPr/>
          <p:nvPr/>
        </p:nvSpPr>
        <p:spPr>
          <a:xfrm>
            <a:off x="4924851" y="2633862"/>
            <a:ext cx="458529" cy="499621"/>
          </a:xfrm>
          <a:custGeom>
            <a:avLst/>
            <a:gdLst>
              <a:gd name="connsiteX0" fmla="*/ 0 w 480767"/>
              <a:gd name="connsiteY0" fmla="*/ 0 h 499621"/>
              <a:gd name="connsiteX1" fmla="*/ 0 w 480767"/>
              <a:gd name="connsiteY1" fmla="*/ 499621 h 499621"/>
              <a:gd name="connsiteX2" fmla="*/ 480767 w 480767"/>
              <a:gd name="connsiteY2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99621">
                <a:moveTo>
                  <a:pt x="0" y="0"/>
                </a:moveTo>
                <a:lnTo>
                  <a:pt x="0" y="499621"/>
                </a:lnTo>
                <a:lnTo>
                  <a:pt x="480767" y="499621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E14BE39E-0854-431F-B0DA-065498D6794F}"/>
              </a:ext>
            </a:extLst>
          </p:cNvPr>
          <p:cNvSpPr/>
          <p:nvPr/>
        </p:nvSpPr>
        <p:spPr>
          <a:xfrm>
            <a:off x="4206223" y="2633862"/>
            <a:ext cx="3415459" cy="1033134"/>
          </a:xfrm>
          <a:custGeom>
            <a:avLst/>
            <a:gdLst>
              <a:gd name="connsiteX0" fmla="*/ 0 w 480767"/>
              <a:gd name="connsiteY0" fmla="*/ 0 h 499621"/>
              <a:gd name="connsiteX1" fmla="*/ 0 w 480767"/>
              <a:gd name="connsiteY1" fmla="*/ 499621 h 499621"/>
              <a:gd name="connsiteX2" fmla="*/ 480767 w 480767"/>
              <a:gd name="connsiteY2" fmla="*/ 499621 h 4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99621">
                <a:moveTo>
                  <a:pt x="0" y="0"/>
                </a:moveTo>
                <a:lnTo>
                  <a:pt x="0" y="499621"/>
                </a:lnTo>
                <a:lnTo>
                  <a:pt x="480767" y="499621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39241686-6987-4918-BC56-43E08C250DD2}"/>
              </a:ext>
            </a:extLst>
          </p:cNvPr>
          <p:cNvPicPr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20" t="-85" r="-3320" b="-85"/>
          <a:stretch/>
        </p:blipFill>
        <p:spPr>
          <a:xfrm>
            <a:off x="6559326" y="4128048"/>
            <a:ext cx="1178907" cy="20348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6913411-BB14-4405-8D0E-8588C5CBB14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9243" y="4128048"/>
            <a:ext cx="2096519" cy="1179292"/>
          </a:xfrm>
          <a:prstGeom prst="rect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</p:pic>
      <p:sp>
        <p:nvSpPr>
          <p:cNvPr id="30" name="Pfeil: nach oben 29">
            <a:extLst>
              <a:ext uri="{FF2B5EF4-FFF2-40B4-BE49-F238E27FC236}">
                <a16:creationId xmlns:a16="http://schemas.microsoft.com/office/drawing/2014/main" id="{A96FF80D-A6B5-4862-A5F8-F2BD4F0898B4}"/>
              </a:ext>
            </a:extLst>
          </p:cNvPr>
          <p:cNvSpPr/>
          <p:nvPr/>
        </p:nvSpPr>
        <p:spPr>
          <a:xfrm>
            <a:off x="10355184" y="5378061"/>
            <a:ext cx="304636" cy="304636"/>
          </a:xfrm>
          <a:prstGeom prst="upArrow">
            <a:avLst/>
          </a:prstGeom>
          <a:gradFill flip="none" rotWithShape="1">
            <a:gsLst>
              <a:gs pos="0">
                <a:schemeClr val="accent6">
                  <a:alpha val="0"/>
                </a:schemeClr>
              </a:gs>
              <a:gs pos="33000">
                <a:srgbClr val="CD4D4F"/>
              </a:gs>
              <a:gs pos="67000">
                <a:srgbClr val="C00000"/>
              </a:gs>
            </a:gsLst>
            <a:lin ang="16200000" scaled="1"/>
            <a:tileRect/>
          </a:gra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3E7B8F74-5C81-4CBE-A7C1-73EF6856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/>
          <a:p>
            <a:r>
              <a:rPr lang="de-DE"/>
              <a:t>Relevant user information.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60DCE8B-A0B8-4F7F-89B4-C7D47B7E8CCD}"/>
              </a:ext>
            </a:extLst>
          </p:cNvPr>
          <p:cNvGrpSpPr/>
          <p:nvPr/>
        </p:nvGrpSpPr>
        <p:grpSpPr>
          <a:xfrm>
            <a:off x="5459898" y="1536498"/>
            <a:ext cx="2125574" cy="1705467"/>
            <a:chOff x="5459898" y="1536498"/>
            <a:chExt cx="2125574" cy="1705467"/>
          </a:xfrm>
        </p:grpSpPr>
        <p:pic>
          <p:nvPicPr>
            <p:cNvPr id="77" name="Picture 11">
              <a:extLst>
                <a:ext uri="{FF2B5EF4-FFF2-40B4-BE49-F238E27FC236}">
                  <a16:creationId xmlns:a16="http://schemas.microsoft.com/office/drawing/2014/main" id="{EFAD477A-88AA-4C1E-A246-37A4A98FE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898" y="3041589"/>
              <a:ext cx="200376" cy="200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860A14E7-C165-442F-843D-4CFB70A69DE2}"/>
                </a:ext>
              </a:extLst>
            </p:cNvPr>
            <p:cNvSpPr txBox="1"/>
            <p:nvPr/>
          </p:nvSpPr>
          <p:spPr>
            <a:xfrm>
              <a:off x="5736792" y="3041589"/>
              <a:ext cx="1091837" cy="20037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l" rtl="0">
                <a:lnSpc>
                  <a:spcPct val="93000"/>
                </a:lnSpc>
                <a:spcAft>
                  <a:spcPts val="600"/>
                </a:spcAft>
              </a:pPr>
              <a:r>
                <a:rPr lang="en-US" sz="1400" b="0" dirty="0" err="1">
                  <a:solidFill>
                    <a:schemeClr val="tx1"/>
                  </a:solidFill>
                  <a:latin typeface="+mn-lt"/>
                  <a:sym typeface="+mn-lt"/>
                </a:rPr>
                <a:t>BMWG_How_To</a:t>
              </a:r>
              <a:endParaRPr lang="en-US" sz="1400" b="0" dirty="0">
                <a:solidFill>
                  <a:schemeClr val="tx1"/>
                </a:solidFill>
                <a:latin typeface="+mn-lt"/>
                <a:sym typeface="+mn-lt"/>
              </a:endParaRP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A7CC429-4626-46A6-BABD-1E0A48529AF4}"/>
                </a:ext>
              </a:extLst>
            </p:cNvPr>
            <p:cNvPicPr>
              <a:picLocks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59898" y="1536498"/>
              <a:ext cx="2125574" cy="1396787"/>
            </a:xfrm>
            <a:prstGeom prst="rect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98AEB2B-B0DE-4D78-AC74-5B0A65D8394A}"/>
              </a:ext>
            </a:extLst>
          </p:cNvPr>
          <p:cNvGrpSpPr/>
          <p:nvPr/>
        </p:nvGrpSpPr>
        <p:grpSpPr>
          <a:xfrm>
            <a:off x="617187" y="5283055"/>
            <a:ext cx="2416577" cy="886222"/>
            <a:chOff x="617187" y="5283055"/>
            <a:chExt cx="2416577" cy="886222"/>
          </a:xfrm>
        </p:grpSpPr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8A240267-ACAD-4098-AEF3-3A0C29AD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17227" y="5283055"/>
              <a:ext cx="515606" cy="171869"/>
            </a:xfrm>
            <a:prstGeom prst="rect">
              <a:avLst/>
            </a:pr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939744A-5AB0-FC99-99DD-135E00125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r="1027"/>
            <a:stretch>
              <a:fillRect/>
            </a:stretch>
          </p:blipFill>
          <p:spPr>
            <a:xfrm>
              <a:off x="617187" y="5467483"/>
              <a:ext cx="2416577" cy="701794"/>
            </a:xfrm>
            <a:custGeom>
              <a:avLst/>
              <a:gdLst>
                <a:gd name="connsiteX0" fmla="*/ 0 w 2416577"/>
                <a:gd name="connsiteY0" fmla="*/ 0 h 701794"/>
                <a:gd name="connsiteX1" fmla="*/ 2416577 w 2416577"/>
                <a:gd name="connsiteY1" fmla="*/ 0 h 701794"/>
                <a:gd name="connsiteX2" fmla="*/ 2058538 w 2416577"/>
                <a:gd name="connsiteY2" fmla="*/ 701794 h 701794"/>
                <a:gd name="connsiteX3" fmla="*/ 0 w 2416577"/>
                <a:gd name="connsiteY3" fmla="*/ 701794 h 70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6577" h="701794">
                  <a:moveTo>
                    <a:pt x="0" y="0"/>
                  </a:moveTo>
                  <a:lnTo>
                    <a:pt x="2416577" y="0"/>
                  </a:lnTo>
                  <a:lnTo>
                    <a:pt x="2058538" y="701794"/>
                  </a:lnTo>
                  <a:lnTo>
                    <a:pt x="0" y="701794"/>
                  </a:lnTo>
                  <a:close/>
                </a:path>
              </a:pathLst>
            </a:custGeom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EBA499B-5699-41D2-B326-DA5CF5A20D58}"/>
                </a:ext>
              </a:extLst>
            </p:cNvPr>
            <p:cNvSpPr/>
            <p:nvPr/>
          </p:nvSpPr>
          <p:spPr>
            <a:xfrm>
              <a:off x="617188" y="5467483"/>
              <a:ext cx="400747" cy="701794"/>
            </a:xfrm>
            <a:prstGeom prst="rect">
              <a:avLst/>
            </a:prstGeom>
            <a:noFill/>
            <a:ln w="38100">
              <a:solidFill>
                <a:srgbClr val="AC164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ootnote">
            <a:extLst>
              <a:ext uri="{FF2B5EF4-FFF2-40B4-BE49-F238E27FC236}">
                <a16:creationId xmlns:a16="http://schemas.microsoft.com/office/drawing/2014/main" id="{FC9EB8B5-8269-EE30-5E13-1BCE9D706FFC}"/>
              </a:ext>
            </a:extLst>
          </p:cNvPr>
          <p:cNvSpPr/>
          <p:nvPr/>
        </p:nvSpPr>
        <p:spPr>
          <a:xfrm>
            <a:off x="495300" y="6412012"/>
            <a:ext cx="1160574" cy="153888"/>
          </a:xfrm>
          <a:prstGeom prst="rect">
            <a:avLst/>
          </a:prstGeom>
          <a:noFill/>
          <a:ln w="190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*Search </a:t>
            </a:r>
            <a:r>
              <a:rPr lang="de-DE" sz="1000" dirty="0" err="1">
                <a:solidFill>
                  <a:schemeClr val="tx1"/>
                </a:solidFill>
              </a:rPr>
              <a:t>for</a:t>
            </a:r>
            <a:r>
              <a:rPr lang="de-DE" sz="1000" dirty="0">
                <a:solidFill>
                  <a:schemeClr val="tx1"/>
                </a:solidFill>
              </a:rPr>
              <a:t> „</a:t>
            </a:r>
            <a:r>
              <a:rPr lang="de-DE" sz="1000" dirty="0" err="1">
                <a:solidFill>
                  <a:schemeClr val="tx1"/>
                </a:solidFill>
              </a:rPr>
              <a:t>PowerOn</a:t>
            </a:r>
            <a:r>
              <a:rPr lang="de-DE" sz="1000" dirty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70828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163</Words>
  <Application>Microsoft Office PowerPoint</Application>
  <PresentationFormat>Widescreen</PresentationFormat>
  <Paragraphs>19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Mulesoft Usage based model</vt:lpstr>
      <vt:lpstr>Relevant user information.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Usage based model</dc:title>
  <dc:creator>Manivannan Saisrinivasan, (Saisrinivasan.Manivannan@partner.bmwfs.com)</dc:creator>
  <cp:lastModifiedBy>Manivannan Saisrinivasan, (Saisrinivasan.Manivannan@partner.bmwfs.com)</cp:lastModifiedBy>
  <cp:revision>1</cp:revision>
  <dcterms:created xsi:type="dcterms:W3CDTF">2024-05-08T15:41:19Z</dcterms:created>
  <dcterms:modified xsi:type="dcterms:W3CDTF">2024-05-08T16:05:29Z</dcterms:modified>
</cp:coreProperties>
</file>