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4D12-D6F6-4287-B655-8CF9C9C49A71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6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74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48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65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20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89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6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89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78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621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58FC4D-F91C-4C14-ACC2-069D1FAC3C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31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ulesoft.com/news/horizontal-autoscalin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ulesoft.com/news/horizontal-autoscalin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ulesoft.com/news/horizontal-autoscal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DD3C-AD0E-AEB1-23DA-FC75FAB98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vCore</a:t>
            </a:r>
            <a:r>
              <a:rPr lang="en-US" dirty="0"/>
              <a:t>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7D141-5C90-4102-9C5F-E5A998FCE0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Mulesoft</a:t>
            </a:r>
            <a:r>
              <a:rPr lang="en-US" dirty="0"/>
              <a:t> 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7895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60619" cy="730130"/>
          </a:xfrm>
        </p:spPr>
        <p:txBody>
          <a:bodyPr/>
          <a:lstStyle/>
          <a:p>
            <a:r>
              <a:rPr lang="en-US" dirty="0"/>
              <a:t>Autoscaling in </a:t>
            </a:r>
            <a:r>
              <a:rPr lang="en-US" dirty="0" err="1"/>
              <a:t>Cloudhub</a:t>
            </a:r>
            <a:r>
              <a:rPr lang="en-US" dirty="0"/>
              <a:t> 1.0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30" y="2296198"/>
            <a:ext cx="9290647" cy="1132802"/>
          </a:xfrm>
        </p:spPr>
        <p:txBody>
          <a:bodyPr>
            <a:normAutofit/>
          </a:bodyPr>
          <a:lstStyle/>
          <a:p>
            <a:r>
              <a:rPr lang="en-US" dirty="0"/>
              <a:t>To enable autoscaling in </a:t>
            </a:r>
            <a:r>
              <a:rPr lang="en-US" dirty="0" err="1"/>
              <a:t>Cloudhub</a:t>
            </a:r>
            <a:r>
              <a:rPr lang="en-US" dirty="0"/>
              <a:t> need to have </a:t>
            </a:r>
            <a:r>
              <a:rPr lang="en-US" b="1" dirty="0"/>
              <a:t>Enterprise License Agreement</a:t>
            </a:r>
            <a:r>
              <a:rPr lang="en-US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9EBFA-A1A6-3C34-3652-0FADB1059066}"/>
              </a:ext>
            </a:extLst>
          </p:cNvPr>
          <p:cNvSpPr txBox="1">
            <a:spLocks/>
          </p:cNvSpPr>
          <p:nvPr/>
        </p:nvSpPr>
        <p:spPr>
          <a:xfrm>
            <a:off x="637434" y="5183409"/>
            <a:ext cx="9290647" cy="113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400" dirty="0"/>
              <a:t>https://docs.mulesoft.com/cloudhub/autoscaling-in-cloudhub</a:t>
            </a:r>
          </a:p>
        </p:txBody>
      </p:sp>
    </p:spTree>
    <p:extLst>
      <p:ext uri="{BB962C8B-B14F-4D97-AF65-F5344CB8AC3E}">
        <p14:creationId xmlns:p14="http://schemas.microsoft.com/office/powerpoint/2010/main" val="429073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60619" cy="730130"/>
          </a:xfrm>
        </p:spPr>
        <p:txBody>
          <a:bodyPr/>
          <a:lstStyle/>
          <a:p>
            <a:r>
              <a:rPr lang="en-US" dirty="0"/>
              <a:t>Transaction in </a:t>
            </a:r>
            <a:r>
              <a:rPr lang="en-US" dirty="0" err="1"/>
              <a:t>Mulesoft</a:t>
            </a:r>
            <a:r>
              <a:rPr lang="en-US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30" y="2296198"/>
            <a:ext cx="9290647" cy="11328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typically defined as specific unit of work that is processed by </a:t>
            </a:r>
            <a:r>
              <a:rPr lang="en-US" dirty="0" err="1"/>
              <a:t>Mulesoft</a:t>
            </a:r>
            <a:r>
              <a:rPr lang="en-US" dirty="0"/>
              <a:t> platform. Which includes action like API Calls, data preprocessing even and integration flows.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9EBFA-A1A6-3C34-3652-0FADB1059066}"/>
              </a:ext>
            </a:extLst>
          </p:cNvPr>
          <p:cNvSpPr txBox="1">
            <a:spLocks/>
          </p:cNvSpPr>
          <p:nvPr/>
        </p:nvSpPr>
        <p:spPr>
          <a:xfrm>
            <a:off x="637434" y="5183409"/>
            <a:ext cx="9290647" cy="1132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400" dirty="0"/>
              <a:t>https://docs.mulesoft.com/mule-runtime/latest/transaction-management</a:t>
            </a:r>
          </a:p>
        </p:txBody>
      </p:sp>
    </p:spTree>
    <p:extLst>
      <p:ext uri="{BB962C8B-B14F-4D97-AF65-F5344CB8AC3E}">
        <p14:creationId xmlns:p14="http://schemas.microsoft.com/office/powerpoint/2010/main" val="212686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844482" cy="983897"/>
          </a:xfrm>
        </p:spPr>
        <p:txBody>
          <a:bodyPr/>
          <a:lstStyle/>
          <a:p>
            <a:r>
              <a:rPr lang="en-US" dirty="0"/>
              <a:t>Applicable to </a:t>
            </a:r>
            <a:r>
              <a:rPr lang="en-US" dirty="0" err="1"/>
              <a:t>Cloudhub</a:t>
            </a:r>
            <a:r>
              <a:rPr lang="en-US" dirty="0"/>
              <a:t> 1.0</a:t>
            </a:r>
          </a:p>
          <a:p>
            <a:r>
              <a:rPr lang="en-US" dirty="0"/>
              <a:t>Applicable to </a:t>
            </a:r>
            <a:r>
              <a:rPr lang="en-US" dirty="0" err="1"/>
              <a:t>Cloudhub</a:t>
            </a:r>
            <a:r>
              <a:rPr lang="en-US" dirty="0"/>
              <a:t> 2.0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1FB0-ABD9-C142-B5B8-FD401AB77058}"/>
              </a:ext>
            </a:extLst>
          </p:cNvPr>
          <p:cNvSpPr txBox="1">
            <a:spLocks/>
          </p:cNvSpPr>
          <p:nvPr/>
        </p:nvSpPr>
        <p:spPr>
          <a:xfrm>
            <a:off x="1255712" y="4847850"/>
            <a:ext cx="6453771" cy="983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https://docs.mulesoft.com/general/pricing#supported-mule-runtime-versions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743AE6-C9A5-86C5-6BD3-5B3666D85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1" y="1670663"/>
            <a:ext cx="3398851" cy="31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61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 err="1"/>
              <a:t>vCores</a:t>
            </a:r>
            <a:r>
              <a:rPr lang="en-US" dirty="0"/>
              <a:t>: </a:t>
            </a:r>
            <a:r>
              <a:rPr lang="en-US" dirty="0" err="1"/>
              <a:t>Cloudhub</a:t>
            </a:r>
            <a:r>
              <a:rPr lang="en-US" dirty="0"/>
              <a:t> 2.0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46" y="1826415"/>
            <a:ext cx="5272320" cy="730131"/>
          </a:xfrm>
        </p:spPr>
        <p:txBody>
          <a:bodyPr/>
          <a:lstStyle/>
          <a:p>
            <a:r>
              <a:rPr lang="en-US" dirty="0"/>
              <a:t>Nano is a new offering (0.05 </a:t>
            </a:r>
            <a:r>
              <a:rPr lang="en-US" dirty="0" err="1"/>
              <a:t>vCore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1FB0-ABD9-C142-B5B8-FD401AB77058}"/>
              </a:ext>
            </a:extLst>
          </p:cNvPr>
          <p:cNvSpPr txBox="1">
            <a:spLocks/>
          </p:cNvSpPr>
          <p:nvPr/>
        </p:nvSpPr>
        <p:spPr>
          <a:xfrm>
            <a:off x="580396" y="5129045"/>
            <a:ext cx="6453771" cy="9838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https://docs.mulesoft.com/general/pricing#cloudhub-2-0-application-deployment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Usage Based Model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0576689-5469-5EA2-571D-30F959F49D03}"/>
              </a:ext>
            </a:extLst>
          </p:cNvPr>
          <p:cNvSpPr txBox="1">
            <a:spLocks/>
          </p:cNvSpPr>
          <p:nvPr/>
        </p:nvSpPr>
        <p:spPr>
          <a:xfrm>
            <a:off x="580396" y="3220386"/>
            <a:ext cx="9404723" cy="4623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Legacy Model 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DA4D15-424D-8138-7C42-675FBBC04436}"/>
              </a:ext>
            </a:extLst>
          </p:cNvPr>
          <p:cNvSpPr txBox="1">
            <a:spLocks/>
          </p:cNvSpPr>
          <p:nvPr/>
        </p:nvSpPr>
        <p:spPr>
          <a:xfrm>
            <a:off x="1078146" y="3682767"/>
            <a:ext cx="4844482" cy="98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C471A83-ACB5-5024-EC9B-3C4CBE0E57FD}"/>
              </a:ext>
            </a:extLst>
          </p:cNvPr>
          <p:cNvSpPr txBox="1">
            <a:spLocks/>
          </p:cNvSpPr>
          <p:nvPr/>
        </p:nvSpPr>
        <p:spPr>
          <a:xfrm>
            <a:off x="1166230" y="3858072"/>
            <a:ext cx="6610364" cy="1212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/>
              <a:t>vCores</a:t>
            </a:r>
            <a:r>
              <a:rPr lang="en-US" dirty="0"/>
              <a:t> [0.1, 0.2, 0.5, 1, 1.5, 2, 2.5, 3, 3.5, 4]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FEBA15-B603-BFE5-82D6-FC270F410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021" y="1322788"/>
            <a:ext cx="4086068" cy="284376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E31061-525E-8F5E-B79E-8A6A97F44384}"/>
              </a:ext>
            </a:extLst>
          </p:cNvPr>
          <p:cNvSpPr txBox="1">
            <a:spLocks/>
          </p:cNvSpPr>
          <p:nvPr/>
        </p:nvSpPr>
        <p:spPr>
          <a:xfrm>
            <a:off x="7044116" y="4313317"/>
            <a:ext cx="4844482" cy="534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ctr">
              <a:buNone/>
            </a:pPr>
            <a:r>
              <a:rPr lang="en-US" sz="1400" b="1" dirty="0"/>
              <a:t>Usage based model </a:t>
            </a:r>
            <a:r>
              <a:rPr lang="en-US" sz="1400" b="1" dirty="0" err="1"/>
              <a:t>vcore</a:t>
            </a:r>
            <a:r>
              <a:rPr lang="en-US" sz="1400" b="1" dirty="0"/>
              <a:t> offerings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11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Usage Based Model : Usage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45" y="1826415"/>
            <a:ext cx="10599330" cy="1797629"/>
          </a:xfrm>
        </p:spPr>
        <p:txBody>
          <a:bodyPr>
            <a:normAutofit fontScale="25000" lnSpcReduction="20000"/>
          </a:bodyPr>
          <a:lstStyle/>
          <a:p>
            <a:r>
              <a:rPr lang="en-US" sz="9600" dirty="0"/>
              <a:t>Predictable fluctuation in demand based on seasonal sales and promotions </a:t>
            </a:r>
          </a:p>
          <a:p>
            <a:r>
              <a:rPr lang="en-US" sz="9600" dirty="0"/>
              <a:t>Products with features that can easily scaled up or down as the needs of a customer change are ideal candidates assuming cost can be borne by Customer</a:t>
            </a:r>
          </a:p>
          <a:p>
            <a:r>
              <a:rPr lang="en-US" sz="9600" dirty="0"/>
              <a:t>Usage(reduce costs) based upon current needs ; rather than design for future ; increase pool of available </a:t>
            </a:r>
            <a:r>
              <a:rPr lang="en-US" sz="9600" dirty="0" err="1"/>
              <a:t>vCores</a:t>
            </a:r>
            <a:endParaRPr lang="en-US" sz="9600" dirty="0"/>
          </a:p>
          <a:p>
            <a:r>
              <a:rPr lang="en-US" sz="9600" dirty="0"/>
              <a:t>Varying usage pattern (can be challenging to accurately predict their usage needs)</a:t>
            </a:r>
          </a:p>
          <a:p>
            <a:pPr marL="0" indent="0">
              <a:buNone/>
            </a:pPr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9600" dirty="0"/>
          </a:p>
          <a:p>
            <a:endParaRPr lang="en-US" sz="29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1FB0-ABD9-C142-B5B8-FD401AB77058}"/>
              </a:ext>
            </a:extLst>
          </p:cNvPr>
          <p:cNvSpPr txBox="1">
            <a:spLocks/>
          </p:cNvSpPr>
          <p:nvPr/>
        </p:nvSpPr>
        <p:spPr>
          <a:xfrm>
            <a:off x="580396" y="5129045"/>
            <a:ext cx="6453771" cy="98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https://blogs.mulesoft.com/news/horizontal-autoscaling/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https://userpilot.com/blog/usage-based-pricing/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48887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Usage Based Model : Usage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87" y="1229606"/>
            <a:ext cx="9063321" cy="1068978"/>
          </a:xfrm>
        </p:spPr>
        <p:txBody>
          <a:bodyPr>
            <a:normAutofit/>
          </a:bodyPr>
          <a:lstStyle/>
          <a:p>
            <a:r>
              <a:rPr lang="en-US" sz="1400" dirty="0"/>
              <a:t>Usage Based Pricing (UBP) can lead to uncertainty in bills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1FB0-ABD9-C142-B5B8-FD401AB77058}"/>
              </a:ext>
            </a:extLst>
          </p:cNvPr>
          <p:cNvSpPr txBox="1">
            <a:spLocks/>
          </p:cNvSpPr>
          <p:nvPr/>
        </p:nvSpPr>
        <p:spPr>
          <a:xfrm>
            <a:off x="8421351" y="5257553"/>
            <a:ext cx="3127537" cy="98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https://blogs.mulesoft.com/news/horizontal-autoscaling/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https://docs.mulesoft.com/general/pricing-metrics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https://userpilot.com/blog/usage-based-pricing/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0E34B1-63BE-DF06-E4C3-F2A93A29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430541"/>
              </p:ext>
            </p:extLst>
          </p:nvPr>
        </p:nvGraphicFramePr>
        <p:xfrm>
          <a:off x="968085" y="1946246"/>
          <a:ext cx="10643518" cy="3078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776">
                  <a:extLst>
                    <a:ext uri="{9D8B030D-6E8A-4147-A177-3AD203B41FA5}">
                      <a16:colId xmlns:a16="http://schemas.microsoft.com/office/drawing/2014/main" val="3662784938"/>
                    </a:ext>
                  </a:extLst>
                </a:gridCol>
                <a:gridCol w="3179427">
                  <a:extLst>
                    <a:ext uri="{9D8B030D-6E8A-4147-A177-3AD203B41FA5}">
                      <a16:colId xmlns:a16="http://schemas.microsoft.com/office/drawing/2014/main" val="1605859753"/>
                    </a:ext>
                  </a:extLst>
                </a:gridCol>
                <a:gridCol w="6192315">
                  <a:extLst>
                    <a:ext uri="{9D8B030D-6E8A-4147-A177-3AD203B41FA5}">
                      <a16:colId xmlns:a16="http://schemas.microsoft.com/office/drawing/2014/main" val="2831135587"/>
                    </a:ext>
                  </a:extLst>
                </a:gridCol>
              </a:tblGrid>
              <a:tr h="539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Product</a:t>
                      </a:r>
                      <a:endParaRPr lang="en-US" sz="1100" b="1" i="0" u="none" strike="noStrike" dirty="0">
                        <a:solidFill>
                          <a:srgbClr val="032D6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Metric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32D6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Usage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r>
                        <a:rPr lang="en-US" sz="1100" b="1" u="none" strike="noStrike" dirty="0">
                          <a:effectLst/>
                        </a:rPr>
                        <a:t>Details</a:t>
                      </a:r>
                      <a:endParaRPr lang="en-US" sz="1100" b="1" i="0" u="none" strike="noStrike" dirty="0">
                        <a:solidFill>
                          <a:srgbClr val="032D6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extLst>
                  <a:ext uri="{0D108BD9-81ED-4DB2-BD59-A6C34878D82A}">
                    <a16:rowId xmlns:a16="http://schemas.microsoft.com/office/drawing/2014/main" val="1442785515"/>
                  </a:ext>
                </a:extLst>
              </a:tr>
              <a:tr h="745408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Mule Runtime</a:t>
                      </a:r>
                      <a:endParaRPr lang="en-US" sz="1100" b="0" i="0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9424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Mule flow: A flow within a deployed and running Mule app that contains a Mule event source or route </a:t>
                      </a:r>
                      <a:r>
                        <a:rPr lang="en-US" sz="1100" u="none" strike="noStrike" dirty="0" err="1">
                          <a:effectLst/>
                        </a:rPr>
                        <a:t>APIKit</a:t>
                      </a:r>
                      <a:r>
                        <a:rPr lang="en-US" sz="1100" u="none" strike="noStrike" dirty="0">
                          <a:effectLst/>
                        </a:rPr>
                        <a:t> request.</a:t>
                      </a:r>
                      <a:endParaRPr lang="en-US" sz="1100" b="0" i="1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94247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Flows are aggregated using a Max Concurrent model. The </a:t>
                      </a:r>
                      <a:r>
                        <a:rPr lang="en-US" sz="1100" b="1" u="none" strike="noStrike" dirty="0">
                          <a:effectLst/>
                        </a:rPr>
                        <a:t>usage</a:t>
                      </a:r>
                      <a:r>
                        <a:rPr lang="en-US" sz="1100" u="none" strike="noStrike" dirty="0">
                          <a:effectLst/>
                        </a:rPr>
                        <a:t> for a month is the </a:t>
                      </a:r>
                      <a:r>
                        <a:rPr lang="en-US" sz="1100" b="1" u="none" strike="noStrike" dirty="0">
                          <a:effectLst/>
                        </a:rPr>
                        <a:t>highest number of flows that exist in a single given hour during a month.</a:t>
                      </a:r>
                      <a:endParaRPr lang="en-US" sz="1100" b="1" i="0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94247" anchor="ctr"/>
                </a:tc>
                <a:extLst>
                  <a:ext uri="{0D108BD9-81ED-4DB2-BD59-A6C34878D82A}">
                    <a16:rowId xmlns:a16="http://schemas.microsoft.com/office/drawing/2014/main" val="2587676864"/>
                  </a:ext>
                </a:extLst>
              </a:tr>
              <a:tr h="65467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Mule message: The container of the core information processed by the runtime.</a:t>
                      </a:r>
                      <a:endParaRPr lang="en-US" sz="1100" b="0" i="1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 Mule message counts as a single unit when an event source triggers it</a:t>
                      </a:r>
                      <a:r>
                        <a:rPr lang="en-US" sz="1100" b="1" u="none" strike="noStrike" dirty="0">
                          <a:effectLst/>
                        </a:rPr>
                        <a:t>. Messages are aggregated using a sum of all messages sent during a month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extLst>
                  <a:ext uri="{0D108BD9-81ED-4DB2-BD59-A6C34878D82A}">
                    <a16:rowId xmlns:a16="http://schemas.microsoft.com/office/drawing/2014/main" val="2164398043"/>
                  </a:ext>
                </a:extLst>
              </a:tr>
              <a:tr h="113886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Data throughput: The total amount of data transferred in and out of the infrastructure that runs Mule where the Mule app is deployed.</a:t>
                      </a:r>
                      <a:endParaRPr lang="en-US" sz="1100" b="0" i="1" u="none" strike="noStrike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Data throughput counts when the deployed application transfers data to execute its business logic, including but not limited to internal operational network traffic for monitoring, logs, and health checks. </a:t>
                      </a:r>
                      <a:r>
                        <a:rPr lang="en-US" sz="1100" b="1" u="none" strike="noStrike" dirty="0">
                          <a:effectLst/>
                        </a:rPr>
                        <a:t>Data throughput </a:t>
                      </a:r>
                      <a:r>
                        <a:rPr lang="en-US" sz="1100" u="none" strike="noStrike" dirty="0">
                          <a:effectLst/>
                        </a:rPr>
                        <a:t>is aggregated as a </a:t>
                      </a:r>
                      <a:r>
                        <a:rPr lang="en-US" sz="1100" b="1" u="none" strike="noStrike" dirty="0">
                          <a:effectLst/>
                        </a:rPr>
                        <a:t>sum of all bytes during a month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18181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4822" marR="9425" marT="9425" marB="0" anchor="ctr"/>
                </a:tc>
                <a:extLst>
                  <a:ext uri="{0D108BD9-81ED-4DB2-BD59-A6C34878D82A}">
                    <a16:rowId xmlns:a16="http://schemas.microsoft.com/office/drawing/2014/main" val="2069542360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350E8C-849C-B246-7A5C-EFA95B83049D}"/>
              </a:ext>
            </a:extLst>
          </p:cNvPr>
          <p:cNvSpPr txBox="1">
            <a:spLocks/>
          </p:cNvSpPr>
          <p:nvPr/>
        </p:nvSpPr>
        <p:spPr>
          <a:xfrm>
            <a:off x="968085" y="5270383"/>
            <a:ext cx="7404525" cy="98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5600" dirty="0"/>
              <a:t>Open Questions</a:t>
            </a:r>
          </a:p>
          <a:p>
            <a:pPr marL="0" indent="0">
              <a:buNone/>
            </a:pPr>
            <a:r>
              <a:rPr lang="en-US" sz="4800" dirty="0"/>
              <a:t>Are sub-flows considered as distinct flow ?  </a:t>
            </a:r>
          </a:p>
          <a:p>
            <a:pPr marL="0" indent="0">
              <a:buNone/>
            </a:pPr>
            <a:r>
              <a:rPr lang="en-US" sz="4800" dirty="0"/>
              <a:t>Can cost be optimized by using one big flow ?</a:t>
            </a:r>
          </a:p>
          <a:p>
            <a:pPr marL="0" indent="0">
              <a:buNone/>
            </a:pPr>
            <a:r>
              <a:rPr lang="en-US" sz="4800" dirty="0"/>
              <a:t>What is the pricing for: Per flow ; Per message ; Data throughput size</a:t>
            </a:r>
          </a:p>
          <a:p>
            <a:pPr marL="0" indent="0">
              <a:buNone/>
            </a:pPr>
            <a:r>
              <a:rPr lang="en-US" sz="4800" dirty="0"/>
              <a:t>Does Usage Base Pricing imply unlimited core availability ? Is there a cap?</a:t>
            </a:r>
          </a:p>
        </p:txBody>
      </p:sp>
    </p:spTree>
    <p:extLst>
      <p:ext uri="{BB962C8B-B14F-4D97-AF65-F5344CB8AC3E}">
        <p14:creationId xmlns:p14="http://schemas.microsoft.com/office/powerpoint/2010/main" val="384241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Usage Based Model : Usage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187" y="1229606"/>
            <a:ext cx="9063321" cy="1068978"/>
          </a:xfrm>
        </p:spPr>
        <p:txBody>
          <a:bodyPr>
            <a:normAutofit/>
          </a:bodyPr>
          <a:lstStyle/>
          <a:p>
            <a:r>
              <a:rPr lang="en-US" sz="1400" dirty="0"/>
              <a:t>Usage Based Pricing (UBP) can lead to uncertainty in bills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671FB0-ABD9-C142-B5B8-FD401AB77058}"/>
              </a:ext>
            </a:extLst>
          </p:cNvPr>
          <p:cNvSpPr txBox="1">
            <a:spLocks/>
          </p:cNvSpPr>
          <p:nvPr/>
        </p:nvSpPr>
        <p:spPr>
          <a:xfrm>
            <a:off x="8487065" y="5019371"/>
            <a:ext cx="3127537" cy="98389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References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https://blogs.mulesoft.com/news/horizontal-autoscaling/</a:t>
            </a: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https://docs.mulesoft.com/general/pricing-metrics </a:t>
            </a:r>
          </a:p>
          <a:p>
            <a:pPr marL="0" indent="0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https://userpilot.com/blog/usage-based-pricing/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350E8C-849C-B246-7A5C-EFA95B83049D}"/>
              </a:ext>
            </a:extLst>
          </p:cNvPr>
          <p:cNvSpPr txBox="1">
            <a:spLocks/>
          </p:cNvSpPr>
          <p:nvPr/>
        </p:nvSpPr>
        <p:spPr>
          <a:xfrm>
            <a:off x="1253310" y="2236303"/>
            <a:ext cx="8880591" cy="2688035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5600" dirty="0"/>
              <a:t>Open Questions</a:t>
            </a:r>
          </a:p>
          <a:p>
            <a:pPr marL="0" indent="0">
              <a:buNone/>
            </a:pPr>
            <a:r>
              <a:rPr lang="en-US" sz="4800" dirty="0"/>
              <a:t>Are sub-flows considered as distinct flow ?  </a:t>
            </a:r>
          </a:p>
          <a:p>
            <a:pPr marL="0" indent="0">
              <a:buNone/>
            </a:pPr>
            <a:r>
              <a:rPr lang="en-US" sz="4800" dirty="0"/>
              <a:t>Can cost be optimized by using one big flow ?</a:t>
            </a:r>
          </a:p>
          <a:p>
            <a:pPr marL="0" indent="0">
              <a:buNone/>
            </a:pPr>
            <a:r>
              <a:rPr lang="en-US" sz="4800" dirty="0"/>
              <a:t>What is the pricing for: Per flow ; Per message ; Data throughput size</a:t>
            </a:r>
          </a:p>
          <a:p>
            <a:pPr marL="0" indent="0">
              <a:buNone/>
            </a:pPr>
            <a:r>
              <a:rPr lang="en-US" sz="4800" dirty="0"/>
              <a:t>Does Usage Base Pricing imply unlimited core availability ? Is there a cap?</a:t>
            </a:r>
          </a:p>
          <a:p>
            <a:pPr marL="0" indent="0">
              <a:buNone/>
            </a:pP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If your applications require more </a:t>
            </a:r>
            <a:r>
              <a:rPr lang="en-US" sz="4400" b="0" i="0" dirty="0" err="1">
                <a:solidFill>
                  <a:srgbClr val="181818"/>
                </a:solidFill>
                <a:effectLst/>
                <a:latin typeface="Salesforce Sans"/>
              </a:rPr>
              <a:t>vCores</a:t>
            </a: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 than are available, </a:t>
            </a:r>
            <a:r>
              <a:rPr lang="en-US" sz="4400" b="0" i="0" dirty="0" err="1">
                <a:solidFill>
                  <a:srgbClr val="181818"/>
                </a:solidFill>
                <a:effectLst/>
                <a:latin typeface="Salesforce Sans"/>
              </a:rPr>
              <a:t>CloudHub</a:t>
            </a: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 2.0 allows you to create the application, but you cannot start it until the additional </a:t>
            </a:r>
            <a:r>
              <a:rPr lang="en-US" sz="4400" b="0" i="0" dirty="0" err="1">
                <a:solidFill>
                  <a:srgbClr val="181818"/>
                </a:solidFill>
                <a:effectLst/>
                <a:latin typeface="Salesforce Sans"/>
              </a:rPr>
              <a:t>vCores</a:t>
            </a: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 become available. To increase </a:t>
            </a:r>
            <a:r>
              <a:rPr lang="en-US" sz="4400" b="0" i="0" dirty="0" err="1">
                <a:solidFill>
                  <a:srgbClr val="181818"/>
                </a:solidFill>
                <a:effectLst/>
                <a:latin typeface="Salesforce Sans"/>
              </a:rPr>
              <a:t>vCore</a:t>
            </a: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 allocation, stop or delete an application or contact your account manager to increase your subscription’s </a:t>
            </a:r>
            <a:r>
              <a:rPr lang="en-US" sz="4400" b="0" i="0" dirty="0" err="1">
                <a:solidFill>
                  <a:srgbClr val="181818"/>
                </a:solidFill>
                <a:effectLst/>
                <a:latin typeface="Salesforce Sans"/>
              </a:rPr>
              <a:t>vCore</a:t>
            </a:r>
            <a:r>
              <a:rPr lang="en-US" sz="4400" b="0" i="0" dirty="0">
                <a:solidFill>
                  <a:srgbClr val="181818"/>
                </a:solidFill>
                <a:effectLst/>
                <a:latin typeface="Salesforce Sans"/>
              </a:rPr>
              <a:t> allocation.  - NON USAGE BASED ??</a:t>
            </a:r>
          </a:p>
          <a:p>
            <a:pPr marL="0" indent="0">
              <a:buNone/>
            </a:pPr>
            <a:r>
              <a:rPr lang="en-US" sz="4900" dirty="0">
                <a:solidFill>
                  <a:srgbClr val="181818"/>
                </a:solidFill>
              </a:rPr>
              <a:t>Assume Bursting applies to </a:t>
            </a:r>
            <a:r>
              <a:rPr lang="en-US" sz="4900" dirty="0" err="1">
                <a:solidFill>
                  <a:srgbClr val="181818"/>
                </a:solidFill>
              </a:rPr>
              <a:t>Cloudhub</a:t>
            </a:r>
            <a:r>
              <a:rPr lang="en-US" sz="4900" dirty="0">
                <a:solidFill>
                  <a:srgbClr val="181818"/>
                </a:solidFill>
              </a:rPr>
              <a:t> 2.0 . Validate this</a:t>
            </a:r>
            <a:endParaRPr lang="en-US" sz="4900" dirty="0"/>
          </a:p>
        </p:txBody>
      </p:sp>
    </p:spTree>
    <p:extLst>
      <p:ext uri="{BB962C8B-B14F-4D97-AF65-F5344CB8AC3E}">
        <p14:creationId xmlns:p14="http://schemas.microsoft.com/office/powerpoint/2010/main" val="49602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Mule Considerations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45" y="1826415"/>
            <a:ext cx="9290647" cy="31734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 Transformation:  If MuleSoft primarily serve as pass throughs to back end systems</a:t>
            </a:r>
          </a:p>
          <a:p>
            <a:r>
              <a:rPr lang="en-US" dirty="0"/>
              <a:t>No Orchestration: Company wants to gain insights into traffic patterns, response rates. Such case need single workflow to move API call data to a monitoring dashboard without any orchestration of data.</a:t>
            </a:r>
          </a:p>
          <a:p>
            <a:r>
              <a:rPr lang="en-US" strike="sngStrike" dirty="0"/>
              <a:t>require staff with MuleSoft development/operational skills to deploy and manage, if org lack such staff its practical to consider alternatives</a:t>
            </a:r>
          </a:p>
          <a:p>
            <a:r>
              <a:rPr lang="en-US" dirty="0"/>
              <a:t>Very few chances of re-use</a:t>
            </a:r>
          </a:p>
          <a:p>
            <a:r>
              <a:rPr lang="en-US" dirty="0"/>
              <a:t>Cost of licensing and maintaining MuleSoft is not justifiable by value it brings</a:t>
            </a:r>
          </a:p>
          <a:p>
            <a:r>
              <a:rPr lang="en-US" dirty="0"/>
              <a:t>Asynchronous patterns </a:t>
            </a:r>
          </a:p>
          <a:p>
            <a:r>
              <a:rPr lang="en-US" dirty="0"/>
              <a:t>Certain scenarios where ultra high performance is critical, overhead introduced by integration platform (Mule) might be bad. Direct integration in low-level language might be necessary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dirty="0"/>
              <a:t>When to reconsider implementing in MuleSoft</a:t>
            </a:r>
          </a:p>
        </p:txBody>
      </p:sp>
    </p:spTree>
    <p:extLst>
      <p:ext uri="{BB962C8B-B14F-4D97-AF65-F5344CB8AC3E}">
        <p14:creationId xmlns:p14="http://schemas.microsoft.com/office/powerpoint/2010/main" val="3841511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0130"/>
          </a:xfrm>
        </p:spPr>
        <p:txBody>
          <a:bodyPr/>
          <a:lstStyle/>
          <a:p>
            <a:r>
              <a:rPr lang="en-US" dirty="0"/>
              <a:t>Autoscaling in </a:t>
            </a:r>
            <a:r>
              <a:rPr lang="en-US" dirty="0" err="1"/>
              <a:t>Cloudhub</a:t>
            </a:r>
            <a:r>
              <a:rPr lang="en-US" dirty="0"/>
              <a:t> 2.0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145" y="1826415"/>
            <a:ext cx="9290647" cy="8412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Applicable only for Usage based model</a:t>
            </a:r>
          </a:p>
          <a:p>
            <a:r>
              <a:rPr lang="en-US" dirty="0"/>
              <a:t>Cost of autoscaling depends upon: resources and number of replica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781A10-24E9-37F9-87BD-9C903EB4B498}"/>
              </a:ext>
            </a:extLst>
          </p:cNvPr>
          <p:cNvSpPr txBox="1">
            <a:spLocks/>
          </p:cNvSpPr>
          <p:nvPr/>
        </p:nvSpPr>
        <p:spPr>
          <a:xfrm>
            <a:off x="1078144" y="2890623"/>
            <a:ext cx="9290647" cy="230216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dirty="0"/>
              <a:t>Configuration: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Runtime manager -&gt; deployment config ( Runtime tab) -&gt; check the option for "Enable CPU based Horizontal Scaling“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define min and max number of replicas - (need </a:t>
            </a:r>
            <a:r>
              <a:rPr lang="en-US" dirty="0" err="1"/>
              <a:t>atleast</a:t>
            </a:r>
            <a:r>
              <a:rPr lang="en-US" dirty="0"/>
              <a:t> two for HA)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replica size (micro, </a:t>
            </a:r>
            <a:r>
              <a:rPr lang="en-US" dirty="0" err="1"/>
              <a:t>micro.mem</a:t>
            </a:r>
            <a:r>
              <a:rPr lang="en-US" dirty="0"/>
              <a:t>, small)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deploy application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8ED41B-894E-CDE2-E3A3-A2942783083C}"/>
              </a:ext>
            </a:extLst>
          </p:cNvPr>
          <p:cNvSpPr txBox="1">
            <a:spLocks/>
          </p:cNvSpPr>
          <p:nvPr/>
        </p:nvSpPr>
        <p:spPr>
          <a:xfrm>
            <a:off x="1078143" y="5417106"/>
            <a:ext cx="9290647" cy="841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dirty="0"/>
              <a:t>References</a:t>
            </a:r>
          </a:p>
          <a:p>
            <a:pPr marL="0" indent="0">
              <a:buNone/>
            </a:pPr>
            <a:r>
              <a:rPr lang="en-US" dirty="0"/>
              <a:t>https://docs.mulesoft.com/cloudhub-2/ch2-configure-horizontal-autoscaling</a:t>
            </a:r>
          </a:p>
        </p:txBody>
      </p:sp>
    </p:spTree>
    <p:extLst>
      <p:ext uri="{BB962C8B-B14F-4D97-AF65-F5344CB8AC3E}">
        <p14:creationId xmlns:p14="http://schemas.microsoft.com/office/powerpoint/2010/main" val="1578160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8B64-AAFC-47D5-D4B3-70D6BBA5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160619" cy="730130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consideration for successful HPA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1B01-6740-226B-6881-BE72F6C4E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530" y="2296198"/>
            <a:ext cx="9290647" cy="3492206"/>
          </a:xfrm>
        </p:spPr>
        <p:txBody>
          <a:bodyPr>
            <a:normAutofit/>
          </a:bodyPr>
          <a:lstStyle/>
          <a:p>
            <a:r>
              <a:rPr lang="en-US" dirty="0"/>
              <a:t>Apps that scale up on CPU usage are a good fit for CPU based HPA (horizontal Pod </a:t>
            </a:r>
            <a:r>
              <a:rPr lang="en-US" dirty="0" err="1"/>
              <a:t>Autoscaler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https app with async req</a:t>
            </a:r>
          </a:p>
          <a:p>
            <a:pPr lvl="1"/>
            <a:r>
              <a:rPr lang="en-US" dirty="0"/>
              <a:t>	app with low latency and high throughput</a:t>
            </a:r>
          </a:p>
          <a:p>
            <a:pPr lvl="1"/>
            <a:r>
              <a:rPr lang="en-US" dirty="0"/>
              <a:t>	app with a lot of </a:t>
            </a:r>
            <a:r>
              <a:rPr lang="en-US" dirty="0" err="1"/>
              <a:t>dataweave</a:t>
            </a:r>
            <a:r>
              <a:rPr lang="en-US" dirty="0"/>
              <a:t> transformations</a:t>
            </a:r>
          </a:p>
          <a:p>
            <a:r>
              <a:rPr lang="en-US" dirty="0"/>
              <a:t>Apps that don’t have built in parallel processing, app with low throughput and high latency with large request are not good for CPU based HPA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00A2602-E171-4CAC-5BCD-16B1440E95AC}"/>
              </a:ext>
            </a:extLst>
          </p:cNvPr>
          <p:cNvSpPr txBox="1">
            <a:spLocks/>
          </p:cNvSpPr>
          <p:nvPr/>
        </p:nvSpPr>
        <p:spPr>
          <a:xfrm>
            <a:off x="580397" y="1322788"/>
            <a:ext cx="9404723" cy="7301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62178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991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Gill Sans MT</vt:lpstr>
      <vt:lpstr>Salesforce Sans</vt:lpstr>
      <vt:lpstr>Segoe UI</vt:lpstr>
      <vt:lpstr>Wingdings 3</vt:lpstr>
      <vt:lpstr>Gallery</vt:lpstr>
      <vt:lpstr>vCore Analysis</vt:lpstr>
      <vt:lpstr>Usage Based Model</vt:lpstr>
      <vt:lpstr>vCores: Cloudhub 2.0  </vt:lpstr>
      <vt:lpstr>Usage Based Model : Usage   </vt:lpstr>
      <vt:lpstr>Usage Based Model : Usage   </vt:lpstr>
      <vt:lpstr>Usage Based Model : Usage   </vt:lpstr>
      <vt:lpstr>Mule Considerations   </vt:lpstr>
      <vt:lpstr>Autoscaling in Cloudhub 2.0   </vt:lpstr>
      <vt:lpstr>Performance consideration for successful HPA   </vt:lpstr>
      <vt:lpstr>Autoscaling in Cloudhub 1.0   </vt:lpstr>
      <vt:lpstr>Transaction in Mulesoft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vCore Analysis</dc:title>
  <dc:creator>Manivannan Saisrinivasan, (Saisrinivasan.Manivannan@partner.bmwfs.com)</dc:creator>
  <cp:lastModifiedBy>Manivannan Saisrinivasan, (Saisrinivasan.Manivannan@partner.bmwfs.com)</cp:lastModifiedBy>
  <cp:revision>62</cp:revision>
  <dcterms:created xsi:type="dcterms:W3CDTF">2024-05-08T16:20:47Z</dcterms:created>
  <dcterms:modified xsi:type="dcterms:W3CDTF">2024-06-03T16:57:01Z</dcterms:modified>
</cp:coreProperties>
</file>