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0" r:id="rId18"/>
    <p:sldId id="270" r:id="rId19"/>
    <p:sldId id="273" r:id="rId20"/>
    <p:sldId id="276" r:id="rId21"/>
    <p:sldId id="277" r:id="rId22"/>
    <p:sldId id="278" r:id="rId23"/>
    <p:sldId id="27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A355-7A0A-4BA4-8094-31395A075EE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B309-5517-4BB4-BC8F-C6A83D81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1455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Using EE for SEO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2335"/>
            <a:ext cx="9144000" cy="2165465"/>
          </a:xfrm>
        </p:spPr>
        <p:txBody>
          <a:bodyPr/>
          <a:lstStyle/>
          <a:p>
            <a:r>
              <a:rPr lang="it-IT" dirty="0">
                <a:latin typeface="Helvetica" charset="0"/>
                <a:ea typeface="Helvetica" charset="0"/>
                <a:cs typeface="Helvetica" charset="0"/>
              </a:rPr>
              <a:t>Valerie DiCarlo and Jeremy Gimbel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97" y="4105252"/>
            <a:ext cx="3139440" cy="892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4689"/>
            <a:ext cx="4388096" cy="4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Field Setup: Meta Robots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853"/>
            <a:ext cx="10515600" cy="2510481"/>
          </a:xfrm>
        </p:spPr>
      </p:pic>
      <p:sp>
        <p:nvSpPr>
          <p:cNvPr id="6" name="TextBox 5"/>
          <p:cNvSpPr txBox="1"/>
          <p:nvPr/>
        </p:nvSpPr>
        <p:spPr>
          <a:xfrm>
            <a:off x="691572" y="4889499"/>
            <a:ext cx="540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Setup checkboxes for NOINDEX and NOFOLLOW.</a:t>
            </a:r>
          </a:p>
        </p:txBody>
      </p:sp>
    </p:spTree>
    <p:extLst>
      <p:ext uri="{BB962C8B-B14F-4D97-AF65-F5344CB8AC3E}">
        <p14:creationId xmlns:p14="http://schemas.microsoft.com/office/powerpoint/2010/main" val="2111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Optimizable URLs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125706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Use the first party Pages module, or Construct, or Structure to manage stand-alone content pages.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" r="759"/>
          <a:stretch/>
        </p:blipFill>
        <p:spPr>
          <a:xfrm>
            <a:off x="838200" y="1882587"/>
            <a:ext cx="10435814" cy="1661237"/>
          </a:xfrm>
        </p:spPr>
      </p:pic>
    </p:spTree>
    <p:extLst>
      <p:ext uri="{BB962C8B-B14F-4D97-AF65-F5344CB8AC3E}">
        <p14:creationId xmlns:p14="http://schemas.microsoft.com/office/powerpoint/2010/main" val="9952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Editable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robots.txt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6062083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Setup a template variable to store your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robots.txt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content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539687"/>
            <a:ext cx="11379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Editable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robots.txt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444506"/>
            <a:ext cx="8381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Build a simple template to output the template variable. I named it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robots.html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Use HTTP Header 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github.com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rsanchez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http_header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to force the template to output as plaintext.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4495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Editable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robots.txt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9100" y="3692930"/>
            <a:ext cx="83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Add a template route to route /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robots.txt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to the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robots.html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template.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266875"/>
            <a:ext cx="8813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Automate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sitemap.xml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318173"/>
            <a:ext cx="956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Build a template to output the entries from each channel. I named the template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sitemap.xml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4"/>
          <a:stretch/>
        </p:blipFill>
        <p:spPr>
          <a:xfrm>
            <a:off x="1429869" y="1009156"/>
            <a:ext cx="8381104" cy="51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Automate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sitemap.xml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829" y="3401396"/>
            <a:ext cx="956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Similar to what we did with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robots.txt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, add a route for the sitemap as well.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" y="2338464"/>
            <a:ext cx="11038916" cy="7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Client-editable Redirects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214" y="4952293"/>
            <a:ext cx="95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htaccess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redirects are a drag and not very easy for clients to use. Use an add-on like Detour Pro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4" y="1781298"/>
            <a:ext cx="10535586" cy="2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SEO-ready Layout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562" y="3595440"/>
            <a:ext cx="956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Use layout variables to set the title, description and the robots meta tag.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40962"/>
            <a:ext cx="9182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SEO-ready Layout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5677" y="5291772"/>
            <a:ext cx="956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And while we’re at it, we’ll use the same fields to add social network meta tags too.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 still use Stash for the social images, because a template might need to send more than one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Image to the layout, and unfortunately layout variables don’t support lists yet.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2672"/>
            <a:ext cx="66294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Who are we?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100" y="2031998"/>
            <a:ext cx="3105337" cy="261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Jeremy Gimbel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Conflux Group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confluxgroup.com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@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dreadfullyposh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0" y="2031998"/>
            <a:ext cx="5024132" cy="261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Valerie 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DiCarlo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SEO Web Consulting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www.seo</a:t>
            </a: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-web-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consulting.com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@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vdcseo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Templates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0756" y="4859972"/>
            <a:ext cx="9564445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At the top of the template, set all of the variables that the layout needs.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the title, use a conditional to allow for a sensible fallback value.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Use Stash lists to add any images in image fields to the list for social image meta tags.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31"/>
          <a:stretch/>
        </p:blipFill>
        <p:spPr>
          <a:xfrm>
            <a:off x="1130756" y="1194099"/>
            <a:ext cx="9582366" cy="33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Templates (continued)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100" y="4072572"/>
            <a:ext cx="95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some templates, such as categories or pagination, you’ll want to hard code the robots values, to prevent clients from messing with the settings.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657"/>
            <a:ext cx="10580901" cy="18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0600" y="3238500"/>
            <a:ext cx="1536700" cy="254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Other Ways to Optimize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777" y="1583372"/>
            <a:ext cx="9564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Page load speed is starting to greatly impact search rank. Remember to minimize embeds and use disable parameters on your </a:t>
            </a:r>
            <a:r>
              <a:rPr lang="en-US" sz="2400" dirty="0" err="1">
                <a:latin typeface="Helvetica Light" charset="0"/>
                <a:ea typeface="Helvetica Light" charset="0"/>
                <a:cs typeface="Helvetica Light" charset="0"/>
              </a:rPr>
              <a:t>channel:entries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 tags religiously.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Build everything mobile-friendly.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Include JSON-LD schema data when possible. You can re-use many of the same template variables (and add additional variables) to help with this.</a:t>
            </a:r>
          </a:p>
        </p:txBody>
      </p:sp>
    </p:spTree>
    <p:extLst>
      <p:ext uri="{BB962C8B-B14F-4D97-AF65-F5344CB8AC3E}">
        <p14:creationId xmlns:p14="http://schemas.microsoft.com/office/powerpoint/2010/main" val="16512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20"/>
            <a:ext cx="10515600" cy="1067379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More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777" y="2294572"/>
            <a:ext cx="9564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These techniques are used on a working demo site</a:t>
            </a:r>
          </a:p>
          <a:p>
            <a:pPr algn="ctr"/>
            <a:endParaRPr lang="en-US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sz="3200" dirty="0" err="1">
                <a:latin typeface="Helvetica Light" charset="0"/>
                <a:ea typeface="Helvetica Light" charset="0"/>
                <a:cs typeface="Helvetica Light" charset="0"/>
              </a:rPr>
              <a:t>MakeEECMSGreatAgain.com</a:t>
            </a:r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or download the files at</a:t>
            </a:r>
          </a:p>
          <a:p>
            <a:pPr algn="ctr"/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sz="3200" dirty="0" err="1">
                <a:latin typeface="Helvetica Light" charset="0"/>
                <a:ea typeface="Helvetica Light" charset="0"/>
                <a:cs typeface="Helvetica Light" charset="0"/>
              </a:rPr>
              <a:t>github.com</a:t>
            </a:r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sz="3200" dirty="0" err="1">
                <a:latin typeface="Helvetica Light" charset="0"/>
                <a:ea typeface="Helvetica Light" charset="0"/>
                <a:cs typeface="Helvetica Light" charset="0"/>
              </a:rPr>
              <a:t>ConfluxGroup</a:t>
            </a:r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/make-</a:t>
            </a:r>
            <a:r>
              <a:rPr lang="en-US" sz="3200" dirty="0" err="1">
                <a:latin typeface="Helvetica Light" charset="0"/>
                <a:ea typeface="Helvetica Light" charset="0"/>
                <a:cs typeface="Helvetica Light" charset="0"/>
              </a:rPr>
              <a:t>eecms</a:t>
            </a:r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-great-again</a:t>
            </a:r>
          </a:p>
        </p:txBody>
      </p:sp>
    </p:spTree>
    <p:extLst>
      <p:ext uri="{BB962C8B-B14F-4D97-AF65-F5344CB8AC3E}">
        <p14:creationId xmlns:p14="http://schemas.microsoft.com/office/powerpoint/2010/main" val="10305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Who are we?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1100" y="2031998"/>
            <a:ext cx="3105337" cy="261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Jeremy Gimbel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Conflux Group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confluxgroup.com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@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dreadfullyposh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0" y="2031998"/>
            <a:ext cx="5024132" cy="261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Valerie 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DiCarlo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SEO Web Consulting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www.seo</a:t>
            </a: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-web-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consulting.com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@</a:t>
            </a:r>
            <a:r>
              <a:rPr lang="en-US" sz="2800" dirty="0" err="1">
                <a:latin typeface="Helvetica Light" charset="0"/>
                <a:ea typeface="Helvetica Light" charset="0"/>
                <a:cs typeface="Helvetica Light" charset="0"/>
              </a:rPr>
              <a:t>vdcseo</a:t>
            </a:r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WHEN IS IT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Before a site build/redesign?	</a:t>
            </a:r>
          </a:p>
          <a:p>
            <a:pPr marL="0" indent="0">
              <a:buNone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	YES	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During a site build/redesign?</a:t>
            </a:r>
          </a:p>
          <a:p>
            <a:pPr marL="0" indent="0">
              <a:buNone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	YES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After a site build/redesign?</a:t>
            </a:r>
          </a:p>
          <a:p>
            <a:pPr marL="0" indent="0">
              <a:buNone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	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30" y="1318814"/>
            <a:ext cx="5260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WHAT’S BEFORE?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1512644"/>
            <a:ext cx="9073976" cy="43481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Selecting a flexible, customizable, search-engine friendly PLATFORM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Intuitive, independent SEO functionality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URL structure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Mobile friendliness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Ease and customized UI (for client)</a:t>
            </a:r>
          </a:p>
          <a:p>
            <a:pPr>
              <a:lnSpc>
                <a:spcPct val="120000"/>
              </a:lnSpc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Keyword Research to wireframe an optimized site DESIGN ARCHITECTURE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Navigation, menus, breadcrumbs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Customized positioning of H1 headlines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Customized positioning of H2’s and H3’s</a:t>
            </a:r>
          </a:p>
          <a:p>
            <a:pPr lvl="1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3924"/>
          </a:xfrm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WHAT’S DURING?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3924"/>
            <a:ext cx="12192000" cy="590886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Implementing best practice SEO elements in site DEVELOPMENT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URL structure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Mobile friendliness / AMP (accelerated mobile pages)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Social optimization / integration</a:t>
            </a: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Open graph, Twitter cards, etc.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Site speed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Rich snippets/structured data/schema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Customized/dynamic XML sitemap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Robots.txt (and disallowing dev/staging environment)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Redirects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Conversion optimization (lead gen forms, shopping cart, etc.)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</a:p>
          <a:p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Implementing best practice SEO in site CONTENT</a:t>
            </a:r>
          </a:p>
          <a:p>
            <a:pPr lvl="1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On-page optimization</a:t>
            </a:r>
          </a:p>
          <a:p>
            <a:pPr lvl="2"/>
            <a:r>
              <a:rPr lang="en-US" sz="1800" dirty="0" err="1">
                <a:latin typeface="Helvetica Light" charset="0"/>
                <a:ea typeface="Helvetica Light" charset="0"/>
                <a:cs typeface="Helvetica Light" charset="0"/>
              </a:rPr>
              <a:t>Metas</a:t>
            </a:r>
            <a:endParaRPr lang="en-US" sz="1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Use and positioning of Header headlines (H1, H2)</a:t>
            </a: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Image optimization</a:t>
            </a: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Blog optimization (categories, tags, pagination)</a:t>
            </a:r>
          </a:p>
        </p:txBody>
      </p:sp>
    </p:spTree>
    <p:extLst>
      <p:ext uri="{BB962C8B-B14F-4D97-AF65-F5344CB8AC3E}">
        <p14:creationId xmlns:p14="http://schemas.microsoft.com/office/powerpoint/2010/main" val="37987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WHAT’S AFTER?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524"/>
            <a:ext cx="10515600" cy="5299075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Ongoing Marketing, Tracking &amp; Measuring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Optimized content development strategy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Content marketing strategy (e.g. social amplification, industry publicity, guest blogging, etc.)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Web analytics for monitoring and measuring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Tweak, Rinse, and Repeat</a:t>
            </a:r>
          </a:p>
          <a:p>
            <a:pPr lvl="1"/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Other considerations</a:t>
            </a:r>
          </a:p>
          <a:p>
            <a:pPr lvl="1"/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Local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SEO (onsite (schema) as well as Google My Business, Bing Places for Business, local directories, reviews)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Social optimization (onsite (structured data) as well as optimizing all social channels) </a:t>
            </a:r>
          </a:p>
          <a:p>
            <a:pPr lvl="1"/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2867025"/>
            <a:ext cx="10515600" cy="1019175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And now for something a little more nerdy.</a:t>
            </a:r>
          </a:p>
        </p:txBody>
      </p:sp>
    </p:spTree>
    <p:extLst>
      <p:ext uri="{BB962C8B-B14F-4D97-AF65-F5344CB8AC3E}">
        <p14:creationId xmlns:p14="http://schemas.microsoft.com/office/powerpoint/2010/main" val="5613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Keeping Your SEO Consultant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2130013"/>
            <a:ext cx="9789460" cy="410942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The key to keeping your SEO Consultant and clients happy is finding a balance between customization and automation.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Basic field setup</a:t>
            </a: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Custom URLs for optimization</a:t>
            </a: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Editable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robots.txt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Automate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sitemap.xml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Client-editable redirects 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Use an SEO-ready layout</a:t>
            </a: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Put it all together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13823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Field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4"/>
          <a:stretch/>
        </p:blipFill>
        <p:spPr>
          <a:xfrm>
            <a:off x="1226388" y="1690688"/>
            <a:ext cx="9739223" cy="3774197"/>
          </a:xfrm>
        </p:spPr>
      </p:pic>
      <p:sp>
        <p:nvSpPr>
          <p:cNvPr id="5" name="TextBox 4"/>
          <p:cNvSpPr txBox="1"/>
          <p:nvPr/>
        </p:nvSpPr>
        <p:spPr>
          <a:xfrm>
            <a:off x="1226388" y="5809129"/>
            <a:ext cx="466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standard set of fields to start any channel.</a:t>
            </a:r>
          </a:p>
        </p:txBody>
      </p:sp>
    </p:spTree>
    <p:extLst>
      <p:ext uri="{BB962C8B-B14F-4D97-AF65-F5344CB8AC3E}">
        <p14:creationId xmlns:p14="http://schemas.microsoft.com/office/powerpoint/2010/main" val="643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741</Words>
  <Application>Microsoft Macintosh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Helvetica Light</vt:lpstr>
      <vt:lpstr>Montserrat</vt:lpstr>
      <vt:lpstr>Office Theme</vt:lpstr>
      <vt:lpstr>Using EE for SEO</vt:lpstr>
      <vt:lpstr>Who are we?</vt:lpstr>
      <vt:lpstr>WHEN IS IT TIME?</vt:lpstr>
      <vt:lpstr>WHAT’S BEFORE?</vt:lpstr>
      <vt:lpstr>WHAT’S DURING?</vt:lpstr>
      <vt:lpstr>WHAT’S AFTER?</vt:lpstr>
      <vt:lpstr>PowerPoint Presentation</vt:lpstr>
      <vt:lpstr>Keeping Your SEO Consultant Happy</vt:lpstr>
      <vt:lpstr>Field Setup</vt:lpstr>
      <vt:lpstr>Field Setup: Meta Robots</vt:lpstr>
      <vt:lpstr>Optimizable URLs</vt:lpstr>
      <vt:lpstr>Editable robots.txt</vt:lpstr>
      <vt:lpstr>Editable robots.txt</vt:lpstr>
      <vt:lpstr>Editable robots.txt</vt:lpstr>
      <vt:lpstr>Automate sitemap.xml</vt:lpstr>
      <vt:lpstr>Automate sitemap.xml</vt:lpstr>
      <vt:lpstr>Client-editable Redirects</vt:lpstr>
      <vt:lpstr>SEO-ready Layout</vt:lpstr>
      <vt:lpstr>SEO-ready Layout</vt:lpstr>
      <vt:lpstr>Templates</vt:lpstr>
      <vt:lpstr>Templates (continued)</vt:lpstr>
      <vt:lpstr>Other Ways to Optimize</vt:lpstr>
      <vt:lpstr>More Resources</vt:lpstr>
      <vt:lpstr>Who are we?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EE for SEO</dc:title>
  <dc:creator>Valerie DiCarlo</dc:creator>
  <cp:lastModifiedBy>Jeremy Gimbel</cp:lastModifiedBy>
  <cp:revision>38</cp:revision>
  <dcterms:created xsi:type="dcterms:W3CDTF">2016-09-17T14:09:31Z</dcterms:created>
  <dcterms:modified xsi:type="dcterms:W3CDTF">2016-09-29T14:15:14Z</dcterms:modified>
</cp:coreProperties>
</file>