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62" r:id="rId6"/>
    <p:sldId id="273" r:id="rId7"/>
    <p:sldId id="263" r:id="rId8"/>
    <p:sldId id="270" r:id="rId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AF463A-BC7C-46EE-9F1E-7F377CCA4891}"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F463A-BC7C-46EE-9F1E-7F377CCA4891}"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add title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F463A-BC7C-46EE-9F1E-7F377CCA4891}"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F463A-BC7C-46EE-9F1E-7F377CCA4891}"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AF463A-BC7C-46EE-9F1E-7F377CCA4891}"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F463A-BC7C-46EE-9F1E-7F377CCA4891}"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F463A-BC7C-46EE-9F1E-7F377CCA4891}" type="datetimeFigureOut">
              <a:rPr lang="en-US" smtClean="0"/>
              <a:pPr/>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F463A-BC7C-46EE-9F1E-7F377CCA4891}" type="datetimeFigureOut">
              <a:rPr lang="en-US" smtClean="0"/>
              <a:pPr/>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F463A-BC7C-46EE-9F1E-7F377CCA4891}" type="datetimeFigureOut">
              <a:rPr lang="en-US" smtClean="0"/>
              <a:pPr/>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AF463A-BC7C-46EE-9F1E-7F377CCA4891}"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AF463A-BC7C-46EE-9F1E-7F377CCA4891}"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F463A-BC7C-46EE-9F1E-7F377CCA4891}" type="datetimeFigureOut">
              <a:rPr lang="en-US" smtClean="0"/>
              <a:pPr/>
              <a:t>9/22/2024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3448D-3A78-4528-A469-B745A65DA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latinLnBrk="0">
        <a:spcBef>
          <a:spcPct val="0"/>
        </a:spcBef>
        <a:buNone/>
        <a:defRPr sz="4400" kern="1200">
          <a:solidFill>
            <a:schemeClr val="tx1"/>
          </a:solidFill>
          <a:latin typeface="+mj-lt"/>
          <a:ea typeface="+mj-ea"/>
          <a:cs typeface="+mj-cs"/>
        </a:defRPr>
      </a:lvl1pPr>
    </p:titleStyle>
    <p:bodyStyle>
      <a:lvl1pPr marL="342900" indent="-342900" algn="l" defTabSz="914400" rtl="0" latinLnBrk="0">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latinLnBrk="0">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latinLnBrk="0">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latinLnBrk="0">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latinLnBrk="0">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latinLnBrk="0">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latinLnBrk="0">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latinLnBrk="0">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latinLnBrk="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533401"/>
            <a:ext cx="7772400" cy="990600"/>
          </a:xfrm>
        </p:spPr>
        <p:txBody>
          <a:bodyPr>
            <a:normAutofit fontScale="90000"/>
          </a:bodyPr>
          <a:lstStyle/>
          <a:p>
            <a:r>
              <a:rPr lang="ru-RU" b="1" i="1" dirty="0">
                <a:solidFill>
                  <a:schemeClr val="tx2"/>
                </a:solidFill>
                <a:latin typeface="Batang" pitchFamily="18" charset="-127"/>
                <a:ea typeface="Batang" pitchFamily="18" charset="-127"/>
              </a:rPr>
              <a:t>Двадцать </a:t>
            </a:r>
            <a:r>
              <a:rPr lang="ru-RU" b="1" i="1" dirty="0" smtClean="0">
                <a:solidFill>
                  <a:schemeClr val="tx2"/>
                </a:solidFill>
                <a:latin typeface="Batang" pitchFamily="18" charset="-127"/>
                <a:ea typeface="Batang" pitchFamily="18" charset="-127"/>
              </a:rPr>
              <a:t>третье </a:t>
            </a:r>
            <a:r>
              <a:rPr lang="ru-RU" b="1" i="1" dirty="0">
                <a:solidFill>
                  <a:schemeClr val="tx2"/>
                </a:solidFill>
                <a:latin typeface="Batang" pitchFamily="18" charset="-127"/>
                <a:ea typeface="Batang" pitchFamily="18" charset="-127"/>
              </a:rPr>
              <a:t>сентября.</a:t>
            </a:r>
            <a:br>
              <a:rPr lang="ru-RU" b="1" i="1" dirty="0">
                <a:solidFill>
                  <a:schemeClr val="tx2"/>
                </a:solidFill>
                <a:latin typeface="Batang" pitchFamily="18" charset="-127"/>
                <a:ea typeface="Batang" pitchFamily="18" charset="-127"/>
              </a:rPr>
            </a:br>
            <a:r>
              <a:rPr lang="ru-RU" b="1" i="1" dirty="0">
                <a:solidFill>
                  <a:schemeClr val="tx2"/>
                </a:solidFill>
                <a:latin typeface="Batang" pitchFamily="18" charset="-127"/>
                <a:ea typeface="Batang" pitchFamily="18" charset="-127"/>
              </a:rPr>
              <a:t>Классная работа.</a:t>
            </a:r>
          </a:p>
        </p:txBody>
      </p:sp>
      <p:sp>
        <p:nvSpPr>
          <p:cNvPr id="3" name="Подзаголовок 2"/>
          <p:cNvSpPr>
            <a:spLocks noGrp="1"/>
          </p:cNvSpPr>
          <p:nvPr>
            <p:ph type="subTitle" idx="1"/>
          </p:nvPr>
        </p:nvSpPr>
        <p:spPr>
          <a:xfrm>
            <a:off x="685800" y="2438400"/>
            <a:ext cx="8077200" cy="3352800"/>
          </a:xfrm>
        </p:spPr>
        <p:txBody>
          <a:bodyPr>
            <a:normAutofit/>
          </a:bodyPr>
          <a:lstStyle/>
          <a:p>
            <a:r>
              <a:rPr lang="ru-RU" sz="3600" b="1" i="1" dirty="0">
                <a:solidFill>
                  <a:schemeClr val="tx2"/>
                </a:solidFill>
                <a:latin typeface="Batang" pitchFamily="18" charset="-127"/>
                <a:ea typeface="Batang" pitchFamily="18" charset="-127"/>
              </a:rPr>
              <a:t>Диалог и монолог. </a:t>
            </a:r>
          </a:p>
          <a:p>
            <a:endParaRPr lang="ru-RU" b="1" i="1" dirty="0">
              <a:solidFill>
                <a:schemeClr val="tx2"/>
              </a:solidFill>
              <a:latin typeface="Batang" pitchFamily="18" charset="-127"/>
              <a:ea typeface="Batang" pitchFamily="18" charset="-127"/>
            </a:endParaRPr>
          </a:p>
          <a:p>
            <a:endParaRPr lang="ru-RU" b="1" i="1" dirty="0">
              <a:solidFill>
                <a:schemeClr val="tx2"/>
              </a:solidFill>
              <a:latin typeface="Batang" pitchFamily="18" charset="-127"/>
              <a:ea typeface="Batang" pitchFamily="18" charset="-127"/>
            </a:endParaRPr>
          </a:p>
          <a:p>
            <a:r>
              <a:rPr lang="ru-RU" b="1" i="1" dirty="0">
                <a:solidFill>
                  <a:schemeClr val="tx2"/>
                </a:solidFill>
                <a:latin typeface="Batang" pitchFamily="18" charset="-127"/>
                <a:ea typeface="Batang" pitchFamily="18" charset="-127"/>
              </a:rPr>
              <a:t>Урок-практикум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 y="152400"/>
            <a:ext cx="8763000" cy="1265238"/>
          </a:xfrm>
        </p:spPr>
        <p:txBody>
          <a:bodyPr>
            <a:normAutofit fontScale="90000"/>
          </a:bodyPr>
          <a:lstStyle/>
          <a:p>
            <a:pPr algn="l"/>
            <a:r>
              <a:rPr lang="ru-RU" sz="3200" b="1" u="sng" dirty="0">
                <a:solidFill>
                  <a:schemeClr val="tx2"/>
                </a:solidFill>
                <a:latin typeface="Batang" pitchFamily="18" charset="-127"/>
                <a:ea typeface="Batang" pitchFamily="18" charset="-127"/>
              </a:rPr>
              <a:t>Цель</a:t>
            </a:r>
            <a:r>
              <a:rPr lang="ru-RU" sz="3200" b="1" dirty="0">
                <a:solidFill>
                  <a:schemeClr val="tx2"/>
                </a:solidFill>
                <a:latin typeface="Batang" pitchFamily="18" charset="-127"/>
                <a:ea typeface="Batang" pitchFamily="18" charset="-127"/>
              </a:rPr>
              <a:t>: повторить и закрепить изученное    </a:t>
            </a:r>
            <a:br>
              <a:rPr lang="ru-RU" sz="3200" b="1" dirty="0">
                <a:solidFill>
                  <a:schemeClr val="tx2"/>
                </a:solidFill>
                <a:latin typeface="Batang" pitchFamily="18" charset="-127"/>
                <a:ea typeface="Batang" pitchFamily="18" charset="-127"/>
              </a:rPr>
            </a:br>
            <a:r>
              <a:rPr lang="ru-RU" sz="3200" b="1" dirty="0">
                <a:solidFill>
                  <a:schemeClr val="tx2"/>
                </a:solidFill>
                <a:latin typeface="Batang" pitchFamily="18" charset="-127"/>
                <a:ea typeface="Batang" pitchFamily="18" charset="-127"/>
              </a:rPr>
              <a:t>          для применения знаний и умений   </a:t>
            </a:r>
            <a:br>
              <a:rPr lang="ru-RU" sz="3200" b="1" dirty="0">
                <a:solidFill>
                  <a:schemeClr val="tx2"/>
                </a:solidFill>
                <a:latin typeface="Batang" pitchFamily="18" charset="-127"/>
                <a:ea typeface="Batang" pitchFamily="18" charset="-127"/>
              </a:rPr>
            </a:br>
            <a:r>
              <a:rPr lang="ru-RU" sz="3200" b="1" dirty="0">
                <a:solidFill>
                  <a:schemeClr val="tx2"/>
                </a:solidFill>
                <a:latin typeface="Batang" pitchFamily="18" charset="-127"/>
                <a:ea typeface="Batang" pitchFamily="18" charset="-127"/>
              </a:rPr>
              <a:t>          на практике.</a:t>
            </a:r>
          </a:p>
        </p:txBody>
      </p:sp>
      <p:sp>
        <p:nvSpPr>
          <p:cNvPr id="3" name="Содержимое 2"/>
          <p:cNvSpPr>
            <a:spLocks noGrp="1"/>
          </p:cNvSpPr>
          <p:nvPr>
            <p:ph idx="1"/>
          </p:nvPr>
        </p:nvSpPr>
        <p:spPr>
          <a:xfrm>
            <a:off x="228600" y="1600200"/>
            <a:ext cx="8763000" cy="5029200"/>
          </a:xfrm>
        </p:spPr>
        <p:txBody>
          <a:bodyPr>
            <a:normAutofit lnSpcReduction="10000"/>
          </a:bodyPr>
          <a:lstStyle/>
          <a:p>
            <a:pPr>
              <a:buNone/>
            </a:pPr>
            <a:r>
              <a:rPr lang="ru-RU" sz="2800" b="1" u="sng" dirty="0">
                <a:solidFill>
                  <a:schemeClr val="tx2"/>
                </a:solidFill>
                <a:latin typeface="Batang" pitchFamily="18" charset="-127"/>
                <a:ea typeface="Batang" pitchFamily="18" charset="-127"/>
              </a:rPr>
              <a:t>Задачи:</a:t>
            </a:r>
          </a:p>
          <a:p>
            <a:pPr>
              <a:buNone/>
            </a:pPr>
            <a:r>
              <a:rPr lang="ru-RU" sz="2800" b="1" dirty="0">
                <a:solidFill>
                  <a:schemeClr val="tx2"/>
                </a:solidFill>
                <a:latin typeface="Batang" pitchFamily="18" charset="-127"/>
                <a:ea typeface="Batang" pitchFamily="18" charset="-127"/>
              </a:rPr>
              <a:t>-дать определение основным видам речевого общения;</a:t>
            </a:r>
          </a:p>
          <a:p>
            <a:pPr>
              <a:buFontTx/>
              <a:buChar char="-"/>
            </a:pPr>
            <a:r>
              <a:rPr lang="ru-RU" sz="2800" b="1" dirty="0">
                <a:solidFill>
                  <a:schemeClr val="tx2"/>
                </a:solidFill>
                <a:latin typeface="Batang" pitchFamily="18" charset="-127"/>
                <a:ea typeface="Batang" pitchFamily="18" charset="-127"/>
              </a:rPr>
              <a:t>назвать характерные черты и разновидности диалога и монолога;</a:t>
            </a:r>
          </a:p>
          <a:p>
            <a:pPr>
              <a:buFontTx/>
              <a:buChar char="-"/>
            </a:pPr>
            <a:r>
              <a:rPr lang="ru-RU" sz="2800" b="1" dirty="0">
                <a:solidFill>
                  <a:schemeClr val="tx2"/>
                </a:solidFill>
                <a:latin typeface="Batang" pitchFamily="18" charset="-127"/>
                <a:ea typeface="Batang" pitchFamily="18" charset="-127"/>
              </a:rPr>
              <a:t>вспомнить основные правила ведения диалога;</a:t>
            </a:r>
          </a:p>
          <a:p>
            <a:pPr>
              <a:buFontTx/>
              <a:buChar char="-"/>
            </a:pPr>
            <a:r>
              <a:rPr lang="ru-RU" sz="2800" b="1" dirty="0">
                <a:solidFill>
                  <a:schemeClr val="tx2"/>
                </a:solidFill>
                <a:latin typeface="Batang" pitchFamily="18" charset="-127"/>
                <a:ea typeface="Batang" pitchFamily="18" charset="-127"/>
              </a:rPr>
              <a:t>повторить правила оформления диалога на письме;</a:t>
            </a:r>
          </a:p>
          <a:p>
            <a:pPr>
              <a:buFontTx/>
              <a:buChar char="-"/>
            </a:pPr>
            <a:r>
              <a:rPr lang="ru-RU" sz="2800" b="1" dirty="0">
                <a:solidFill>
                  <a:schemeClr val="tx2"/>
                </a:solidFill>
                <a:latin typeface="Batang" pitchFamily="18" charset="-127"/>
                <a:ea typeface="Batang" pitchFamily="18" charset="-127"/>
              </a:rPr>
              <a:t>применить полученные знания при выполнении практических заданий.</a:t>
            </a:r>
          </a:p>
          <a:p>
            <a:endParaRPr lang="ru-RU" sz="2800" b="1" dirty="0">
              <a:solidFill>
                <a:schemeClr val="tx2"/>
              </a:solidFill>
              <a:latin typeface="Batang" pitchFamily="18" charset="-127"/>
              <a:ea typeface="Batang" pitchFamily="18"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609600"/>
            <a:ext cx="9144000" cy="6248400"/>
          </a:xfrm>
        </p:spPr>
        <p:txBody>
          <a:bodyPr>
            <a:normAutofit fontScale="85000" lnSpcReduction="10000"/>
          </a:bodyPr>
          <a:lstStyle/>
          <a:p>
            <a:pPr>
              <a:buNone/>
            </a:pPr>
            <a:r>
              <a:rPr lang="ru-RU" dirty="0"/>
              <a:t>	</a:t>
            </a:r>
            <a:r>
              <a:rPr lang="ru-RU" b="1" dirty="0">
                <a:latin typeface="Times New Roman" pitchFamily="18" charset="0"/>
                <a:ea typeface="Batang" pitchFamily="18" charset="-127"/>
                <a:cs typeface="Times New Roman" pitchFamily="18" charset="0"/>
              </a:rPr>
              <a:t>Почтмейстер </a:t>
            </a:r>
            <a:r>
              <a:rPr lang="ru-RU" b="1" i="1" dirty="0">
                <a:latin typeface="Times New Roman" pitchFamily="18" charset="0"/>
                <a:ea typeface="Batang" pitchFamily="18" charset="-127"/>
                <a:cs typeface="Times New Roman" pitchFamily="18" charset="0"/>
              </a:rPr>
              <a:t>(читает</a:t>
            </a:r>
            <a:r>
              <a:rPr lang="ru-RU" i="1" dirty="0">
                <a:latin typeface="Times New Roman" pitchFamily="18" charset="0"/>
                <a:ea typeface="Batang" pitchFamily="18" charset="-127"/>
                <a:cs typeface="Times New Roman" pitchFamily="18" charset="0"/>
              </a:rPr>
              <a:t>): </a:t>
            </a:r>
            <a:r>
              <a:rPr lang="ru-RU" dirty="0">
                <a:latin typeface="Times New Roman" pitchFamily="18" charset="0"/>
                <a:ea typeface="Batang" pitchFamily="18" charset="-127"/>
                <a:cs typeface="Times New Roman" pitchFamily="18" charset="0"/>
              </a:rPr>
              <a:t>"Спешу уведомить тебя, душа моя </a:t>
            </a:r>
            <a:r>
              <a:rPr lang="ru-RU" dirty="0" err="1">
                <a:latin typeface="Times New Roman" pitchFamily="18" charset="0"/>
                <a:ea typeface="Batang" pitchFamily="18" charset="-127"/>
                <a:cs typeface="Times New Roman" pitchFamily="18" charset="0"/>
              </a:rPr>
              <a:t>Тряпичкин</a:t>
            </a:r>
            <a:r>
              <a:rPr lang="ru-RU" dirty="0">
                <a:latin typeface="Times New Roman" pitchFamily="18" charset="0"/>
                <a:ea typeface="Batang" pitchFamily="18" charset="-127"/>
                <a:cs typeface="Times New Roman" pitchFamily="18" charset="0"/>
              </a:rPr>
              <a:t>, какие со мной чудеса. На дороге обчистил меня кругом пехотный капитан, так что трактирщик хотел уже было посадить в тюрьму; как вдруг, по моей петербургской физиономии и по костюму, весь город принял меня за генерал-губернатора. И я теперь живу у городничего,  </a:t>
            </a:r>
            <a:r>
              <a:rPr lang="ru-RU" dirty="0">
                <a:solidFill>
                  <a:schemeClr val="tx2"/>
                </a:solidFill>
                <a:latin typeface="Times New Roman" pitchFamily="18" charset="0"/>
                <a:ea typeface="Batang" pitchFamily="18" charset="-127"/>
                <a:cs typeface="Times New Roman" pitchFamily="18" charset="0"/>
              </a:rPr>
              <a:t>волочусь напропалую </a:t>
            </a:r>
            <a:r>
              <a:rPr lang="ru-RU" dirty="0">
                <a:latin typeface="Times New Roman" pitchFamily="18" charset="0"/>
                <a:ea typeface="Batang" pitchFamily="18" charset="-127"/>
                <a:cs typeface="Times New Roman" pitchFamily="18" charset="0"/>
              </a:rPr>
              <a:t>за его женой и дочкой; не решился только, с которой начать…</a:t>
            </a:r>
            <a:br>
              <a:rPr lang="ru-RU" dirty="0">
                <a:latin typeface="Times New Roman" pitchFamily="18" charset="0"/>
                <a:ea typeface="Batang" pitchFamily="18" charset="-127"/>
                <a:cs typeface="Times New Roman" pitchFamily="18" charset="0"/>
              </a:rPr>
            </a:br>
            <a:r>
              <a:rPr lang="ru-RU" dirty="0">
                <a:latin typeface="Times New Roman" pitchFamily="18" charset="0"/>
                <a:ea typeface="Batang" pitchFamily="18" charset="-127"/>
                <a:cs typeface="Times New Roman" pitchFamily="18" charset="0"/>
              </a:rPr>
              <a:t>     Помнишь, как мы с тобой бедствовали, обедали </a:t>
            </a:r>
            <a:r>
              <a:rPr lang="ru-RU" dirty="0" err="1">
                <a:latin typeface="Times New Roman" pitchFamily="18" charset="0"/>
                <a:ea typeface="Batang" pitchFamily="18" charset="-127"/>
                <a:cs typeface="Times New Roman" pitchFamily="18" charset="0"/>
              </a:rPr>
              <a:t>нашерамыжку</a:t>
            </a:r>
            <a:r>
              <a:rPr lang="ru-RU" u="sng" dirty="0">
                <a:solidFill>
                  <a:schemeClr val="tx2"/>
                </a:solidFill>
                <a:latin typeface="Times New Roman" pitchFamily="18" charset="0"/>
                <a:ea typeface="Batang" pitchFamily="18" charset="-127"/>
                <a:cs typeface="Times New Roman" pitchFamily="18" charset="0"/>
              </a:rPr>
              <a:t> </a:t>
            </a:r>
            <a:r>
              <a:rPr lang="ru-RU" dirty="0">
                <a:latin typeface="Times New Roman" pitchFamily="18" charset="0"/>
                <a:ea typeface="Batang" pitchFamily="18" charset="-127"/>
                <a:cs typeface="Times New Roman" pitchFamily="18" charset="0"/>
              </a:rPr>
              <a:t>и как один раз было кондитер схватил меня за воротник по поводу съеденных пирожков?  Теперь совсем другой оборот. Все мне дают взаймы сколько угодно. Оригиналы страшные. От смеху ты бы умер. Ты, я знаю, пишешь статейки: помести их в свою литературу. Во-первых, городничий - глуп, как сивый мерин..."</a:t>
            </a:r>
          </a:p>
        </p:txBody>
      </p:sp>
      <p:sp>
        <p:nvSpPr>
          <p:cNvPr id="4" name="TextBox 3"/>
          <p:cNvSpPr txBox="1"/>
          <p:nvPr/>
        </p:nvSpPr>
        <p:spPr>
          <a:xfrm>
            <a:off x="3886200" y="0"/>
            <a:ext cx="774056" cy="584775"/>
          </a:xfrm>
          <a:prstGeom prst="rect">
            <a:avLst/>
          </a:prstGeom>
          <a:noFill/>
        </p:spPr>
        <p:txBody>
          <a:bodyPr wrap="square" rtlCol="0">
            <a:spAutoFit/>
          </a:bodyPr>
          <a:lstStyle/>
          <a:p>
            <a:pPr algn="ctr"/>
            <a:r>
              <a:rPr lang="ru-RU" sz="3200" b="1" dirty="0">
                <a:solidFill>
                  <a:srgbClr val="FF0000"/>
                </a:solidFill>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457200"/>
            <a:ext cx="9144000" cy="6400800"/>
          </a:xfrm>
        </p:spPr>
        <p:txBody>
          <a:bodyPr>
            <a:normAutofit fontScale="85000" lnSpcReduction="20000"/>
          </a:bodyPr>
          <a:lstStyle/>
          <a:p>
            <a:pPr>
              <a:buNone/>
            </a:pPr>
            <a:r>
              <a:rPr lang="ru-RU" dirty="0"/>
              <a:t/>
            </a:r>
            <a:br>
              <a:rPr lang="ru-RU" dirty="0"/>
            </a:br>
            <a:r>
              <a:rPr lang="ru-RU" b="1" dirty="0">
                <a:latin typeface="Times New Roman" pitchFamily="18" charset="0"/>
                <a:cs typeface="Times New Roman" pitchFamily="18" charset="0"/>
              </a:rPr>
              <a:t>Городничий. </a:t>
            </a:r>
            <a:r>
              <a:rPr lang="ru-RU" dirty="0">
                <a:latin typeface="Times New Roman" pitchFamily="18" charset="0"/>
                <a:cs typeface="Times New Roman" pitchFamily="18" charset="0"/>
              </a:rPr>
              <a:t>Не может быть этого! Там нет этого.</a:t>
            </a:r>
            <a:br>
              <a:rPr lang="ru-RU" dirty="0">
                <a:latin typeface="Times New Roman" pitchFamily="18" charset="0"/>
                <a:cs typeface="Times New Roman" pitchFamily="18" charset="0"/>
              </a:rPr>
            </a:br>
            <a:r>
              <a:rPr lang="ru-RU" b="1" dirty="0">
                <a:latin typeface="Times New Roman" pitchFamily="18" charset="0"/>
                <a:cs typeface="Times New Roman" pitchFamily="18" charset="0"/>
              </a:rPr>
              <a:t>Почтмейстер </a:t>
            </a:r>
            <a:r>
              <a:rPr lang="ru-RU" b="1" i="1" dirty="0">
                <a:latin typeface="Times New Roman" pitchFamily="18" charset="0"/>
                <a:cs typeface="Times New Roman" pitchFamily="18" charset="0"/>
              </a:rPr>
              <a:t>(показывает письмо). </a:t>
            </a:r>
            <a:r>
              <a:rPr lang="ru-RU" dirty="0">
                <a:latin typeface="Times New Roman" pitchFamily="18" charset="0"/>
                <a:cs typeface="Times New Roman" pitchFamily="18" charset="0"/>
              </a:rPr>
              <a:t>Читайте сами.</a:t>
            </a:r>
            <a:br>
              <a:rPr lang="ru-RU" dirty="0">
                <a:latin typeface="Times New Roman" pitchFamily="18" charset="0"/>
                <a:cs typeface="Times New Roman" pitchFamily="18" charset="0"/>
              </a:rPr>
            </a:br>
            <a:r>
              <a:rPr lang="ru-RU" b="1" dirty="0">
                <a:latin typeface="Times New Roman" pitchFamily="18" charset="0"/>
                <a:cs typeface="Times New Roman" pitchFamily="18" charset="0"/>
              </a:rPr>
              <a:t>Городничий </a:t>
            </a:r>
            <a:r>
              <a:rPr lang="ru-RU" b="1" i="1" dirty="0">
                <a:latin typeface="Times New Roman" pitchFamily="18" charset="0"/>
                <a:cs typeface="Times New Roman" pitchFamily="18" charset="0"/>
              </a:rPr>
              <a:t>(читает): </a:t>
            </a:r>
            <a:r>
              <a:rPr lang="ru-RU" dirty="0">
                <a:latin typeface="Times New Roman" pitchFamily="18" charset="0"/>
                <a:cs typeface="Times New Roman" pitchFamily="18" charset="0"/>
              </a:rPr>
              <a:t>"Как сивый мерин". Не может быть! Вы это сами написали.</a:t>
            </a:r>
            <a:br>
              <a:rPr lang="ru-RU" dirty="0">
                <a:latin typeface="Times New Roman" pitchFamily="18" charset="0"/>
                <a:cs typeface="Times New Roman" pitchFamily="18" charset="0"/>
              </a:rPr>
            </a:br>
            <a:r>
              <a:rPr lang="ru-RU" b="1" dirty="0">
                <a:latin typeface="Times New Roman" pitchFamily="18" charset="0"/>
                <a:cs typeface="Times New Roman" pitchFamily="18" charset="0"/>
              </a:rPr>
              <a:t>Почтмейстер</a:t>
            </a:r>
            <a:r>
              <a:rPr lang="ru-RU" dirty="0">
                <a:latin typeface="Times New Roman" pitchFamily="18" charset="0"/>
                <a:cs typeface="Times New Roman" pitchFamily="18" charset="0"/>
              </a:rPr>
              <a:t>. Как же бы я стал писать?</a:t>
            </a:r>
            <a:br>
              <a:rPr lang="ru-RU" dirty="0">
                <a:latin typeface="Times New Roman" pitchFamily="18" charset="0"/>
                <a:cs typeface="Times New Roman" pitchFamily="18" charset="0"/>
              </a:rPr>
            </a:br>
            <a:r>
              <a:rPr lang="ru-RU" b="1" dirty="0" err="1">
                <a:latin typeface="Times New Roman" pitchFamily="18" charset="0"/>
                <a:cs typeface="Times New Roman" pitchFamily="18" charset="0"/>
              </a:rPr>
              <a:t>Артемий</a:t>
            </a:r>
            <a:r>
              <a:rPr lang="ru-RU" b="1" dirty="0">
                <a:latin typeface="Times New Roman" pitchFamily="18" charset="0"/>
                <a:cs typeface="Times New Roman" pitchFamily="18" charset="0"/>
              </a:rPr>
              <a:t> Филиппович. </a:t>
            </a:r>
            <a:r>
              <a:rPr lang="ru-RU" dirty="0">
                <a:latin typeface="Times New Roman" pitchFamily="18" charset="0"/>
                <a:cs typeface="Times New Roman" pitchFamily="18" charset="0"/>
              </a:rPr>
              <a:t>Читайте!</a:t>
            </a:r>
            <a:br>
              <a:rPr lang="ru-RU" dirty="0">
                <a:latin typeface="Times New Roman" pitchFamily="18" charset="0"/>
                <a:cs typeface="Times New Roman" pitchFamily="18" charset="0"/>
              </a:rPr>
            </a:br>
            <a:r>
              <a:rPr lang="ru-RU" b="1" dirty="0">
                <a:latin typeface="Times New Roman" pitchFamily="18" charset="0"/>
                <a:cs typeface="Times New Roman" pitchFamily="18" charset="0"/>
              </a:rPr>
              <a:t>Лука Лукич. </a:t>
            </a:r>
            <a:r>
              <a:rPr lang="ru-RU" dirty="0">
                <a:latin typeface="Times New Roman" pitchFamily="18" charset="0"/>
                <a:cs typeface="Times New Roman" pitchFamily="18" charset="0"/>
              </a:rPr>
              <a:t>Читайте!</a:t>
            </a:r>
            <a:br>
              <a:rPr lang="ru-RU" dirty="0">
                <a:latin typeface="Times New Roman" pitchFamily="18" charset="0"/>
                <a:cs typeface="Times New Roman" pitchFamily="18" charset="0"/>
              </a:rPr>
            </a:br>
            <a:r>
              <a:rPr lang="ru-RU" dirty="0">
                <a:latin typeface="Times New Roman" pitchFamily="18" charset="0"/>
                <a:cs typeface="Times New Roman" pitchFamily="18" charset="0"/>
              </a:rPr>
              <a:t> </a:t>
            </a:r>
            <a:r>
              <a:rPr lang="ru-RU" b="1" dirty="0">
                <a:latin typeface="Times New Roman" pitchFamily="18" charset="0"/>
                <a:cs typeface="Times New Roman" pitchFamily="18" charset="0"/>
              </a:rPr>
              <a:t>Почтмейстер </a:t>
            </a:r>
            <a:r>
              <a:rPr lang="ru-RU" b="1" i="1" dirty="0">
                <a:latin typeface="Times New Roman" pitchFamily="18" charset="0"/>
                <a:cs typeface="Times New Roman" pitchFamily="18" charset="0"/>
              </a:rPr>
              <a:t>(продолжая читать</a:t>
            </a:r>
            <a:r>
              <a:rPr lang="ru-RU" b="1" dirty="0">
                <a:latin typeface="Times New Roman" pitchFamily="18" charset="0"/>
                <a:cs typeface="Times New Roman" pitchFamily="18" charset="0"/>
              </a:rPr>
              <a:t>). </a:t>
            </a:r>
            <a:r>
              <a:rPr lang="ru-RU" dirty="0">
                <a:latin typeface="Times New Roman" pitchFamily="18" charset="0"/>
                <a:cs typeface="Times New Roman" pitchFamily="18" charset="0"/>
              </a:rPr>
              <a:t>"Городничий - глуп, как сивый мерин..."</a:t>
            </a:r>
            <a:br>
              <a:rPr lang="ru-RU" dirty="0">
                <a:latin typeface="Times New Roman" pitchFamily="18" charset="0"/>
                <a:cs typeface="Times New Roman" pitchFamily="18" charset="0"/>
              </a:rPr>
            </a:br>
            <a:r>
              <a:rPr lang="ru-RU" b="1" dirty="0">
                <a:latin typeface="Times New Roman" pitchFamily="18" charset="0"/>
                <a:cs typeface="Times New Roman" pitchFamily="18" charset="0"/>
              </a:rPr>
              <a:t> Городничий. </a:t>
            </a:r>
            <a:r>
              <a:rPr lang="ru-RU" dirty="0">
                <a:latin typeface="Times New Roman" pitchFamily="18" charset="0"/>
                <a:cs typeface="Times New Roman" pitchFamily="18" charset="0"/>
              </a:rPr>
              <a:t>О, черт возьми! нужно еще повторять! как будто оно там и без того не стоит.</a:t>
            </a:r>
            <a:br>
              <a:rPr lang="ru-RU" dirty="0">
                <a:latin typeface="Times New Roman" pitchFamily="18" charset="0"/>
                <a:cs typeface="Times New Roman" pitchFamily="18" charset="0"/>
              </a:rPr>
            </a:br>
            <a:r>
              <a:rPr lang="ru-RU" dirty="0">
                <a:latin typeface="Times New Roman" pitchFamily="18" charset="0"/>
                <a:cs typeface="Times New Roman" pitchFamily="18" charset="0"/>
              </a:rPr>
              <a:t> </a:t>
            </a:r>
            <a:r>
              <a:rPr lang="ru-RU" b="1" dirty="0">
                <a:latin typeface="Times New Roman" pitchFamily="18" charset="0"/>
                <a:cs typeface="Times New Roman" pitchFamily="18" charset="0"/>
              </a:rPr>
              <a:t>Почтмейстер </a:t>
            </a:r>
            <a:r>
              <a:rPr lang="ru-RU" b="1" i="1" dirty="0">
                <a:latin typeface="Times New Roman" pitchFamily="18" charset="0"/>
                <a:cs typeface="Times New Roman" pitchFamily="18" charset="0"/>
              </a:rPr>
              <a:t>(продолжая читать): </a:t>
            </a:r>
            <a:r>
              <a:rPr lang="ru-RU" dirty="0">
                <a:latin typeface="Times New Roman" pitchFamily="18" charset="0"/>
                <a:cs typeface="Times New Roman" pitchFamily="18" charset="0"/>
              </a:rPr>
              <a:t>Хм... хм..."сивый мерин.  Почтмейстер тоже добрый человек..." </a:t>
            </a:r>
            <a:r>
              <a:rPr lang="ru-RU" b="1" i="1" dirty="0">
                <a:latin typeface="Times New Roman" pitchFamily="18" charset="0"/>
                <a:cs typeface="Times New Roman" pitchFamily="18" charset="0"/>
              </a:rPr>
              <a:t>(Оставляя читать.)</a:t>
            </a:r>
            <a:r>
              <a:rPr lang="ru-RU" dirty="0">
                <a:latin typeface="Times New Roman" pitchFamily="18" charset="0"/>
                <a:cs typeface="Times New Roman" pitchFamily="18" charset="0"/>
              </a:rPr>
              <a:t> Ну, тут обо мне тоже он неприлично выразился.</a:t>
            </a:r>
            <a:br>
              <a:rPr lang="ru-RU" dirty="0">
                <a:latin typeface="Times New Roman" pitchFamily="18" charset="0"/>
                <a:cs typeface="Times New Roman" pitchFamily="18" charset="0"/>
              </a:rPr>
            </a:br>
            <a:r>
              <a:rPr lang="ru-RU" dirty="0">
                <a:latin typeface="Times New Roman" pitchFamily="18" charset="0"/>
                <a:cs typeface="Times New Roman" pitchFamily="18" charset="0"/>
              </a:rPr>
              <a:t>  </a:t>
            </a:r>
            <a:r>
              <a:rPr lang="ru-RU" b="1" dirty="0">
                <a:latin typeface="Times New Roman" pitchFamily="18" charset="0"/>
                <a:cs typeface="Times New Roman" pitchFamily="18" charset="0"/>
              </a:rPr>
              <a:t>Городничий. </a:t>
            </a:r>
            <a:r>
              <a:rPr lang="ru-RU" dirty="0">
                <a:latin typeface="Times New Roman" pitchFamily="18" charset="0"/>
                <a:cs typeface="Times New Roman" pitchFamily="18" charset="0"/>
              </a:rPr>
              <a:t>Нет, читайте!</a:t>
            </a:r>
            <a:br>
              <a:rPr lang="ru-RU" dirty="0">
                <a:latin typeface="Times New Roman" pitchFamily="18" charset="0"/>
                <a:cs typeface="Times New Roman" pitchFamily="18" charset="0"/>
              </a:rPr>
            </a:br>
            <a:r>
              <a:rPr lang="ru-RU" dirty="0">
                <a:latin typeface="Times New Roman" pitchFamily="18" charset="0"/>
                <a:cs typeface="Times New Roman" pitchFamily="18" charset="0"/>
              </a:rPr>
              <a:t>  </a:t>
            </a:r>
            <a:r>
              <a:rPr lang="ru-RU" b="1" dirty="0">
                <a:latin typeface="Times New Roman" pitchFamily="18" charset="0"/>
                <a:cs typeface="Times New Roman" pitchFamily="18" charset="0"/>
              </a:rPr>
              <a:t>Почтмейстер. </a:t>
            </a:r>
            <a:r>
              <a:rPr lang="ru-RU" dirty="0">
                <a:latin typeface="Times New Roman" pitchFamily="18" charset="0"/>
                <a:cs typeface="Times New Roman" pitchFamily="18" charset="0"/>
              </a:rPr>
              <a:t>Да к чему ж?..</a:t>
            </a:r>
            <a:br>
              <a:rPr lang="ru-RU" dirty="0">
                <a:latin typeface="Times New Roman" pitchFamily="18" charset="0"/>
                <a:cs typeface="Times New Roman" pitchFamily="18" charset="0"/>
              </a:rPr>
            </a:br>
            <a:r>
              <a:rPr lang="ru-RU" dirty="0">
                <a:latin typeface="Times New Roman" pitchFamily="18" charset="0"/>
                <a:cs typeface="Times New Roman" pitchFamily="18" charset="0"/>
              </a:rPr>
              <a:t>  </a:t>
            </a:r>
            <a:r>
              <a:rPr lang="ru-RU" b="1" dirty="0">
                <a:latin typeface="Times New Roman" pitchFamily="18" charset="0"/>
                <a:cs typeface="Times New Roman" pitchFamily="18" charset="0"/>
              </a:rPr>
              <a:t>Городничий. </a:t>
            </a:r>
            <a:r>
              <a:rPr lang="ru-RU" dirty="0">
                <a:latin typeface="Times New Roman" pitchFamily="18" charset="0"/>
                <a:cs typeface="Times New Roman" pitchFamily="18" charset="0"/>
              </a:rPr>
              <a:t>Нет, черт возьми, когда уж читать, так читать! Читайте всё.</a:t>
            </a:r>
          </a:p>
        </p:txBody>
      </p:sp>
      <p:sp>
        <p:nvSpPr>
          <p:cNvPr id="4" name="TextBox 3"/>
          <p:cNvSpPr txBox="1"/>
          <p:nvPr/>
        </p:nvSpPr>
        <p:spPr>
          <a:xfrm>
            <a:off x="3962400" y="1"/>
            <a:ext cx="621656" cy="584775"/>
          </a:xfrm>
          <a:prstGeom prst="rect">
            <a:avLst/>
          </a:prstGeom>
          <a:noFill/>
        </p:spPr>
        <p:txBody>
          <a:bodyPr wrap="square" rtlCol="0">
            <a:spAutoFit/>
          </a:bodyPr>
          <a:lstStyle/>
          <a:p>
            <a:pPr algn="ctr"/>
            <a:r>
              <a:rPr lang="ru-RU" sz="3200" b="1" dirty="0">
                <a:solidFill>
                  <a:srgbClr val="FF0000"/>
                </a:solidFill>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5719"/>
          </a:xfrm>
        </p:spPr>
        <p:txBody>
          <a:bodyPr>
            <a:normAutofit fontScale="90000"/>
          </a:bodyPr>
          <a:lstStyle/>
          <a:p>
            <a:endParaRPr lang="ru-RU" b="1" dirty="0">
              <a:solidFill>
                <a:srgbClr val="FF0000"/>
              </a:solidFill>
            </a:endParaRPr>
          </a:p>
        </p:txBody>
      </p:sp>
      <p:sp>
        <p:nvSpPr>
          <p:cNvPr id="5" name="Содержимое 4"/>
          <p:cNvSpPr>
            <a:spLocks noGrp="1"/>
          </p:cNvSpPr>
          <p:nvPr>
            <p:ph idx="1"/>
          </p:nvPr>
        </p:nvSpPr>
        <p:spPr>
          <a:xfrm>
            <a:off x="304800" y="381000"/>
            <a:ext cx="8686800" cy="5745163"/>
          </a:xfrm>
        </p:spPr>
        <p:txBody>
          <a:bodyPr>
            <a:normAutofit fontScale="92500" lnSpcReduction="10000"/>
          </a:bodyPr>
          <a:lstStyle/>
          <a:p>
            <a:r>
              <a:rPr lang="ru-RU" dirty="0">
                <a:latin typeface="Times New Roman" pitchFamily="18" charset="0"/>
                <a:cs typeface="Times New Roman" pitchFamily="18" charset="0"/>
              </a:rPr>
              <a:t>Стилистически окрашенные слова (текст 1</a:t>
            </a:r>
            <a:r>
              <a:rPr lang="ru-RU" dirty="0" smtClean="0">
                <a:latin typeface="Times New Roman" pitchFamily="18" charset="0"/>
                <a:cs typeface="Times New Roman" pitchFamily="18" charset="0"/>
              </a:rPr>
              <a:t>)</a:t>
            </a:r>
          </a:p>
          <a:p>
            <a:r>
              <a:rPr lang="ru-RU" dirty="0" smtClean="0">
                <a:latin typeface="Times New Roman" pitchFamily="18" charset="0"/>
                <a:cs typeface="Times New Roman" pitchFamily="18" charset="0"/>
              </a:rPr>
              <a:t>Запишите их в рабочую тетрадь</a:t>
            </a:r>
            <a:endParaRPr lang="ru-RU" dirty="0">
              <a:latin typeface="Times New Roman" pitchFamily="18" charset="0"/>
              <a:cs typeface="Times New Roman" pitchFamily="18" charset="0"/>
            </a:endParaRPr>
          </a:p>
          <a:p>
            <a:pPr>
              <a:buNone/>
            </a:pPr>
            <a:endParaRPr lang="ru-RU" b="1" dirty="0">
              <a:solidFill>
                <a:srgbClr val="0070C0"/>
              </a:solidFill>
              <a:latin typeface="Times New Roman" pitchFamily="18" charset="0"/>
              <a:cs typeface="Times New Roman" pitchFamily="18" charset="0"/>
            </a:endParaRPr>
          </a:p>
          <a:p>
            <a:pPr>
              <a:buNone/>
            </a:pPr>
            <a:endParaRPr lang="ru-RU" b="1" dirty="0">
              <a:solidFill>
                <a:srgbClr val="0070C0"/>
              </a:solidFill>
              <a:latin typeface="Times New Roman" pitchFamily="18" charset="0"/>
              <a:cs typeface="Times New Roman" pitchFamily="18" charset="0"/>
            </a:endParaRPr>
          </a:p>
          <a:p>
            <a:pPr>
              <a:buNone/>
            </a:pPr>
            <a:r>
              <a:rPr lang="ru-RU" sz="3600" b="1" dirty="0">
                <a:solidFill>
                  <a:srgbClr val="0070C0"/>
                </a:solidFill>
                <a:latin typeface="Times New Roman" pitchFamily="18" charset="0"/>
                <a:cs typeface="Times New Roman" pitchFamily="18" charset="0"/>
              </a:rPr>
              <a:t>Волочиться  (разг.) -   </a:t>
            </a:r>
            <a:r>
              <a:rPr lang="ru-RU" sz="3600" b="1" dirty="0">
                <a:solidFill>
                  <a:schemeClr val="accent2">
                    <a:lumMod val="75000"/>
                  </a:schemeClr>
                </a:solidFill>
                <a:latin typeface="Times New Roman" pitchFamily="18" charset="0"/>
                <a:cs typeface="Times New Roman" pitchFamily="18" charset="0"/>
              </a:rPr>
              <a:t>ухаживать</a:t>
            </a:r>
          </a:p>
          <a:p>
            <a:pPr>
              <a:buNone/>
            </a:pPr>
            <a:r>
              <a:rPr lang="ru-RU" sz="3600" b="1" dirty="0">
                <a:solidFill>
                  <a:schemeClr val="accent2">
                    <a:lumMod val="75000"/>
                  </a:schemeClr>
                </a:solidFill>
                <a:latin typeface="Times New Roman" pitchFamily="18" charset="0"/>
                <a:cs typeface="Times New Roman" pitchFamily="18" charset="0"/>
              </a:rPr>
              <a:t>                                       (за   женщиной)</a:t>
            </a:r>
          </a:p>
          <a:p>
            <a:pPr>
              <a:buNone/>
            </a:pPr>
            <a:r>
              <a:rPr lang="ru-RU" sz="3600" b="1" dirty="0">
                <a:solidFill>
                  <a:schemeClr val="accent2">
                    <a:lumMod val="75000"/>
                  </a:schemeClr>
                </a:solidFill>
                <a:latin typeface="Times New Roman" pitchFamily="18" charset="0"/>
                <a:cs typeface="Times New Roman" pitchFamily="18" charset="0"/>
              </a:rPr>
              <a:t>                                                 </a:t>
            </a:r>
            <a:endParaRPr lang="ru-RU" sz="3600" b="1" dirty="0">
              <a:solidFill>
                <a:srgbClr val="0070C0"/>
              </a:solidFill>
              <a:latin typeface="Times New Roman" pitchFamily="18" charset="0"/>
              <a:cs typeface="Times New Roman" pitchFamily="18" charset="0"/>
            </a:endParaRPr>
          </a:p>
          <a:p>
            <a:pPr>
              <a:buNone/>
            </a:pPr>
            <a:r>
              <a:rPr lang="ru-RU" sz="3600" b="1" dirty="0">
                <a:solidFill>
                  <a:srgbClr val="0070C0"/>
                </a:solidFill>
                <a:latin typeface="Times New Roman" pitchFamily="18" charset="0"/>
                <a:cs typeface="Times New Roman" pitchFamily="18" charset="0"/>
              </a:rPr>
              <a:t>Напропалую (разг.) -  </a:t>
            </a:r>
            <a:r>
              <a:rPr lang="ru-RU" sz="3600" b="1" dirty="0">
                <a:solidFill>
                  <a:schemeClr val="accent2">
                    <a:lumMod val="75000"/>
                  </a:schemeClr>
                </a:solidFill>
                <a:latin typeface="Times New Roman" pitchFamily="18" charset="0"/>
                <a:cs typeface="Times New Roman" pitchFamily="18" charset="0"/>
              </a:rPr>
              <a:t>ни о чем не      </a:t>
            </a:r>
          </a:p>
          <a:p>
            <a:pPr>
              <a:buNone/>
            </a:pPr>
            <a:r>
              <a:rPr lang="ru-RU" sz="3600" b="1" dirty="0">
                <a:solidFill>
                  <a:schemeClr val="accent2">
                    <a:lumMod val="75000"/>
                  </a:schemeClr>
                </a:solidFill>
                <a:latin typeface="Times New Roman" pitchFamily="18" charset="0"/>
                <a:cs typeface="Times New Roman" pitchFamily="18" charset="0"/>
              </a:rPr>
              <a:t>                                       задумываясь;     </a:t>
            </a:r>
          </a:p>
          <a:p>
            <a:pPr>
              <a:buNone/>
            </a:pPr>
            <a:r>
              <a:rPr lang="ru-RU" sz="3600" b="1" dirty="0">
                <a:solidFill>
                  <a:schemeClr val="accent2">
                    <a:lumMod val="75000"/>
                  </a:schemeClr>
                </a:solidFill>
                <a:latin typeface="Times New Roman" pitchFamily="18" charset="0"/>
                <a:cs typeface="Times New Roman" pitchFamily="18" charset="0"/>
              </a:rPr>
              <a:t>                                   очень сильно, вовсю</a:t>
            </a:r>
          </a:p>
          <a:p>
            <a:pPr>
              <a:buNone/>
            </a:pPr>
            <a:endParaRPr lang="ru-RU" dirty="0">
              <a:latin typeface="Times New Roman" pitchFamily="18" charset="0"/>
              <a:cs typeface="Times New Roman" pitchFamily="18" charset="0"/>
            </a:endParaRPr>
          </a:p>
          <a:p>
            <a:pPr>
              <a:buNone/>
            </a:pPr>
            <a:endParaRPr lang="ru-RU" b="1" dirty="0">
              <a:solidFill>
                <a:srgbClr val="0070C0"/>
              </a:solidFill>
            </a:endParaRPr>
          </a:p>
          <a:p>
            <a:pPr>
              <a:buNone/>
            </a:pPr>
            <a:endParaRPr lang="ru-RU" dirty="0"/>
          </a:p>
        </p:txBody>
      </p:sp>
      <p:sp>
        <p:nvSpPr>
          <p:cNvPr id="8" name="TextBox 7"/>
          <p:cNvSpPr txBox="1"/>
          <p:nvPr/>
        </p:nvSpPr>
        <p:spPr>
          <a:xfrm>
            <a:off x="4267200" y="4044792"/>
            <a:ext cx="3962400" cy="369332"/>
          </a:xfrm>
          <a:prstGeom prst="rect">
            <a:avLst/>
          </a:prstGeom>
          <a:noFill/>
        </p:spPr>
        <p:txBody>
          <a:bodyPr wrap="square" rtlCol="0">
            <a:spAutoFit/>
          </a:bodyPr>
          <a:lstStyle/>
          <a:p>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0"/>
            <a:ext cx="8686800" cy="990600"/>
          </a:xfrm>
        </p:spPr>
        <p:txBody>
          <a:bodyPr>
            <a:normAutofit fontScale="90000"/>
          </a:bodyPr>
          <a:lstStyle/>
          <a:p>
            <a:r>
              <a:rPr lang="ru-RU" sz="3600" b="1" dirty="0">
                <a:solidFill>
                  <a:srgbClr val="C00000"/>
                </a:solidFill>
                <a:latin typeface="Times New Roman" pitchFamily="18" charset="0"/>
                <a:cs typeface="Times New Roman" pitchFamily="18" charset="0"/>
              </a:rPr>
              <a:t>ПРАВИЛА ВЕДЕНИЯ </a:t>
            </a:r>
            <a:r>
              <a:rPr lang="ru-RU" sz="3600" b="1" dirty="0" smtClean="0">
                <a:solidFill>
                  <a:srgbClr val="C00000"/>
                </a:solidFill>
                <a:latin typeface="Times New Roman" pitchFamily="18" charset="0"/>
                <a:cs typeface="Times New Roman" pitchFamily="18" charset="0"/>
              </a:rPr>
              <a:t>ДИАЛОГА</a:t>
            </a:r>
            <a:br>
              <a:rPr lang="ru-RU" sz="3600" b="1" dirty="0" smtClean="0">
                <a:solidFill>
                  <a:srgbClr val="C00000"/>
                </a:solidFill>
                <a:latin typeface="Times New Roman" pitchFamily="18" charset="0"/>
                <a:cs typeface="Times New Roman" pitchFamily="18" charset="0"/>
              </a:rPr>
            </a:br>
            <a:r>
              <a:rPr lang="ru-RU" sz="3600" b="1" dirty="0" smtClean="0">
                <a:solidFill>
                  <a:srgbClr val="C00000"/>
                </a:solidFill>
                <a:latin typeface="Times New Roman" pitchFamily="18" charset="0"/>
                <a:cs typeface="Times New Roman" pitchFamily="18" charset="0"/>
              </a:rPr>
              <a:t>(записать в тетрадь)</a:t>
            </a:r>
            <a:endParaRPr lang="ru-RU" sz="3600" b="1" dirty="0">
              <a:solidFill>
                <a:srgbClr val="C00000"/>
              </a:solidFill>
              <a:latin typeface="Times New Roman" pitchFamily="18" charset="0"/>
              <a:cs typeface="Times New Roman" pitchFamily="18" charset="0"/>
            </a:endParaRPr>
          </a:p>
        </p:txBody>
      </p:sp>
      <p:sp>
        <p:nvSpPr>
          <p:cNvPr id="3" name="Содержимое 2"/>
          <p:cNvSpPr>
            <a:spLocks noGrp="1"/>
          </p:cNvSpPr>
          <p:nvPr>
            <p:ph idx="1"/>
          </p:nvPr>
        </p:nvSpPr>
        <p:spPr>
          <a:xfrm>
            <a:off x="304800" y="838200"/>
            <a:ext cx="8610600" cy="5791200"/>
          </a:xfrm>
        </p:spPr>
        <p:txBody>
          <a:bodyPr>
            <a:normAutofit fontScale="92500" lnSpcReduction="10000"/>
          </a:bodyPr>
          <a:lstStyle/>
          <a:p>
            <a:r>
              <a:rPr lang="ru-RU" b="1" dirty="0"/>
              <a:t> </a:t>
            </a:r>
            <a:r>
              <a:rPr lang="ru-RU" sz="3600" b="1" dirty="0">
                <a:solidFill>
                  <a:schemeClr val="tx2"/>
                </a:solidFill>
                <a:latin typeface="Times New Roman" pitchFamily="18" charset="0"/>
                <a:cs typeface="Times New Roman" pitchFamily="18" charset="0"/>
              </a:rPr>
              <a:t>соблюдай тему разговора;</a:t>
            </a:r>
          </a:p>
          <a:p>
            <a:r>
              <a:rPr lang="ru-RU" sz="3600" b="1" dirty="0">
                <a:solidFill>
                  <a:schemeClr val="tx2"/>
                </a:solidFill>
                <a:latin typeface="Times New Roman" pitchFamily="18" charset="0"/>
                <a:cs typeface="Times New Roman" pitchFamily="18" charset="0"/>
              </a:rPr>
              <a:t>не отвечай на вопрос, если он адресован не тебе;</a:t>
            </a:r>
          </a:p>
          <a:p>
            <a:r>
              <a:rPr lang="ru-RU" sz="3600" b="1" dirty="0">
                <a:solidFill>
                  <a:schemeClr val="tx2"/>
                </a:solidFill>
                <a:latin typeface="Times New Roman" pitchFamily="18" charset="0"/>
                <a:cs typeface="Times New Roman" pitchFamily="18" charset="0"/>
              </a:rPr>
              <a:t> говори просто и понятно, кратко, точно и последовательно;</a:t>
            </a:r>
          </a:p>
          <a:p>
            <a:r>
              <a:rPr lang="ru-RU" sz="3600" b="1" dirty="0">
                <a:solidFill>
                  <a:schemeClr val="tx2"/>
                </a:solidFill>
                <a:latin typeface="Times New Roman" pitchFamily="18" charset="0"/>
                <a:cs typeface="Times New Roman" pitchFamily="18" charset="0"/>
              </a:rPr>
              <a:t>не перебивай собеседника, умей дослушать, даже если он очевидно не прав;</a:t>
            </a:r>
          </a:p>
          <a:p>
            <a:r>
              <a:rPr lang="ru-RU" sz="3600" b="1" dirty="0">
                <a:solidFill>
                  <a:schemeClr val="tx2"/>
                </a:solidFill>
                <a:latin typeface="Times New Roman" pitchFamily="18" charset="0"/>
                <a:cs typeface="Times New Roman" pitchFamily="18" charset="0"/>
              </a:rPr>
              <a:t> не оскорбляй собеседника, будь вежлив</a:t>
            </a:r>
            <a:r>
              <a:rPr lang="ru-RU" sz="3600" dirty="0">
                <a:solidFill>
                  <a:schemeClr val="tx2"/>
                </a:solidFill>
                <a:latin typeface="Times New Roman" pitchFamily="18" charset="0"/>
                <a:cs typeface="Times New Roman" pitchFamily="18" charset="0"/>
              </a:rPr>
              <a:t>.</a:t>
            </a:r>
          </a:p>
          <a:p>
            <a:pPr>
              <a:buNone/>
            </a:pPr>
            <a:r>
              <a:rPr lang="ru-RU" sz="3600" dirty="0">
                <a:solidFill>
                  <a:schemeClr val="tx2"/>
                </a:solidFill>
                <a:latin typeface="Times New Roman" pitchFamily="18" charset="0"/>
                <a:cs typeface="Times New Roman" pitchFamily="18" charset="0"/>
              </a:rPr>
              <a:t> </a:t>
            </a:r>
            <a:r>
              <a:rPr lang="ru-RU" sz="3600" b="1" i="1" dirty="0">
                <a:latin typeface="Times New Roman" pitchFamily="18" charset="0"/>
                <a:cs typeface="Times New Roman" pitchFamily="18" charset="0"/>
              </a:rPr>
              <a:t>Прежде, чем говорить, подумай о смысле слов. (пословица)</a:t>
            </a:r>
          </a:p>
          <a:p>
            <a:pPr>
              <a:buNone/>
            </a:pPr>
            <a:endParaRPr lang="ru-RU" sz="3600" dirty="0">
              <a:solidFill>
                <a:schemeClr val="tx2"/>
              </a:solidFill>
              <a:latin typeface="Times New Roman" pitchFamily="18" charset="0"/>
              <a:cs typeface="Times New Roman" pitchFamily="18" charset="0"/>
            </a:endParaRP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990600"/>
          </a:xfrm>
        </p:spPr>
        <p:txBody>
          <a:bodyPr>
            <a:normAutofit fontScale="90000"/>
          </a:bodyPr>
          <a:lstStyle/>
          <a:p>
            <a:r>
              <a:rPr lang="ru-RU" b="1" dirty="0" smtClean="0">
                <a:solidFill>
                  <a:srgbClr val="C00000"/>
                </a:solidFill>
                <a:latin typeface="Times New Roman" pitchFamily="18" charset="0"/>
                <a:cs typeface="Times New Roman" pitchFamily="18" charset="0"/>
              </a:rPr>
              <a:t>Домашнее задание на выбор</a:t>
            </a:r>
            <a:br>
              <a:rPr lang="ru-RU" b="1" dirty="0" smtClean="0">
                <a:solidFill>
                  <a:srgbClr val="C00000"/>
                </a:solidFill>
                <a:latin typeface="Times New Roman" pitchFamily="18" charset="0"/>
                <a:cs typeface="Times New Roman" pitchFamily="18" charset="0"/>
              </a:rPr>
            </a:br>
            <a:r>
              <a:rPr lang="ru-RU" b="1" dirty="0" smtClean="0">
                <a:solidFill>
                  <a:srgbClr val="C00000"/>
                </a:solidFill>
                <a:latin typeface="Times New Roman" pitchFamily="18" charset="0"/>
                <a:cs typeface="Times New Roman" pitchFamily="18" charset="0"/>
              </a:rPr>
              <a:t>ЖИВЫЕ </a:t>
            </a:r>
            <a:r>
              <a:rPr lang="ru-RU" b="1" dirty="0">
                <a:solidFill>
                  <a:srgbClr val="C00000"/>
                </a:solidFill>
                <a:latin typeface="Times New Roman" pitchFamily="18" charset="0"/>
                <a:cs typeface="Times New Roman" pitchFamily="18" charset="0"/>
              </a:rPr>
              <a:t>ВЕЩИ</a:t>
            </a:r>
          </a:p>
        </p:txBody>
      </p:sp>
      <p:sp>
        <p:nvSpPr>
          <p:cNvPr id="3" name="Содержимое 2"/>
          <p:cNvSpPr>
            <a:spLocks noGrp="1"/>
          </p:cNvSpPr>
          <p:nvPr>
            <p:ph idx="1"/>
          </p:nvPr>
        </p:nvSpPr>
        <p:spPr>
          <a:xfrm>
            <a:off x="152400" y="990600"/>
            <a:ext cx="8991600" cy="5135563"/>
          </a:xfrm>
        </p:spPr>
        <p:txBody>
          <a:bodyPr>
            <a:normAutofit lnSpcReduction="10000"/>
          </a:bodyPr>
          <a:lstStyle/>
          <a:p>
            <a:pPr algn="ctr">
              <a:buNone/>
            </a:pPr>
            <a:r>
              <a:rPr lang="ru-RU" b="1" i="1" dirty="0" smtClean="0">
                <a:solidFill>
                  <a:schemeClr val="tx2"/>
                </a:solidFill>
                <a:latin typeface="Times New Roman" pitchFamily="18" charset="0"/>
                <a:cs typeface="Times New Roman" pitchFamily="18" charset="0"/>
              </a:rPr>
              <a:t>Составьте </a:t>
            </a:r>
            <a:r>
              <a:rPr lang="ru-RU" b="1" i="1" dirty="0">
                <a:solidFill>
                  <a:schemeClr val="tx2"/>
                </a:solidFill>
                <a:latin typeface="Times New Roman" pitchFamily="18" charset="0"/>
                <a:cs typeface="Times New Roman" pitchFamily="18" charset="0"/>
              </a:rPr>
              <a:t>и запишите монолог от имени какого-либо предмета (7-10 выражений</a:t>
            </a:r>
            <a:r>
              <a:rPr lang="ru-RU" b="1" dirty="0">
                <a:solidFill>
                  <a:schemeClr val="tx2"/>
                </a:solidFill>
                <a:latin typeface="Times New Roman" pitchFamily="18" charset="0"/>
                <a:cs typeface="Times New Roman" pitchFamily="18" charset="0"/>
              </a:rPr>
              <a:t>)</a:t>
            </a:r>
          </a:p>
          <a:p>
            <a:pPr algn="ctr">
              <a:buNone/>
            </a:pPr>
            <a:endParaRPr lang="ru-RU" b="1" dirty="0">
              <a:solidFill>
                <a:schemeClr val="tx2"/>
              </a:solidFill>
              <a:latin typeface="Times New Roman" pitchFamily="18" charset="0"/>
              <a:cs typeface="Times New Roman" pitchFamily="18" charset="0"/>
            </a:endParaRPr>
          </a:p>
          <a:p>
            <a:r>
              <a:rPr lang="ru-RU" b="1" dirty="0">
                <a:solidFill>
                  <a:schemeClr val="accent4">
                    <a:lumMod val="50000"/>
                  </a:schemeClr>
                </a:solidFill>
                <a:latin typeface="Times New Roman" pitchFamily="18" charset="0"/>
                <a:cs typeface="Times New Roman" pitchFamily="18" charset="0"/>
              </a:rPr>
              <a:t>Портрет писателя в школьном кабинете.</a:t>
            </a:r>
          </a:p>
          <a:p>
            <a:r>
              <a:rPr lang="ru-RU" b="1" dirty="0">
                <a:solidFill>
                  <a:schemeClr val="accent4">
                    <a:lumMod val="50000"/>
                  </a:schemeClr>
                </a:solidFill>
                <a:latin typeface="Times New Roman" pitchFamily="18" charset="0"/>
                <a:cs typeface="Times New Roman" pitchFamily="18" charset="0"/>
              </a:rPr>
              <a:t>Потрепанный школьный учебник.</a:t>
            </a:r>
          </a:p>
          <a:p>
            <a:r>
              <a:rPr lang="ru-RU" b="1" dirty="0">
                <a:solidFill>
                  <a:schemeClr val="accent4">
                    <a:lumMod val="50000"/>
                  </a:schemeClr>
                </a:solidFill>
                <a:latin typeface="Times New Roman" pitchFamily="18" charset="0"/>
                <a:cs typeface="Times New Roman" pitchFamily="18" charset="0"/>
              </a:rPr>
              <a:t>Дневник отличника.</a:t>
            </a:r>
          </a:p>
          <a:p>
            <a:r>
              <a:rPr lang="ru-RU" b="1" dirty="0">
                <a:solidFill>
                  <a:schemeClr val="accent4">
                    <a:lumMod val="50000"/>
                  </a:schemeClr>
                </a:solidFill>
                <a:latin typeface="Times New Roman" pitchFamily="18" charset="0"/>
                <a:cs typeface="Times New Roman" pitchFamily="18" charset="0"/>
              </a:rPr>
              <a:t>Дневник двоечника.</a:t>
            </a:r>
          </a:p>
          <a:p>
            <a:r>
              <a:rPr lang="ru-RU" b="1" dirty="0">
                <a:latin typeface="Times New Roman" panose="02020603050405020304" pitchFamily="18" charset="0"/>
                <a:cs typeface="Times New Roman" panose="02020603050405020304" pitchFamily="18" charset="0"/>
              </a:rPr>
              <a:t>Обломок ракеты</a:t>
            </a:r>
          </a:p>
          <a:p>
            <a:r>
              <a:rPr lang="ru-RU" b="1" dirty="0">
                <a:latin typeface="Times New Roman" panose="02020603050405020304" pitchFamily="18" charset="0"/>
                <a:cs typeface="Times New Roman" panose="02020603050405020304" pitchFamily="18" charset="0"/>
              </a:rPr>
              <a:t>Водопроводный кран</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0"/>
            <a:ext cx="8610600" cy="1066800"/>
          </a:xfrm>
        </p:spPr>
        <p:txBody>
          <a:bodyPr>
            <a:normAutofit/>
          </a:bodyPr>
          <a:lstStyle/>
          <a:p>
            <a:r>
              <a:rPr lang="ru-RU" sz="4000" b="1" dirty="0">
                <a:solidFill>
                  <a:srgbClr val="C00000"/>
                </a:solidFill>
                <a:latin typeface="Times New Roman" pitchFamily="18" charset="0"/>
                <a:cs typeface="Times New Roman" pitchFamily="18" charset="0"/>
              </a:rPr>
              <a:t>ЗАПИШИ В СЛОВАРИК</a:t>
            </a:r>
          </a:p>
        </p:txBody>
      </p:sp>
      <p:sp>
        <p:nvSpPr>
          <p:cNvPr id="3" name="Содержимое 2"/>
          <p:cNvSpPr>
            <a:spLocks noGrp="1"/>
          </p:cNvSpPr>
          <p:nvPr>
            <p:ph idx="1"/>
          </p:nvPr>
        </p:nvSpPr>
        <p:spPr>
          <a:xfrm>
            <a:off x="228600" y="914400"/>
            <a:ext cx="8915400" cy="5715000"/>
          </a:xfrm>
        </p:spPr>
        <p:txBody>
          <a:bodyPr>
            <a:normAutofit/>
          </a:bodyPr>
          <a:lstStyle/>
          <a:p>
            <a:pPr>
              <a:buNone/>
            </a:pPr>
            <a:r>
              <a:rPr lang="ru-RU" b="1" dirty="0"/>
              <a:t>      </a:t>
            </a:r>
            <a:r>
              <a:rPr lang="ru-RU" b="1" dirty="0">
                <a:solidFill>
                  <a:schemeClr val="tx2"/>
                </a:solidFill>
                <a:latin typeface="Times New Roman" pitchFamily="18" charset="0"/>
                <a:cs typeface="Times New Roman" pitchFamily="18" charset="0"/>
              </a:rPr>
              <a:t>ДОБРОТА </a:t>
            </a:r>
            <a:r>
              <a:rPr lang="ru-RU" dirty="0">
                <a:solidFill>
                  <a:schemeClr val="tx2"/>
                </a:solidFill>
                <a:latin typeface="Times New Roman" pitchFamily="18" charset="0"/>
                <a:cs typeface="Times New Roman" pitchFamily="18" charset="0"/>
              </a:rPr>
              <a:t> -  отзывчивость, душевное расположение к людям, стремление делать добро другим. </a:t>
            </a:r>
          </a:p>
          <a:p>
            <a:pPr>
              <a:buNone/>
            </a:pPr>
            <a:endParaRPr lang="ru-RU" dirty="0">
              <a:solidFill>
                <a:schemeClr val="tx2"/>
              </a:solidFill>
              <a:latin typeface="Times New Roman" pitchFamily="18" charset="0"/>
              <a:cs typeface="Times New Roman" pitchFamily="18" charset="0"/>
            </a:endParaRPr>
          </a:p>
          <a:p>
            <a:pPr>
              <a:buNone/>
            </a:pPr>
            <a:r>
              <a:rPr lang="ru-RU" i="1" dirty="0">
                <a:solidFill>
                  <a:schemeClr val="tx2"/>
                </a:solidFill>
                <a:latin typeface="Times New Roman" pitchFamily="18" charset="0"/>
                <a:cs typeface="Times New Roman" pitchFamily="18" charset="0"/>
              </a:rPr>
              <a:t>      </a:t>
            </a:r>
            <a:r>
              <a:rPr lang="ru-RU" b="1" dirty="0">
                <a:solidFill>
                  <a:schemeClr val="tx2"/>
                </a:solidFill>
                <a:latin typeface="Times New Roman" pitchFamily="18" charset="0"/>
                <a:cs typeface="Times New Roman" pitchFamily="18" charset="0"/>
              </a:rPr>
              <a:t>ДОБРО́ - </a:t>
            </a:r>
            <a:r>
              <a:rPr lang="ru-RU" dirty="0">
                <a:solidFill>
                  <a:schemeClr val="tx2"/>
                </a:solidFill>
                <a:latin typeface="Times New Roman" pitchFamily="18" charset="0"/>
                <a:cs typeface="Times New Roman" pitchFamily="18" charset="0"/>
              </a:rPr>
              <a:t>   Благо, нечто хорошее, полезное,</a:t>
            </a:r>
          </a:p>
          <a:p>
            <a:pPr>
              <a:buNone/>
            </a:pPr>
            <a:r>
              <a:rPr lang="ru-RU" dirty="0">
                <a:solidFill>
                  <a:schemeClr val="tx2"/>
                </a:solidFill>
                <a:latin typeface="Times New Roman" pitchFamily="18" charset="0"/>
                <a:cs typeface="Times New Roman" pitchFamily="18" charset="0"/>
              </a:rPr>
              <a:t> противоположное злу.</a:t>
            </a:r>
          </a:p>
          <a:p>
            <a:pPr>
              <a:buNone/>
            </a:pPr>
            <a:r>
              <a:rPr lang="ru-RU" dirty="0">
                <a:solidFill>
                  <a:schemeClr val="tx2"/>
                </a:solidFill>
                <a:latin typeface="Times New Roman" pitchFamily="18" charset="0"/>
                <a:cs typeface="Times New Roman" pitchFamily="18" charset="0"/>
              </a:rPr>
              <a:t/>
            </a:r>
            <a:br>
              <a:rPr lang="ru-RU" dirty="0">
                <a:solidFill>
                  <a:schemeClr val="tx2"/>
                </a:solidFill>
                <a:latin typeface="Times New Roman" pitchFamily="18" charset="0"/>
                <a:cs typeface="Times New Roman" pitchFamily="18" charset="0"/>
              </a:rPr>
            </a:br>
            <a:r>
              <a:rPr lang="ru-RU" dirty="0">
                <a:solidFill>
                  <a:schemeClr val="tx2"/>
                </a:solidFill>
                <a:latin typeface="Times New Roman" pitchFamily="18" charset="0"/>
                <a:cs typeface="Times New Roman" pitchFamily="18" charset="0"/>
              </a:rPr>
              <a:t>  </a:t>
            </a:r>
            <a:r>
              <a:rPr lang="ru-RU" b="1" dirty="0">
                <a:solidFill>
                  <a:schemeClr val="tx2"/>
                </a:solidFill>
                <a:latin typeface="Times New Roman" pitchFamily="18" charset="0"/>
                <a:cs typeface="Times New Roman" pitchFamily="18" charset="0"/>
              </a:rPr>
              <a:t>ДО́БРЫЙ – </a:t>
            </a:r>
            <a:r>
              <a:rPr lang="ru-RU" dirty="0">
                <a:solidFill>
                  <a:schemeClr val="tx2"/>
                </a:solidFill>
                <a:latin typeface="Times New Roman" pitchFamily="18" charset="0"/>
                <a:cs typeface="Times New Roman" pitchFamily="18" charset="0"/>
              </a:rPr>
              <a:t>отзывчивый, благожелательный, делающий добро другим.</a:t>
            </a:r>
          </a:p>
          <a:p>
            <a:pPr>
              <a:buNone/>
            </a:pPr>
            <a:endParaRPr lang="ru-RU" dirty="0"/>
          </a:p>
          <a:p>
            <a:endParaRPr lang="ru-RU"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204</Words>
  <Application>Microsoft Office PowerPoint</Application>
  <PresentationFormat>Экран (4:3)</PresentationFormat>
  <Paragraphs>49</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Batang</vt:lpstr>
      <vt:lpstr>Calibri</vt:lpstr>
      <vt:lpstr>Times New Roman</vt:lpstr>
      <vt:lpstr>Office Theme</vt:lpstr>
      <vt:lpstr>Двадцать третье сентября. Классная работа.</vt:lpstr>
      <vt:lpstr>Цель: повторить и закрепить изученное               для применения знаний и умений              на практике.</vt:lpstr>
      <vt:lpstr>Презентация PowerPoint</vt:lpstr>
      <vt:lpstr>Презентация PowerPoint</vt:lpstr>
      <vt:lpstr>Презентация PowerPoint</vt:lpstr>
      <vt:lpstr>ПРАВИЛА ВЕДЕНИЯ ДИАЛОГА (записать в тетрадь)</vt:lpstr>
      <vt:lpstr>Домашнее задание на выбор ЖИВЫЕ ВЕЩИ</vt:lpstr>
      <vt:lpstr>ЗАПИШИ В СЛОВАРИК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1</dc:creator>
  <cp:lastModifiedBy>User</cp:lastModifiedBy>
  <cp:revision>37</cp:revision>
  <dcterms:created xsi:type="dcterms:W3CDTF">2015-09-06T18:32:37Z</dcterms:created>
  <dcterms:modified xsi:type="dcterms:W3CDTF">2024-09-22T02:19:51Z</dcterms:modified>
</cp:coreProperties>
</file>