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3" r:id="rId6"/>
    <p:sldId id="275" r:id="rId7"/>
    <p:sldId id="276" r:id="rId8"/>
    <p:sldId id="274" r:id="rId9"/>
    <p:sldId id="278" r:id="rId10"/>
    <p:sldId id="279" r:id="rId11"/>
    <p:sldId id="277" r:id="rId12"/>
    <p:sldId id="280" r:id="rId13"/>
    <p:sldId id="281" r:id="rId14"/>
    <p:sldId id="283" r:id="rId15"/>
    <p:sldId id="284" r:id="rId16"/>
    <p:sldId id="286" r:id="rId17"/>
    <p:sldId id="287" r:id="rId18"/>
    <p:sldId id="288" r:id="rId19"/>
    <p:sldId id="289" r:id="rId20"/>
    <p:sldId id="290" r:id="rId21"/>
    <p:sldId id="292" r:id="rId22"/>
    <p:sldId id="294" r:id="rId23"/>
    <p:sldId id="293" r:id="rId2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E8A7"/>
    <a:srgbClr val="73460B"/>
    <a:srgbClr val="0066FF"/>
    <a:srgbClr val="336600"/>
    <a:srgbClr val="FF0000"/>
    <a:srgbClr val="FFFF00"/>
    <a:srgbClr val="5C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B5290-9382-4F5B-87A8-206F36F808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87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2D91A-DDDD-4A28-AE21-465ED949BB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94EB8-34B2-4F60-B768-202DF7CACC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4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4D6E7-2EBA-4341-B562-7C2EA8EB38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44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823B8-FF50-4693-8EA4-25B6A26BB4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1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01195-36D7-468F-A663-F2426CE65D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87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B3C3F-FDE0-4134-B70E-1103F67B5D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88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4C9F3-CB62-41BB-829C-DD6DB564A2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22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28044-EACD-40C0-82DA-5656BB7A96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71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DFED9-2990-481D-89BD-3E29BF68A8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34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2567-ABF1-4C31-8758-06998641C2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08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57A7A4F-C59B-4C7F-A35D-E27F0C3B54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900igr.net/datai/biologija/Vnutrennee-stroenie-zemnovodnykh/0009-017-Krovenosnaja-sistema-zemnovodnykh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wiki.iteach.ru/images/b/bc/%d0%9a%d1%80.%d1%81-%d0%bc%d0%b0_%d0%bc%d0%bb%d0%b5%d0%ba%d0%be%d0%bf%d0%b8%d1%82.jp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484784"/>
            <a:ext cx="7772400" cy="1470025"/>
          </a:xfrm>
        </p:spPr>
        <p:txBody>
          <a:bodyPr/>
          <a:lstStyle/>
          <a:p>
            <a:pPr marL="1074738" indent="-1074738" algn="l" eaLnBrk="1" hangingPunct="1"/>
            <a:r>
              <a:rPr lang="ru-RU" sz="6000" i="1" dirty="0">
                <a:solidFill>
                  <a:srgbClr val="5C1F00"/>
                </a:solidFill>
                <a:latin typeface="Impact" pitchFamily="34" charset="0"/>
              </a:rPr>
              <a:t>Эволюция  органов кровообращения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0FC4BA7F-231E-4072-AEC8-2871A6216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Класс ракообразные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Сердце – мешочек пятиугольной формы на спинной стороне головогруди</a:t>
            </a:r>
          </a:p>
        </p:txBody>
      </p:sp>
      <p:pic>
        <p:nvPicPr>
          <p:cNvPr id="4" name="Picture 5" descr="Сохранить010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DDEBD"/>
              </a:clrFrom>
              <a:clrTo>
                <a:srgbClr val="EDDEB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44840"/>
            <a:ext cx="7630616" cy="35273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28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Класс паукообразные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Сердце в виде длинной трубочки на спинной стороне брюшка</a:t>
            </a:r>
          </a:p>
          <a:p>
            <a:endParaRPr lang="ru-RU" dirty="0"/>
          </a:p>
        </p:txBody>
      </p:sp>
      <p:pic>
        <p:nvPicPr>
          <p:cNvPr id="5124" name="Picture 4" descr="http://t3.gstatic.com/images?q=tbn:ANd9GcT0GAE2l3mXFtd20JQbrTuhqnlpmAb_52SxWk2ageltfaFIr8fY88MvLRWDVw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BF6"/>
              </a:clrFrom>
              <a:clrTo>
                <a:srgbClr val="FEFB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61" y="2852936"/>
            <a:ext cx="6034106" cy="378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58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Класс насекомые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ru-RU" sz="2400" dirty="0"/>
              <a:t>Кровеносная система в связи с особенностью дыхательной системы развита у насекомых сравнительно слабо. В брюшке над кишечником залегает длинное трубковидное сердце.</a:t>
            </a:r>
          </a:p>
          <a:p>
            <a:r>
              <a:rPr lang="ru-RU" sz="2400" dirty="0">
                <a:solidFill>
                  <a:srgbClr val="C00000"/>
                </a:solidFill>
              </a:rPr>
              <a:t>В переносе газов не участвует!!!</a:t>
            </a:r>
          </a:p>
          <a:p>
            <a:r>
              <a:rPr lang="ru-RU" sz="2400" dirty="0"/>
              <a:t>Основная функция </a:t>
            </a:r>
            <a:r>
              <a:rPr lang="ru-RU" sz="2400" dirty="0" err="1"/>
              <a:t>гемолимфы</a:t>
            </a:r>
            <a:r>
              <a:rPr lang="ru-RU" sz="2400" dirty="0"/>
              <a:t> - снабжение тканей и органов питательными веществами. Кроме того, в нее поступают растворенные продукты обмена, которые переносятся к органам выделения.</a:t>
            </a:r>
          </a:p>
        </p:txBody>
      </p:sp>
      <p:pic>
        <p:nvPicPr>
          <p:cNvPr id="8196" name="Picture 4" descr="C:\Users\User\Desktop\1000207_0629_052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FCDB8"/>
              </a:clrFrom>
              <a:clrTo>
                <a:srgbClr val="EFCDB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30" y="4797152"/>
            <a:ext cx="5773275" cy="193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24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056" y="188640"/>
            <a:ext cx="8229600" cy="1008112"/>
          </a:xfrm>
        </p:spPr>
        <p:txBody>
          <a:bodyPr/>
          <a:lstStyle/>
          <a:p>
            <a:r>
              <a:rPr lang="ru-RU" sz="3600" b="1" dirty="0">
                <a:ln w="1905"/>
                <a:solidFill>
                  <a:srgbClr val="008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Хордовые животные</a:t>
            </a:r>
            <a:br>
              <a:rPr lang="ru-RU" sz="3600" b="1" dirty="0">
                <a:ln w="1905"/>
                <a:solidFill>
                  <a:srgbClr val="008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3200" dirty="0">
                <a:solidFill>
                  <a:srgbClr val="C00000"/>
                </a:solidFill>
              </a:rPr>
              <a:t>Кровеносная система замкнутая.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rgbClr val="008000"/>
                </a:solidFill>
              </a:rPr>
              <a:t>Бесчерепные (ланцетники)</a:t>
            </a:r>
          </a:p>
          <a:p>
            <a:r>
              <a:rPr lang="ru-RU" sz="2400" dirty="0"/>
              <a:t>Один круг кровообращения. Сердца нет. Его роль выполняет брюшной сосуд, по которому кровь движется к жабрам.</a:t>
            </a:r>
          </a:p>
          <a:p>
            <a:r>
              <a:rPr lang="ru-RU" sz="2400" dirty="0"/>
              <a:t>Кровь бесцветная, гемоглобина нет.</a:t>
            </a:r>
          </a:p>
          <a:p>
            <a:r>
              <a:rPr lang="ru-RU" sz="2400" dirty="0"/>
              <a:t>Пойкилотермные животные (холоднокровные)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4"/>
            <a:ext cx="7919345" cy="3101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669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Рыбы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ru-RU" sz="2800" dirty="0">
                <a:solidFill>
                  <a:schemeClr val="hlink"/>
                </a:solidFill>
              </a:rPr>
              <a:t>Сердце двухкамерное:  </a:t>
            </a:r>
            <a:r>
              <a:rPr lang="ru-RU" sz="2800" dirty="0"/>
              <a:t>одно предсердие, один желудочек. Заполнено венозной кровью.</a:t>
            </a:r>
          </a:p>
          <a:p>
            <a:endParaRPr lang="ru-RU" dirty="0"/>
          </a:p>
        </p:txBody>
      </p:sp>
      <p:pic>
        <p:nvPicPr>
          <p:cNvPr id="11271" name="Picture 7" descr="C:\Users\User\Desktop\0006-006-Stroenie-serdtsa-ryb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48880"/>
            <a:ext cx="5322614" cy="375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976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ru-RU" sz="2800" dirty="0"/>
              <a:t>Один круг кровообращения. Пойкилотермные животные (холоднокровные)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2291" name="Picture 3" descr="C:\Users\User\Desktop\0008-008-Krovenosnaja-sistema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908720"/>
            <a:ext cx="7320812" cy="549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723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Класс земноводные (амфибии)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ru-RU" sz="2800" dirty="0">
                <a:solidFill>
                  <a:schemeClr val="hlink"/>
                </a:solidFill>
              </a:rPr>
              <a:t>Сердце трехкамерное: </a:t>
            </a:r>
            <a:r>
              <a:rPr lang="ru-RU" sz="2800" dirty="0"/>
              <a:t>правое  предсердие, левое предсердие; один желудочек</a:t>
            </a:r>
          </a:p>
        </p:txBody>
      </p:sp>
      <p:pic>
        <p:nvPicPr>
          <p:cNvPr id="13314" name="Picture 2" descr="Картинка 12 из 4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42" y="2301416"/>
            <a:ext cx="5449112" cy="356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012159" y="2287201"/>
            <a:ext cx="30525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ru-RU" dirty="0"/>
              <a:t>В правом предсердии венозная кровь,</a:t>
            </a:r>
          </a:p>
          <a:p>
            <a:pPr eaLnBrk="1" hangingPunct="1">
              <a:spcBef>
                <a:spcPct val="50000"/>
              </a:spcBef>
            </a:pPr>
            <a:r>
              <a:rPr lang="ru-RU" dirty="0"/>
              <a:t>В левом предсердии артериальная кровь</a:t>
            </a:r>
          </a:p>
          <a:p>
            <a:pPr eaLnBrk="1" hangingPunct="1">
              <a:spcBef>
                <a:spcPct val="50000"/>
              </a:spcBef>
            </a:pPr>
            <a:r>
              <a:rPr lang="ru-RU" dirty="0"/>
              <a:t>Желудочек заполнен смешанной кровью</a:t>
            </a:r>
          </a:p>
        </p:txBody>
      </p:sp>
    </p:spTree>
    <p:extLst>
      <p:ext uri="{BB962C8B-B14F-4D97-AF65-F5344CB8AC3E}">
        <p14:creationId xmlns:p14="http://schemas.microsoft.com/office/powerpoint/2010/main" val="3983366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ru-RU" sz="2800" dirty="0">
                <a:solidFill>
                  <a:srgbClr val="C00000"/>
                </a:solidFill>
              </a:rPr>
              <a:t>Два круга кровообращения </a:t>
            </a:r>
            <a:r>
              <a:rPr lang="ru-RU" sz="2800" dirty="0"/>
              <a:t>– большой и малый (легочный). Пойкилотермные животные (холоднокровные)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292080" y="1772816"/>
            <a:ext cx="3456186" cy="4032448"/>
          </a:xfrm>
          <a:prstGeom prst="rect">
            <a:avLst/>
          </a:prstGeom>
          <a:noFill/>
          <a:ln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ru-RU" sz="2800" dirty="0">
                <a:latin typeface="Century Schoolbook" pitchFamily="18" charset="0"/>
              </a:rPr>
              <a:t>	В связи с развитием легких у земноводных появляется </a:t>
            </a:r>
            <a:r>
              <a:rPr lang="ru-RU" sz="2800" u="sng" dirty="0">
                <a:latin typeface="Century Schoolbook" pitchFamily="18" charset="0"/>
              </a:rPr>
              <a:t>второй</a:t>
            </a:r>
            <a:r>
              <a:rPr lang="ru-RU" sz="2800" dirty="0">
                <a:latin typeface="Century Schoolbook" pitchFamily="18" charset="0"/>
              </a:rPr>
              <a:t> –</a:t>
            </a:r>
            <a:r>
              <a:rPr lang="ru-RU" sz="2800" dirty="0"/>
              <a:t> </a:t>
            </a:r>
            <a:r>
              <a:rPr lang="ru-RU" sz="2800" b="1" i="1" dirty="0">
                <a:solidFill>
                  <a:srgbClr val="BC0000"/>
                </a:solidFill>
                <a:latin typeface="Century Schoolbook" pitchFamily="18" charset="0"/>
              </a:rPr>
              <a:t>малый</a:t>
            </a:r>
            <a:r>
              <a:rPr lang="ru-RU" sz="2800" dirty="0">
                <a:solidFill>
                  <a:srgbClr val="BC0000"/>
                </a:solidFill>
                <a:latin typeface="Century Schoolbook" pitchFamily="18" charset="0"/>
              </a:rPr>
              <a:t>,</a:t>
            </a:r>
            <a:r>
              <a:rPr lang="ru-RU" sz="2800" dirty="0"/>
              <a:t> </a:t>
            </a:r>
            <a:r>
              <a:rPr lang="ru-RU" sz="2800" dirty="0">
                <a:latin typeface="Century Schoolbook" pitchFamily="18" charset="0"/>
              </a:rPr>
              <a:t>или</a:t>
            </a:r>
            <a:r>
              <a:rPr lang="ru-RU" sz="2800" dirty="0"/>
              <a:t> </a:t>
            </a:r>
            <a:r>
              <a:rPr lang="ru-RU" sz="2800" b="1" i="1" dirty="0">
                <a:solidFill>
                  <a:srgbClr val="BC0000"/>
                </a:solidFill>
                <a:latin typeface="Century Schoolbook" pitchFamily="18" charset="0"/>
              </a:rPr>
              <a:t>легочный</a:t>
            </a:r>
            <a:r>
              <a:rPr lang="ru-RU" sz="2800" dirty="0">
                <a:solidFill>
                  <a:srgbClr val="BC0000"/>
                </a:solidFill>
                <a:latin typeface="Century Schoolbook" pitchFamily="18" charset="0"/>
              </a:rPr>
              <a:t>,</a:t>
            </a:r>
            <a:r>
              <a:rPr lang="ru-RU" sz="2800" dirty="0"/>
              <a:t> </a:t>
            </a:r>
            <a:r>
              <a:rPr lang="ru-RU" sz="2800" dirty="0">
                <a:latin typeface="Century Schoolbook" pitchFamily="18" charset="0"/>
              </a:rPr>
              <a:t>круг кровообращения</a:t>
            </a:r>
            <a:r>
              <a:rPr lang="ru-RU" sz="2800" dirty="0"/>
              <a:t>. </a:t>
            </a:r>
          </a:p>
        </p:txBody>
      </p:sp>
      <p:pic>
        <p:nvPicPr>
          <p:cNvPr id="5" name="Picture 6" descr="н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4232"/>
            <a:ext cx="4824413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473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Класс пресмыкающиеся (рептилии)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3898776" cy="4785395"/>
          </a:xfrm>
        </p:spPr>
        <p:txBody>
          <a:bodyPr/>
          <a:lstStyle/>
          <a:p>
            <a:r>
              <a:rPr lang="ru-RU" sz="2800" dirty="0">
                <a:solidFill>
                  <a:schemeClr val="hlink"/>
                </a:solidFill>
              </a:rPr>
              <a:t>Сердце трехкамерное: </a:t>
            </a:r>
            <a:r>
              <a:rPr lang="ru-RU" sz="2800" dirty="0"/>
              <a:t>правое  предсердие, левое предсердие; один желудочек </a:t>
            </a:r>
            <a:r>
              <a:rPr lang="ru-RU" sz="2800" dirty="0">
                <a:solidFill>
                  <a:srgbClr val="C00000"/>
                </a:solidFill>
              </a:rPr>
              <a:t>с неполной перегородкой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DE0"/>
              </a:clrFrom>
              <a:clrTo>
                <a:srgbClr val="FFFDE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51849"/>
            <a:ext cx="4441077" cy="536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161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ru-RU" sz="2000" dirty="0">
                <a:solidFill>
                  <a:srgbClr val="C00000"/>
                </a:solidFill>
              </a:rPr>
              <a:t>Два круга кровообращения </a:t>
            </a:r>
            <a:r>
              <a:rPr lang="ru-RU" sz="2000" dirty="0"/>
              <a:t>– большой и малый (легочный). Пойкилотермные животные (холоднокровные). </a:t>
            </a:r>
            <a:r>
              <a:rPr lang="ru-RU" sz="2000" dirty="0">
                <a:solidFill>
                  <a:srgbClr val="C00000"/>
                </a:solidFill>
              </a:rPr>
              <a:t>У крокодилов – </a:t>
            </a:r>
            <a:r>
              <a:rPr lang="ru-RU" sz="2000" dirty="0" err="1">
                <a:solidFill>
                  <a:srgbClr val="C00000"/>
                </a:solidFill>
              </a:rPr>
              <a:t>седце</a:t>
            </a:r>
            <a:r>
              <a:rPr lang="ru-RU" sz="2000" dirty="0">
                <a:solidFill>
                  <a:srgbClr val="C00000"/>
                </a:solidFill>
              </a:rPr>
              <a:t> 4-х камерное.</a:t>
            </a:r>
          </a:p>
          <a:p>
            <a:r>
              <a:rPr lang="ru-RU" sz="2000" dirty="0">
                <a:solidFill>
                  <a:srgbClr val="C00000"/>
                </a:solidFill>
              </a:rPr>
              <a:t>В головной мозг </a:t>
            </a:r>
            <a:r>
              <a:rPr lang="ru-RU" sz="2000" dirty="0"/>
              <a:t>сонные артерии (разветвления правой дуги аорты), отходящие от левой стороны желудочка несут </a:t>
            </a:r>
            <a:r>
              <a:rPr lang="ru-RU" sz="2000" dirty="0">
                <a:solidFill>
                  <a:srgbClr val="C00000"/>
                </a:solidFill>
              </a:rPr>
              <a:t>артериальную кровь</a:t>
            </a:r>
          </a:p>
          <a:p>
            <a:r>
              <a:rPr lang="ru-RU" sz="2000" dirty="0"/>
              <a:t>К органам по левой дуге аорты, отходящей от средней части желудочка, поступает смешанная кровь.</a:t>
            </a:r>
          </a:p>
          <a:p>
            <a:endParaRPr lang="ru-RU" dirty="0"/>
          </a:p>
        </p:txBody>
      </p:sp>
      <p:pic>
        <p:nvPicPr>
          <p:cNvPr id="5" name="Picture 2" descr="рептил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lum bright="-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26" y="2996953"/>
            <a:ext cx="878787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3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"/>
                <a:solidFill>
                  <a:srgbClr val="008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Беспозвоночные животные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Впервые кровеносная система появляется у </a:t>
            </a:r>
            <a:r>
              <a:rPr lang="ru-RU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кольчатых червей</a:t>
            </a:r>
          </a:p>
        </p:txBody>
      </p:sp>
    </p:spTree>
    <p:extLst>
      <p:ext uri="{BB962C8B-B14F-4D97-AF65-F5344CB8AC3E}">
        <p14:creationId xmlns:p14="http://schemas.microsoft.com/office/powerpoint/2010/main" val="3195466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Класс птицы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ru-RU" sz="2400" dirty="0">
                <a:solidFill>
                  <a:schemeClr val="hlink"/>
                </a:solidFill>
              </a:rPr>
              <a:t>Сердце четырехкамерное: </a:t>
            </a:r>
            <a:r>
              <a:rPr lang="ru-RU" sz="2400" dirty="0"/>
              <a:t>правое  предсердие, левое предсердие; правый  желудочек, левый желудочек.</a:t>
            </a:r>
          </a:p>
          <a:p>
            <a:endParaRPr lang="ru-RU" dirty="0"/>
          </a:p>
        </p:txBody>
      </p:sp>
      <p:pic>
        <p:nvPicPr>
          <p:cNvPr id="18435" name="Picture 3" descr="C:\Users\User\Desktop\0009-009-Stroenie-serdtsa-ptits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63" y="2336583"/>
            <a:ext cx="4392490" cy="424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878921" y="2313813"/>
            <a:ext cx="30732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ru-RU" dirty="0"/>
              <a:t>В левой половине сердца артериальная кровь,</a:t>
            </a:r>
          </a:p>
          <a:p>
            <a:pPr eaLnBrk="1" hangingPunct="1">
              <a:spcBef>
                <a:spcPct val="50000"/>
              </a:spcBef>
            </a:pPr>
            <a:r>
              <a:rPr lang="ru-RU" dirty="0"/>
              <a:t>В правой половине сердца венозная кровь</a:t>
            </a:r>
          </a:p>
        </p:txBody>
      </p:sp>
    </p:spTree>
    <p:extLst>
      <p:ext uri="{BB962C8B-B14F-4D97-AF65-F5344CB8AC3E}">
        <p14:creationId xmlns:p14="http://schemas.microsoft.com/office/powerpoint/2010/main" val="183894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Два круга кровообращения </a:t>
            </a:r>
            <a:r>
              <a:rPr lang="ru-RU" dirty="0"/>
              <a:t>– большой и малый (легочный). Гомойотермные животные (теплокровные)</a:t>
            </a:r>
          </a:p>
          <a:p>
            <a:endParaRPr lang="ru-RU" dirty="0"/>
          </a:p>
        </p:txBody>
      </p:sp>
      <p:pic>
        <p:nvPicPr>
          <p:cNvPr id="20484" name="Picture 4" descr="http://gusevale1.narod.ru/krov3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4680520" cy="449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39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Класс Млекопитающие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ru-RU" sz="2800" dirty="0">
                <a:solidFill>
                  <a:schemeClr val="hlink"/>
                </a:solidFill>
              </a:rPr>
              <a:t>Сердце четырехкамерное: </a:t>
            </a:r>
            <a:r>
              <a:rPr lang="ru-RU" sz="2800" dirty="0"/>
              <a:t>правое  предсердие, левое предсердие; правый  желудочек, левый желудочек. </a:t>
            </a:r>
          </a:p>
          <a:p>
            <a:endParaRPr lang="ru-RU" dirty="0"/>
          </a:p>
        </p:txBody>
      </p:sp>
      <p:pic>
        <p:nvPicPr>
          <p:cNvPr id="21506" name="Picture 2" descr="Картинка 20 из 138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CDF"/>
              </a:clrFrom>
              <a:clrTo>
                <a:srgbClr val="FFFC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487" y="3254466"/>
            <a:ext cx="5734793" cy="327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486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млек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497" y="2152991"/>
            <a:ext cx="5018743" cy="397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23528" y="404664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Два круга кровообращения </a:t>
            </a:r>
            <a:r>
              <a:rPr lang="ru-RU" sz="2800" dirty="0"/>
              <a:t>– большой и малый (легочный). Гомойотермные животные (теплокровные)</a:t>
            </a:r>
          </a:p>
        </p:txBody>
      </p:sp>
    </p:spTree>
    <p:extLst>
      <p:ext uri="{BB962C8B-B14F-4D97-AF65-F5344CB8AC3E}">
        <p14:creationId xmlns:p14="http://schemas.microsoft.com/office/powerpoint/2010/main" val="414217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365104"/>
            <a:ext cx="9144000" cy="2070100"/>
          </a:xfrm>
        </p:spPr>
        <p:txBody>
          <a:bodyPr/>
          <a:lstStyle/>
          <a:p>
            <a:pPr eaLnBrk="1" hangingPunct="1"/>
            <a:r>
              <a:rPr lang="ru-RU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Кровеносная система -</a:t>
            </a:r>
            <a:br>
              <a:rPr lang="ru-RU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ru-RU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замкнутая.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67000"/>
            <a:ext cx="8229600" cy="990600"/>
          </a:xfrm>
        </p:spPr>
        <p:txBody>
          <a:bodyPr/>
          <a:lstStyle/>
          <a:p>
            <a:pPr eaLnBrk="1" hangingPunct="1"/>
            <a:r>
              <a:rPr lang="ru-RU"/>
              <a:t>.</a:t>
            </a:r>
          </a:p>
        </p:txBody>
      </p:sp>
      <p:pic>
        <p:nvPicPr>
          <p:cNvPr id="20484" name="Picture 4" descr="{172F882E-CF34-479F-B200-F2FAB1206C43}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8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ru-RU" sz="2400" dirty="0"/>
              <a:t>Кровь кольчецов лишена гемоглобина, она либо бесцветная, либо зеленая за счет связывающего кислород пигмента </a:t>
            </a:r>
            <a:r>
              <a:rPr lang="ru-RU" sz="2400" dirty="0" err="1">
                <a:solidFill>
                  <a:srgbClr val="C00000"/>
                </a:solidFill>
              </a:rPr>
              <a:t>хлоркруорина</a:t>
            </a:r>
            <a:r>
              <a:rPr lang="ru-RU" sz="2400" dirty="0"/>
              <a:t>. </a:t>
            </a:r>
          </a:p>
          <a:p>
            <a:r>
              <a:rPr lang="ru-RU" sz="2400" dirty="0"/>
              <a:t>У многие кольчатых червей кровь красная благодаря наличию железа. Но железо входит в состав пигмента, не похожего на гемоглобин, - </a:t>
            </a:r>
            <a:r>
              <a:rPr lang="ru-RU" sz="2400" dirty="0" err="1">
                <a:solidFill>
                  <a:srgbClr val="C00000"/>
                </a:solidFill>
              </a:rPr>
              <a:t>гемэритрина</a:t>
            </a:r>
            <a:r>
              <a:rPr lang="ru-RU" sz="2400" dirty="0"/>
              <a:t>. Он способен захватывать кислорода в 5 раз больше, чем гемоглобин. Выбор пигмента обусловлен особенностями образа жизни таких червей. Это донные существа, большую часть времени проводящие в толще грунта, где они испытывают острый дефицит кислорода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7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7" name="Picture 9" descr="222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CFF"/>
              </a:clrFrom>
              <a:clrTo>
                <a:srgbClr val="FDFC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689" y="678768"/>
            <a:ext cx="37338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WordArt 4"/>
          <p:cNvSpPr>
            <a:spLocks noChangeArrowheads="1" noChangeShapeType="1" noTextEdit="1"/>
          </p:cNvSpPr>
          <p:nvPr/>
        </p:nvSpPr>
        <p:spPr bwMode="auto">
          <a:xfrm>
            <a:off x="1169667" y="304800"/>
            <a:ext cx="6912768" cy="747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>
                <a:ln w="18415" cmpd="sng">
                  <a:solidFill>
                    <a:srgbClr val="3366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Кровеносная система </a:t>
            </a:r>
          </a:p>
          <a:p>
            <a:pPr algn="ctr"/>
            <a:r>
              <a:rPr lang="ru-RU" sz="3600" kern="10" dirty="0">
                <a:ln w="18415" cmpd="sng">
                  <a:solidFill>
                    <a:srgbClr val="3366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Моллюсков</a:t>
            </a:r>
          </a:p>
        </p:txBody>
      </p:sp>
      <p:pic>
        <p:nvPicPr>
          <p:cNvPr id="1028" name="Picture 4" descr="http://900igr.net/datai/biologija/Klass-Brjukhonogie-molljuski/0008-007-Krovenosnaja-sistema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412776"/>
            <a:ext cx="5544616" cy="53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72200" y="2328249"/>
            <a:ext cx="25146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800" b="1" i="1">
                <a:latin typeface="Times New Roman" pitchFamily="18" charset="0"/>
              </a:rPr>
              <a:t>Сердце</a:t>
            </a:r>
            <a:endParaRPr lang="ru-RU" sz="2800">
              <a:latin typeface="Times New Roman" pitchFamily="18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773144" y="5586474"/>
            <a:ext cx="2514600" cy="1066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800" b="1" i="1" dirty="0">
                <a:latin typeface="Times New Roman" pitchFamily="18" charset="0"/>
              </a:rPr>
              <a:t>Кровеносные </a:t>
            </a:r>
          </a:p>
          <a:p>
            <a:pPr algn="ctr"/>
            <a:r>
              <a:rPr lang="ru-RU" sz="2800" b="1" i="1" dirty="0">
                <a:latin typeface="Times New Roman" pitchFamily="18" charset="0"/>
              </a:rPr>
              <a:t>сосуды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07504" y="1484081"/>
            <a:ext cx="25146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800" b="1" i="1">
                <a:latin typeface="Times New Roman" pitchFamily="18" charset="0"/>
              </a:rPr>
              <a:t>Легкое</a:t>
            </a:r>
            <a:endParaRPr lang="ru-RU" sz="4000" b="1" i="1">
              <a:latin typeface="Times New Roman" pitchFamily="18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1364804" y="2246081"/>
            <a:ext cx="1427912" cy="9668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 flipV="1">
            <a:off x="4499992" y="2060848"/>
            <a:ext cx="1872208" cy="504056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3779912" y="3717032"/>
            <a:ext cx="144016" cy="187220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302015" y="3138202"/>
            <a:ext cx="648072" cy="244827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50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Кровеносная система </a:t>
            </a:r>
            <a:r>
              <a:rPr lang="ru-RU" dirty="0">
                <a:solidFill>
                  <a:srgbClr val="C00000"/>
                </a:solidFill>
              </a:rPr>
              <a:t>незамкнутая</a:t>
            </a:r>
            <a:r>
              <a:rPr lang="ru-RU" dirty="0"/>
              <a:t> (за исключением </a:t>
            </a:r>
            <a:r>
              <a:rPr lang="ru-RU" dirty="0">
                <a:solidFill>
                  <a:srgbClr val="008000"/>
                </a:solidFill>
              </a:rPr>
              <a:t>головоногих</a:t>
            </a:r>
            <a:r>
              <a:rPr lang="ru-RU" dirty="0"/>
              <a:t>).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</a:rPr>
              <a:t>Брюхоногие моллюски </a:t>
            </a:r>
            <a:r>
              <a:rPr lang="ru-RU" dirty="0"/>
              <a:t>– </a:t>
            </a:r>
            <a:r>
              <a:rPr lang="ru-RU" dirty="0">
                <a:solidFill>
                  <a:srgbClr val="C00000"/>
                </a:solidFill>
              </a:rPr>
              <a:t>сердце 2-х камерное: </a:t>
            </a:r>
            <a:r>
              <a:rPr lang="ru-RU" dirty="0"/>
              <a:t>предсердие и желудочек.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</a:rPr>
              <a:t>Двустворчатые моллюски </a:t>
            </a:r>
            <a:r>
              <a:rPr lang="ru-RU" dirty="0"/>
              <a:t>– </a:t>
            </a:r>
            <a:r>
              <a:rPr lang="ru-RU" dirty="0">
                <a:solidFill>
                  <a:srgbClr val="C00000"/>
                </a:solidFill>
              </a:rPr>
              <a:t>сердце 3-х камерное:</a:t>
            </a:r>
            <a:r>
              <a:rPr lang="ru-RU" dirty="0"/>
              <a:t> 2 предсердия и 1 желудочек</a:t>
            </a:r>
          </a:p>
        </p:txBody>
      </p:sp>
    </p:spTree>
    <p:extLst>
      <p:ext uri="{BB962C8B-B14F-4D97-AF65-F5344CB8AC3E}">
        <p14:creationId xmlns:p14="http://schemas.microsoft.com/office/powerpoint/2010/main" val="26742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ru-RU" sz="2800" dirty="0">
                <a:solidFill>
                  <a:srgbClr val="008000"/>
                </a:solidFill>
              </a:rPr>
              <a:t>Головоногие моллюски</a:t>
            </a:r>
            <a:r>
              <a:rPr lang="ru-RU" sz="2800" dirty="0"/>
              <a:t> — единственный класс моллюсков с </a:t>
            </a:r>
            <a:r>
              <a:rPr lang="ru-RU" sz="2800" dirty="0">
                <a:solidFill>
                  <a:srgbClr val="C00000"/>
                </a:solidFill>
              </a:rPr>
              <a:t>замкнутой кровеносной системой</a:t>
            </a:r>
            <a:r>
              <a:rPr lang="ru-RU" sz="2800" dirty="0"/>
              <a:t>. У них есть 2 сердца, находящихся в жабрах ( «жаберные сердца»), которые гонят кровь по капиллярам жабр. Затем главное сердце гонит кровь, насыщенную кислородом, ко всем органам тела.</a:t>
            </a:r>
          </a:p>
          <a:p>
            <a:endParaRPr lang="ru-RU" dirty="0"/>
          </a:p>
        </p:txBody>
      </p:sp>
      <p:pic>
        <p:nvPicPr>
          <p:cNvPr id="4098" name="Picture 2" descr="http://t0.gstatic.com/images?q=tbn:ANd9GcSaSBOUiGrG7jCBE4ai7k6Nhi62U16g65MgJFlPGcW11HsQw0C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E7"/>
              </a:clrFrom>
              <a:clrTo>
                <a:srgbClr val="F3F3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34" y="3284984"/>
            <a:ext cx="4176464" cy="335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54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Кровь содержит пигмент </a:t>
            </a:r>
            <a:r>
              <a:rPr lang="ru-RU" sz="2800" dirty="0">
                <a:solidFill>
                  <a:srgbClr val="C00000"/>
                </a:solidFill>
              </a:rPr>
              <a:t>гемоцианина</a:t>
            </a:r>
            <a:r>
              <a:rPr lang="ru-RU" sz="2800" dirty="0"/>
              <a:t>, (белок, имеющий в своей структуре </a:t>
            </a:r>
            <a:r>
              <a:rPr lang="ru-RU" sz="2800" dirty="0">
                <a:solidFill>
                  <a:srgbClr val="008000"/>
                </a:solidFill>
              </a:rPr>
              <a:t>медь</a:t>
            </a:r>
            <a:r>
              <a:rPr lang="ru-RU" sz="2800" dirty="0"/>
              <a:t>), а не гемоглобин, чтобы транспортировать кислород. Поэтому их кровь бесцветна и становится голубой в результате взаимодействия с кислородом.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5378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WordArt 4"/>
          <p:cNvSpPr>
            <a:spLocks noChangeArrowheads="1" noChangeShapeType="1" noTextEdit="1"/>
          </p:cNvSpPr>
          <p:nvPr/>
        </p:nvSpPr>
        <p:spPr bwMode="auto">
          <a:xfrm>
            <a:off x="1475656" y="304800"/>
            <a:ext cx="6840760" cy="89195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Кровеносная система </a:t>
            </a:r>
          </a:p>
          <a:p>
            <a:pPr algn="ctr"/>
            <a:r>
              <a:rPr lang="ru-RU" sz="3600" kern="10" dirty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Членистоногие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Незамкнутая.</a:t>
            </a:r>
          </a:p>
          <a:p>
            <a:r>
              <a:rPr lang="ru-RU" dirty="0"/>
              <a:t>Кровь членистоногих - </a:t>
            </a:r>
            <a:r>
              <a:rPr lang="ru-RU" dirty="0" err="1">
                <a:solidFill>
                  <a:srgbClr val="C00000"/>
                </a:solidFill>
              </a:rPr>
              <a:t>гемолимфа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/>
              <a:t>состоит из воды, неорганических солей (преимущественно Na</a:t>
            </a:r>
            <a:r>
              <a:rPr lang="ru-RU" baseline="30000" dirty="0"/>
              <a:t>+</a:t>
            </a:r>
            <a:r>
              <a:rPr lang="ru-RU" dirty="0"/>
              <a:t>, </a:t>
            </a:r>
            <a:r>
              <a:rPr lang="ru-RU" dirty="0" err="1"/>
              <a:t>Cl</a:t>
            </a:r>
            <a:r>
              <a:rPr lang="ru-RU" baseline="30000" dirty="0"/>
              <a:t>−</a:t>
            </a:r>
            <a:r>
              <a:rPr lang="ru-RU" dirty="0"/>
              <a:t> и Ca</a:t>
            </a:r>
            <a:r>
              <a:rPr lang="ru-RU" baseline="30000" dirty="0"/>
              <a:t>2+</a:t>
            </a:r>
            <a:r>
              <a:rPr lang="ru-RU" dirty="0"/>
              <a:t>) и органических соединений (в основном, углеводы, белки, и липиды). Основным переносчиком кислорода является молекула </a:t>
            </a:r>
            <a:r>
              <a:rPr lang="ru-RU" dirty="0">
                <a:solidFill>
                  <a:srgbClr val="C00000"/>
                </a:solidFill>
              </a:rPr>
              <a:t>гемоцианина. </a:t>
            </a:r>
          </a:p>
        </p:txBody>
      </p:sp>
    </p:spTree>
    <p:extLst>
      <p:ext uri="{BB962C8B-B14F-4D97-AF65-F5344CB8AC3E}">
        <p14:creationId xmlns:p14="http://schemas.microsoft.com/office/powerpoint/2010/main" val="396363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FF00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631</Words>
  <Application>Microsoft Office PowerPoint</Application>
  <PresentationFormat>Экран (4:3)</PresentationFormat>
  <Paragraphs>58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Century Schoolbook</vt:lpstr>
      <vt:lpstr>Impact</vt:lpstr>
      <vt:lpstr>Times New Roman</vt:lpstr>
      <vt:lpstr>Оформление по умолчанию</vt:lpstr>
      <vt:lpstr>Эволюция  органов кровообращения</vt:lpstr>
      <vt:lpstr>Беспозвоночные животные</vt:lpstr>
      <vt:lpstr>Кровеносная система -  замкнутая.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Класс ракообразные</vt:lpstr>
      <vt:lpstr>Класс паукообразные</vt:lpstr>
      <vt:lpstr>Класс насекомые</vt:lpstr>
      <vt:lpstr>Хордовые животные Кровеносная система замкнутая.</vt:lpstr>
      <vt:lpstr>Рыбы</vt:lpstr>
      <vt:lpstr>Презентация PowerPoint</vt:lpstr>
      <vt:lpstr>Класс земноводные (амфибии)</vt:lpstr>
      <vt:lpstr>Презентация PowerPoint</vt:lpstr>
      <vt:lpstr>Класс пресмыкающиеся (рептилии)</vt:lpstr>
      <vt:lpstr>Презентация PowerPoint</vt:lpstr>
      <vt:lpstr>Класс птицы</vt:lpstr>
      <vt:lpstr>Презентация PowerPoint</vt:lpstr>
      <vt:lpstr>Класс Млекопитающие</vt:lpstr>
      <vt:lpstr>Презентация PowerPoint</vt:lpstr>
    </vt:vector>
  </TitlesOfParts>
  <Company>MoBIL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 Кольчатые черви</dc:title>
  <dc:creator>Васильев П.А.</dc:creator>
  <cp:lastModifiedBy>Красильников Даниил Сергеевич</cp:lastModifiedBy>
  <cp:revision>37</cp:revision>
  <dcterms:created xsi:type="dcterms:W3CDTF">2009-12-09T19:33:03Z</dcterms:created>
  <dcterms:modified xsi:type="dcterms:W3CDTF">2024-10-04T09:10:45Z</dcterms:modified>
</cp:coreProperties>
</file>