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  <p:sldId id="266" r:id="rId9"/>
    <p:sldId id="267" r:id="rId10"/>
    <p:sldId id="268" r:id="rId11"/>
    <p:sldId id="264" r:id="rId12"/>
    <p:sldId id="269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94629" autoAdjust="0"/>
  </p:normalViewPr>
  <p:slideViewPr>
    <p:cSldViewPr>
      <p:cViewPr varScale="1">
        <p:scale>
          <a:sx n="51" d="100"/>
          <a:sy n="51" d="100"/>
        </p:scale>
        <p:origin x="49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ru-RU" sz="7200" b="1" dirty="0" smtClean="0"/>
              <a:t>Ткани, органы и </a:t>
            </a:r>
            <a:br>
              <a:rPr lang="ru-RU" sz="7200" b="1" dirty="0" smtClean="0"/>
            </a:br>
            <a:r>
              <a:rPr lang="ru-RU" sz="7200" b="1" dirty="0" smtClean="0"/>
              <a:t>системы органов</a:t>
            </a:r>
            <a:endParaRPr lang="ru-RU" sz="7200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/>
              <a:t>Нервная ткань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b="1" i="1" dirty="0"/>
              <a:t>Функции: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согласование работы всех органов;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поддержание постоянства внутренней среды организма</a:t>
            </a:r>
            <a:endParaRPr lang="ru-RU" dirty="0"/>
          </a:p>
          <a:p>
            <a:pPr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вязь с внешней средой</a:t>
            </a: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r>
              <a:rPr lang="ru-RU" b="1" i="1" dirty="0"/>
              <a:t>Свойства: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возбудимость,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проводимость</a:t>
            </a: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1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Задание:</a:t>
            </a:r>
            <a:r>
              <a:rPr lang="ru-RU" dirty="0" smtClean="0"/>
              <a:t> </a:t>
            </a:r>
            <a:r>
              <a:rPr lang="ru-RU" sz="3600" dirty="0" smtClean="0"/>
              <a:t>напишите названия тканей, изображенных на рисунке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1720"/>
            <a:ext cx="80962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6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268760"/>
            <a:ext cx="7498080" cy="4800600"/>
          </a:xfrm>
        </p:spPr>
        <p:txBody>
          <a:bodyPr/>
          <a:lstStyle/>
          <a:p>
            <a:pPr marL="82296" indent="0" algn="ctr">
              <a:buNone/>
            </a:pPr>
            <a:r>
              <a:rPr lang="ru-RU" sz="8000" b="1" u="sng" dirty="0" smtClean="0"/>
              <a:t>Орган –</a:t>
            </a:r>
            <a:r>
              <a:rPr lang="ru-RU" sz="6000" b="1" u="sng" dirty="0" smtClean="0"/>
              <a:t> </a:t>
            </a:r>
          </a:p>
          <a:p>
            <a:pPr marL="82296" indent="0" algn="ctr">
              <a:buNone/>
            </a:pPr>
            <a:r>
              <a:rPr lang="ru-RU" sz="4400" dirty="0" smtClean="0"/>
              <a:t>структура организма, которая отличается особым строением и выполняет определенные функции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399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 smtClean="0"/>
              <a:t>Системы органов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772816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/>
              <a:t>о</a:t>
            </a:r>
            <a:r>
              <a:rPr lang="ru-RU" dirty="0" smtClean="0"/>
              <a:t>порно-двигательная,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д</a:t>
            </a:r>
            <a:r>
              <a:rPr lang="ru-RU" dirty="0" smtClean="0"/>
              <a:t>ыхательная,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пищеварительная,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кровеносная,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выделительная,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половая,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нервная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3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6336704" cy="681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Задание: </a:t>
            </a:r>
            <a:r>
              <a:rPr lang="ru-RU" dirty="0" smtClean="0"/>
              <a:t>заполните таблицу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ru-RU" u="sng" dirty="0" smtClean="0"/>
          </a:p>
          <a:p>
            <a:pPr marL="82296" indent="0" algn="ctr">
              <a:buNone/>
            </a:pPr>
            <a:r>
              <a:rPr lang="ru-RU" u="sng" dirty="0" smtClean="0"/>
              <a:t>Системы органов</a:t>
            </a:r>
          </a:p>
          <a:p>
            <a:pPr marL="82296" indent="0" algn="ctr">
              <a:buNone/>
            </a:pPr>
            <a:endParaRPr lang="ru-RU" u="sng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48139"/>
              </p:ext>
            </p:extLst>
          </p:nvPr>
        </p:nvGraphicFramePr>
        <p:xfrm>
          <a:off x="1259632" y="2924944"/>
          <a:ext cx="770485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системы органов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Органы, из которых состоит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Выполняемые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 Опорно-двигательная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2. Дыхательная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3. Пищеварительная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4. Кровеносная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5. Нервная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0979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Строение многоклеточных животных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b="1" dirty="0" smtClean="0"/>
              <a:t>Клетки </a:t>
            </a:r>
          </a:p>
          <a:p>
            <a:pPr marL="82296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b="1" dirty="0"/>
              <a:t> </a:t>
            </a:r>
            <a:r>
              <a:rPr lang="ru-RU" b="1" dirty="0" smtClean="0"/>
              <a:t>                Ткани</a:t>
            </a:r>
          </a:p>
          <a:p>
            <a:pPr marL="82296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b="1" dirty="0"/>
              <a:t> </a:t>
            </a:r>
            <a:r>
              <a:rPr lang="ru-RU" b="1" dirty="0" smtClean="0"/>
              <a:t>                            Органы</a:t>
            </a:r>
          </a:p>
          <a:p>
            <a:pPr marL="82296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b="1" dirty="0"/>
              <a:t> </a:t>
            </a:r>
            <a:r>
              <a:rPr lang="ru-RU" b="1" dirty="0" smtClean="0"/>
              <a:t>                                             Системы органов</a:t>
            </a:r>
          </a:p>
          <a:p>
            <a:pPr marL="82296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b="1" dirty="0"/>
              <a:t> </a:t>
            </a:r>
            <a:r>
              <a:rPr lang="ru-RU" b="1" dirty="0" smtClean="0"/>
              <a:t>                                                         Организм</a:t>
            </a:r>
            <a:endParaRPr lang="ru-RU" b="1" dirty="0"/>
          </a:p>
        </p:txBody>
      </p:sp>
      <p:sp>
        <p:nvSpPr>
          <p:cNvPr id="7" name="Стрелка вправо 6"/>
          <p:cNvSpPr/>
          <p:nvPr/>
        </p:nvSpPr>
        <p:spPr>
          <a:xfrm rot="2618459">
            <a:off x="2145945" y="228942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2618459">
            <a:off x="3229848" y="3200960"/>
            <a:ext cx="640505" cy="123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2618459">
            <a:off x="4428957" y="4117215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618459">
            <a:off x="5458312" y="4953723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ru-RU" sz="8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Ткань -</a:t>
            </a:r>
          </a:p>
          <a:p>
            <a:pPr marL="82296" indent="0" algn="ctr">
              <a:buNone/>
            </a:pPr>
            <a:r>
              <a:rPr lang="ru-RU" sz="4400" dirty="0" smtClean="0"/>
              <a:t>группа клеток, сходных по строению, происхождению и выполняющих определенную функцию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356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b="1" dirty="0"/>
              <a:t>Ткани животных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2204864"/>
            <a:ext cx="7498080" cy="4800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ru-RU" sz="4800" dirty="0" smtClean="0"/>
              <a:t>1. Эпителиальные</a:t>
            </a:r>
          </a:p>
          <a:p>
            <a:pPr marL="82296" indent="0" algn="just">
              <a:buNone/>
            </a:pPr>
            <a:r>
              <a:rPr lang="ru-RU" sz="4800" dirty="0" smtClean="0"/>
              <a:t>2. Соединительные</a:t>
            </a:r>
          </a:p>
          <a:p>
            <a:pPr marL="82296" indent="0" algn="just">
              <a:buNone/>
            </a:pPr>
            <a:r>
              <a:rPr lang="ru-RU" sz="4800" dirty="0" smtClean="0"/>
              <a:t>3. Мышечные</a:t>
            </a:r>
          </a:p>
          <a:p>
            <a:pPr marL="82296" indent="0" algn="just">
              <a:buNone/>
            </a:pPr>
            <a:r>
              <a:rPr lang="ru-RU" sz="4800" dirty="0" smtClean="0"/>
              <a:t>4. Нервная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046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u="sng" dirty="0" smtClean="0"/>
              <a:t>Эпителиальные ткани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2700" b="1" dirty="0" smtClean="0"/>
              <a:t>состоят из одного или нескольких слоев плотно прилегающих друг к другу клеток</a:t>
            </a: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2069782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800" dirty="0"/>
              <a:t>о</a:t>
            </a:r>
            <a:r>
              <a:rPr lang="ru-RU" sz="2800" dirty="0" smtClean="0"/>
              <a:t>бразуют внешние покровы животных;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/>
              <a:t>п</a:t>
            </a:r>
            <a:r>
              <a:rPr lang="ru-RU" sz="2800" dirty="0" smtClean="0"/>
              <a:t>окрывают полости внутренних органов;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 smtClean="0"/>
              <a:t>формируют железы</a:t>
            </a:r>
          </a:p>
          <a:p>
            <a:pPr>
              <a:buFont typeface="Wingdings" pitchFamily="2" charset="2"/>
              <a:buChar char="ü"/>
            </a:pPr>
            <a:endParaRPr lang="ru-RU" sz="2800" dirty="0"/>
          </a:p>
          <a:p>
            <a:pPr>
              <a:buFont typeface="Wingdings" pitchFamily="2" charset="2"/>
              <a:buChar char="ü"/>
            </a:pPr>
            <a:endParaRPr lang="ru-RU" sz="2800" dirty="0" smtClean="0"/>
          </a:p>
          <a:p>
            <a:pPr marL="82296" indent="0">
              <a:buNone/>
            </a:pPr>
            <a:r>
              <a:rPr lang="ru-RU" sz="2800" b="1" i="1" dirty="0" smtClean="0"/>
              <a:t>      Функции: </a:t>
            </a:r>
            <a:r>
              <a:rPr lang="ru-RU" sz="2800" dirty="0" smtClean="0"/>
              <a:t>защитная, секреторная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"/>
          <a:stretch/>
        </p:blipFill>
        <p:spPr bwMode="auto">
          <a:xfrm>
            <a:off x="0" y="2240064"/>
            <a:ext cx="2481943" cy="461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3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u="sng" dirty="0" smtClean="0"/>
              <a:t>Соединительные ткани</a:t>
            </a:r>
            <a:r>
              <a:rPr lang="ru-RU" u="sng" dirty="0" smtClean="0"/>
              <a:t/>
            </a:r>
            <a:br>
              <a:rPr lang="ru-RU" u="sng" dirty="0" smtClean="0"/>
            </a:br>
            <a:r>
              <a:rPr lang="ru-RU" sz="2700" dirty="0" smtClean="0"/>
              <a:t>клеток не много, они находятся на расстоянии друг от друга и окружены густым, либо плотным, либо твердым веществом, выделяемым клетками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916832"/>
            <a:ext cx="8496944" cy="4115544"/>
          </a:xfrm>
        </p:spPr>
        <p:txBody>
          <a:bodyPr/>
          <a:lstStyle/>
          <a:p>
            <a:pPr marL="82296" indent="0">
              <a:buNone/>
            </a:pPr>
            <a:r>
              <a:rPr lang="ru-RU" b="1" i="1" dirty="0" smtClean="0"/>
              <a:t>Виды:</a:t>
            </a:r>
            <a:r>
              <a:rPr lang="ru-RU" dirty="0" smtClean="0"/>
              <a:t> костная, хрящевая, сухожилия, </a:t>
            </a:r>
          </a:p>
          <a:p>
            <a:pPr marL="82296" indent="0">
              <a:buNone/>
            </a:pPr>
            <a:r>
              <a:rPr lang="ru-RU" dirty="0" smtClean="0"/>
              <a:t>жировая, кровь</a:t>
            </a:r>
          </a:p>
          <a:p>
            <a:pPr marL="82296" indent="0">
              <a:buNone/>
            </a:pPr>
            <a:r>
              <a:rPr lang="ru-RU" b="1" i="1" dirty="0" smtClean="0"/>
              <a:t>Функции: </a:t>
            </a:r>
            <a:r>
              <a:rPr lang="ru-RU" dirty="0" smtClean="0"/>
              <a:t>опора, защита, поддержание формы тела, терморегуляция, транспорт веществ, запасание питательных веществ </a:t>
            </a:r>
          </a:p>
          <a:p>
            <a:pPr marL="82296" indent="0">
              <a:buNone/>
            </a:pPr>
            <a:endParaRPr lang="ru-RU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86518"/>
            <a:ext cx="7082349" cy="195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8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60" y="5502956"/>
            <a:ext cx="3414048" cy="116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u="sng" dirty="0" smtClean="0"/>
              <a:t>Мышечные ткани</a:t>
            </a:r>
            <a:r>
              <a:rPr lang="ru-RU" u="sng" dirty="0" smtClean="0"/>
              <a:t/>
            </a:r>
            <a:br>
              <a:rPr lang="ru-RU" u="sng" dirty="0" smtClean="0"/>
            </a:br>
            <a:r>
              <a:rPr lang="ru-RU" sz="2400" dirty="0" smtClean="0"/>
              <a:t>состоят из прилегающих друг к другу вытянутых в длину клеток</a:t>
            </a:r>
            <a:endParaRPr lang="ru-RU" u="sng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15616" y="1844824"/>
            <a:ext cx="3945632" cy="4663440"/>
          </a:xfrm>
        </p:spPr>
        <p:txBody>
          <a:bodyPr/>
          <a:lstStyle/>
          <a:p>
            <a:pPr marL="82296" indent="0" algn="ctr">
              <a:buNone/>
            </a:pPr>
            <a:r>
              <a:rPr lang="ru-RU" b="1" dirty="0" smtClean="0"/>
              <a:t>Гладкая ткань</a:t>
            </a:r>
          </a:p>
          <a:p>
            <a:pPr marL="82296" indent="0" algn="ctr">
              <a:buNone/>
            </a:pPr>
            <a:r>
              <a:rPr lang="ru-RU" dirty="0" smtClean="0"/>
              <a:t>(клетки одноядерные, веретеновидные, сокращаются медленно, долго остаются в сокращенном состоянии 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303119" y="1844824"/>
            <a:ext cx="3657600" cy="4663440"/>
          </a:xfrm>
        </p:spPr>
        <p:txBody>
          <a:bodyPr/>
          <a:lstStyle/>
          <a:p>
            <a:pPr marL="82296" indent="0" algn="ctr">
              <a:buNone/>
            </a:pPr>
            <a:r>
              <a:rPr lang="ru-RU" b="1" dirty="0" smtClean="0"/>
              <a:t>Поперечно-полосатая ткань</a:t>
            </a:r>
          </a:p>
          <a:p>
            <a:pPr marL="82296" indent="0" algn="ctr">
              <a:buNone/>
            </a:pPr>
            <a:r>
              <a:rPr lang="ru-RU" dirty="0" smtClean="0"/>
              <a:t>(клетки многоядерные, имеют поперечную </a:t>
            </a:r>
            <a:r>
              <a:rPr lang="ru-RU" dirty="0" err="1" smtClean="0"/>
              <a:t>исчерченность</a:t>
            </a:r>
            <a:r>
              <a:rPr lang="ru-RU" dirty="0" smtClean="0"/>
              <a:t>, сокращаются быстро)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488388"/>
            <a:ext cx="3103615" cy="10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трелка вправо 7"/>
          <p:cNvSpPr/>
          <p:nvPr/>
        </p:nvSpPr>
        <p:spPr>
          <a:xfrm rot="9451128">
            <a:off x="3434074" y="1484784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424933">
            <a:off x="6062366" y="1493995"/>
            <a:ext cx="9361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sng" dirty="0"/>
              <a:t>Мышечные ткани</a:t>
            </a:r>
            <a:br>
              <a:rPr lang="ru-RU" u="sng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b="1" i="1" dirty="0" smtClean="0"/>
              <a:t>Функции: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движение тела и его частей, сокращение стенок желудка, кишечника, сосудов сердца;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защита внутренних органов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b="1" i="1" dirty="0" smtClean="0"/>
              <a:t>Свойства: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в</a:t>
            </a:r>
            <a:r>
              <a:rPr lang="ru-RU" dirty="0" smtClean="0"/>
              <a:t>озбудимость,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сократимость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08720"/>
            <a:ext cx="44958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u="sng" dirty="0" smtClean="0"/>
              <a:t>Нервная ткань</a:t>
            </a:r>
            <a:r>
              <a:rPr lang="ru-RU" u="sng" dirty="0" smtClean="0"/>
              <a:t/>
            </a:r>
            <a:br>
              <a:rPr lang="ru-RU" u="sng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447800"/>
            <a:ext cx="3600400" cy="4800600"/>
          </a:xfrm>
        </p:spPr>
        <p:txBody>
          <a:bodyPr>
            <a:normAutofit fontScale="92500"/>
          </a:bodyPr>
          <a:lstStyle/>
          <a:p>
            <a:pPr marL="82296" indent="0" algn="ctr">
              <a:buNone/>
            </a:pPr>
            <a:r>
              <a:rPr lang="ru-RU" dirty="0"/>
              <a:t>ее клетки имеют длинные и короткие отростки, которыми соединяются друг с другом и передают электрические сигналы от органов к мозгу и от мозга к органам</a:t>
            </a:r>
          </a:p>
        </p:txBody>
      </p:sp>
    </p:spTree>
    <p:extLst>
      <p:ext uri="{BB962C8B-B14F-4D97-AF65-F5344CB8AC3E}">
        <p14:creationId xmlns:p14="http://schemas.microsoft.com/office/powerpoint/2010/main" val="28411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</TotalTime>
  <Words>274</Words>
  <Application>Microsoft Office PowerPoint</Application>
  <PresentationFormat>Экран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Corbel</vt:lpstr>
      <vt:lpstr>Gill Sans MT</vt:lpstr>
      <vt:lpstr>Verdana</vt:lpstr>
      <vt:lpstr>Wingdings</vt:lpstr>
      <vt:lpstr>Wingdings 2</vt:lpstr>
      <vt:lpstr>Солнцестояние</vt:lpstr>
      <vt:lpstr>Ткани, органы и  системы органов</vt:lpstr>
      <vt:lpstr>Строение многоклеточных животных</vt:lpstr>
      <vt:lpstr>Презентация PowerPoint</vt:lpstr>
      <vt:lpstr>Ткани животных </vt:lpstr>
      <vt:lpstr>Эпителиальные ткани состоят из одного или нескольких слоев плотно прилегающих друг к другу клеток</vt:lpstr>
      <vt:lpstr>Соединительные ткани клеток не много, они находятся на расстоянии друг от друга и окружены густым, либо плотным, либо твердым веществом, выделяемым клетками</vt:lpstr>
      <vt:lpstr>Мышечные ткани состоят из прилегающих друг к другу вытянутых в длину клеток</vt:lpstr>
      <vt:lpstr>Мышечные ткани </vt:lpstr>
      <vt:lpstr>Нервная ткань </vt:lpstr>
      <vt:lpstr>Нервная ткань</vt:lpstr>
      <vt:lpstr>Задание: напишите названия тканей, изображенных на рисунке</vt:lpstr>
      <vt:lpstr>Презентация PowerPoint</vt:lpstr>
      <vt:lpstr>Системы органов</vt:lpstr>
      <vt:lpstr>Презентация PowerPoint</vt:lpstr>
      <vt:lpstr>Задание: заполните таблицу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Ткани, органы и  системы органов</dc:title>
  <dc:creator>sergei</dc:creator>
  <cp:lastModifiedBy>Красильников Даниил Сергеевич</cp:lastModifiedBy>
  <cp:revision>18</cp:revision>
  <dcterms:created xsi:type="dcterms:W3CDTF">2020-09-12T20:01:14Z</dcterms:created>
  <dcterms:modified xsi:type="dcterms:W3CDTF">2024-09-17T08:59:01Z</dcterms:modified>
</cp:coreProperties>
</file>