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2" r:id="rId8"/>
    <p:sldId id="263" r:id="rId9"/>
    <p:sldId id="264" r:id="rId10"/>
    <p:sldId id="271" r:id="rId11"/>
    <p:sldId id="260" r:id="rId12"/>
    <p:sldId id="261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83E03-DB27-4187-8587-7FE0E9836C16}" v="147" dt="2021-12-07T20:41:21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2D7E-9154-4895-AE02-2AB2129C60D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8AC0-1188-4B88-9E4D-F57DDAE0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0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2D7E-9154-4895-AE02-2AB2129C60D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8AC0-1188-4B88-9E4D-F57DDAE0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2D7E-9154-4895-AE02-2AB2129C60D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8AC0-1188-4B88-9E4D-F57DDAE0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2D7E-9154-4895-AE02-2AB2129C60D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8AC0-1188-4B88-9E4D-F57DDAE0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2D7E-9154-4895-AE02-2AB2129C60D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8AC0-1188-4B88-9E4D-F57DDAE0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1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2D7E-9154-4895-AE02-2AB2129C60D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8AC0-1188-4B88-9E4D-F57DDAE0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7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2D7E-9154-4895-AE02-2AB2129C60D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8AC0-1188-4B88-9E4D-F57DDAE0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5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2D7E-9154-4895-AE02-2AB2129C60D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8AC0-1188-4B88-9E4D-F57DDAE0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2D7E-9154-4895-AE02-2AB2129C60D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8AC0-1188-4B88-9E4D-F57DDAE0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2D7E-9154-4895-AE02-2AB2129C60D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8AC0-1188-4B88-9E4D-F57DDAE0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8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2D7E-9154-4895-AE02-2AB2129C60D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8AC0-1188-4B88-9E4D-F57DDAE0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2D7E-9154-4895-AE02-2AB2129C60D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8AC0-1188-4B88-9E4D-F57DDAE0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4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preface.html" TargetMode="External"/><Relationship Id="rId2" Type="http://schemas.openxmlformats.org/officeDocument/2006/relationships/hyperlink" Target="https://github.com/Stephen-Campbell-UTD/NM_Project_Quantum_Compu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960D-C90C-40A8-B755-B127C6FFD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Impact of Quantum Computing on RSA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C1B3A-6F4F-4FE3-8B89-0780D1280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4858"/>
            <a:ext cx="9144000" cy="54621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Stephen Campbell</a:t>
            </a:r>
          </a:p>
        </p:txBody>
      </p:sp>
    </p:spTree>
    <p:extLst>
      <p:ext uri="{BB962C8B-B14F-4D97-AF65-F5344CB8AC3E}">
        <p14:creationId xmlns:p14="http://schemas.microsoft.com/office/powerpoint/2010/main" val="217506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CE51-5056-4631-9452-55EC7AB0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29A01-25F2-47A6-9C95-D9021C7611E5}"/>
              </a:ext>
            </a:extLst>
          </p:cNvPr>
          <p:cNvSpPr txBox="1"/>
          <p:nvPr/>
        </p:nvSpPr>
        <p:spPr>
          <a:xfrm>
            <a:off x="5004832" y="26450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sana Math" panose="02000603000000000000" pitchFamily="50" charset="0"/>
              <a:ea typeface="Asana Math" panose="02000603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25753-4B8D-46FB-B428-5C7AB7AEE1CD}"/>
              </a:ext>
            </a:extLst>
          </p:cNvPr>
          <p:cNvSpPr txBox="1"/>
          <p:nvPr/>
        </p:nvSpPr>
        <p:spPr>
          <a:xfrm>
            <a:off x="838199" y="1690688"/>
            <a:ext cx="10771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Repo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[a] Qiskit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4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1B9E-51F9-4AE4-8989-130B57FF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0733-6F15-4F0C-B4CB-254E12B7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1690688"/>
            <a:ext cx="10515600" cy="4846927"/>
          </a:xfrm>
        </p:spPr>
        <p:txBody>
          <a:bodyPr>
            <a:normAutofit/>
          </a:bodyPr>
          <a:lstStyle/>
          <a:p>
            <a:r>
              <a:rPr lang="en-US" sz="1600" dirty="0"/>
              <a:t>[1] A. </a:t>
            </a:r>
            <a:r>
              <a:rPr lang="en-US" sz="1600" dirty="0" err="1"/>
              <a:t>Helwer</a:t>
            </a:r>
            <a:r>
              <a:rPr lang="en-US" sz="1600" dirty="0"/>
              <a:t>, Quantum computing for computer scientists , </a:t>
            </a:r>
            <a:r>
              <a:rPr lang="en-US" sz="1600" dirty="0" err="1"/>
              <a:t>Youtube</a:t>
            </a:r>
            <a:r>
              <a:rPr lang="en-US" sz="1600" dirty="0"/>
              <a:t>, Apr. 2018. [Online]. Available: https://youtu. be/F_Riqjdh2oM .</a:t>
            </a:r>
          </a:p>
          <a:p>
            <a:r>
              <a:rPr lang="en-US" sz="1600" dirty="0"/>
              <a:t>[2] P. W. Shor, “Polynomial-Time Algorithms for Prime Factorization and Discrete Logarithms on a Quantum Computer,” SIAM Journal on Computing, vol. 26, no. 5, pp. 1484–1509, Oct. 1997, </a:t>
            </a:r>
            <a:r>
              <a:rPr lang="en-US" sz="1600" dirty="0" err="1"/>
              <a:t>arXiv</a:t>
            </a:r>
            <a:r>
              <a:rPr lang="en-US" sz="1600" dirty="0"/>
              <a:t>: </a:t>
            </a:r>
            <a:r>
              <a:rPr lang="en-US" sz="1600" dirty="0" err="1"/>
              <a:t>quantph</a:t>
            </a:r>
            <a:r>
              <a:rPr lang="en-US" sz="1600" dirty="0"/>
              <a:t>/9508027, ISSN: 0097-5397, 1095-7111. DOI: 10.1137/ S0097539795293172. [Online]. Available: http://arxiv. org/abs/quant-</a:t>
            </a:r>
            <a:r>
              <a:rPr lang="en-US" sz="1600" dirty="0" err="1"/>
              <a:t>ph</a:t>
            </a:r>
            <a:r>
              <a:rPr lang="en-US" sz="1600" dirty="0"/>
              <a:t>/9508027 (visited on 12/06/2021). </a:t>
            </a:r>
          </a:p>
          <a:p>
            <a:r>
              <a:rPr lang="en-US" sz="1600" dirty="0"/>
              <a:t>[3] R. L. Rivest, A. Shamir, and L. Adleman, “A method for obtaining digital signatures and public-key cryptosystems,” Communications of the ACM, 1978. </a:t>
            </a:r>
          </a:p>
          <a:p>
            <a:r>
              <a:rPr lang="en-US" sz="1600" dirty="0"/>
              <a:t>[4] P. Zimmermann, “Factorization of rsa-250,” N/A, 2020. [Online]. Available: https://listserv.nodak.edu/cgi- bin/ wa.exe?A2=NMBRTHRY;dc42ccd1.2002 . </a:t>
            </a:r>
          </a:p>
          <a:p>
            <a:r>
              <a:rPr lang="en-US" sz="1600" dirty="0"/>
              <a:t>[5] V. </a:t>
            </a:r>
            <a:r>
              <a:rPr lang="en-US" sz="1600" dirty="0" err="1"/>
              <a:t>Vedral</a:t>
            </a:r>
            <a:r>
              <a:rPr lang="en-US" sz="1600" dirty="0"/>
              <a:t>, A. </a:t>
            </a:r>
            <a:r>
              <a:rPr lang="en-US" sz="1600" dirty="0" err="1"/>
              <a:t>Barenco</a:t>
            </a:r>
            <a:r>
              <a:rPr lang="en-US" sz="1600" dirty="0"/>
              <a:t>, and A. </a:t>
            </a:r>
            <a:r>
              <a:rPr lang="en-US" sz="1600" dirty="0" err="1"/>
              <a:t>Ekert</a:t>
            </a:r>
            <a:r>
              <a:rPr lang="en-US" sz="1600" dirty="0"/>
              <a:t>, “Quantum Networks for Elementary Arithmetic Operations,” Physical Review A, vol. 54, no. 1, pp. 147–153, Jul. 1996, </a:t>
            </a:r>
            <a:r>
              <a:rPr lang="en-US" sz="1600" dirty="0" err="1"/>
              <a:t>arXiv</a:t>
            </a:r>
            <a:r>
              <a:rPr lang="en-US" sz="1600" dirty="0"/>
              <a:t>: </a:t>
            </a:r>
            <a:r>
              <a:rPr lang="en-US" sz="1600" dirty="0" err="1"/>
              <a:t>quantph</a:t>
            </a:r>
            <a:r>
              <a:rPr lang="en-US" sz="1600" dirty="0"/>
              <a:t>/9511018, ISSN: 1050-2947, 1094-1622. DOI: 10.1103/ PhysRevA.54.147. [Online]. Available: http://arxiv.org/ abs/quant-</a:t>
            </a:r>
            <a:r>
              <a:rPr lang="en-US" sz="1600" dirty="0" err="1"/>
              <a:t>ph</a:t>
            </a:r>
            <a:r>
              <a:rPr lang="en-US" sz="1600" dirty="0"/>
              <a:t>/9511018 (visited on 12/06/2021).</a:t>
            </a:r>
          </a:p>
        </p:txBody>
      </p:sp>
    </p:spTree>
    <p:extLst>
      <p:ext uri="{BB962C8B-B14F-4D97-AF65-F5344CB8AC3E}">
        <p14:creationId xmlns:p14="http://schemas.microsoft.com/office/powerpoint/2010/main" val="183968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A10D-0385-4B9E-8AC5-861010BC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853"/>
            <a:ext cx="10515600" cy="1325563"/>
          </a:xfrm>
        </p:spPr>
        <p:txBody>
          <a:bodyPr/>
          <a:lstStyle/>
          <a:p>
            <a:r>
              <a:rPr lang="en-US" dirty="0"/>
              <a:t>Backup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BC2FD-F856-43AB-9E5C-33FD1A4E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266" y="1846020"/>
            <a:ext cx="6365307" cy="36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5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5075-0878-4505-AA21-829FABE6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796B3-7A6D-4750-B52B-FF905EBD4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875" y="1690688"/>
            <a:ext cx="4591266" cy="45629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227BD-A5F5-4A8C-A6CC-807E8D5E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16" y="1690689"/>
            <a:ext cx="4476505" cy="456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8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029B-4A8A-4064-9632-0CB892BE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D3DE-577B-4EB5-919B-48CFB1CB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37C22-0313-42A6-801A-C2A6C053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1266523"/>
            <a:ext cx="694469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5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B4FC-15AF-418C-BAFA-4286000E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FE72D-9B21-4370-94BD-FE951F25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175" y="1690688"/>
            <a:ext cx="10249649" cy="4152996"/>
          </a:xfrm>
        </p:spPr>
      </p:pic>
    </p:spTree>
    <p:extLst>
      <p:ext uri="{BB962C8B-B14F-4D97-AF65-F5344CB8AC3E}">
        <p14:creationId xmlns:p14="http://schemas.microsoft.com/office/powerpoint/2010/main" val="250543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3C97-88EC-4ABC-A2F1-0CB60E08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1B112-95B3-4374-85C1-6635003F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E1AF9-97DC-4910-95E3-810E62238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51" y="517595"/>
            <a:ext cx="7310298" cy="59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B7BD-DD6F-45A9-B1D4-5D76AC4B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Explore and understand the algorithms and methodologies behind RSA and the quantum computing “lightsaber” that cripples its integrity.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EE938B-666C-4FA0-82A8-AFF43FE4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55057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C25E-F031-475D-9335-C0145A8B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7A5F4-3101-4A31-A501-11B85F8B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434"/>
            <a:ext cx="2939716" cy="4093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986316-3445-4BA7-B054-532DD419ED20}"/>
              </a:ext>
            </a:extLst>
          </p:cNvPr>
          <p:cNvSpPr txBox="1"/>
          <p:nvPr/>
        </p:nvSpPr>
        <p:spPr>
          <a:xfrm>
            <a:off x="1706536" y="1800172"/>
            <a:ext cx="120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9C34B-ACC5-409D-8C98-59FF0269A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26"/>
          <a:stretch/>
        </p:blipFill>
        <p:spPr>
          <a:xfrm>
            <a:off x="4626142" y="2166842"/>
            <a:ext cx="2939716" cy="4093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94731C-8B83-4C93-9E9B-32DBB1CA196B}"/>
              </a:ext>
            </a:extLst>
          </p:cNvPr>
          <p:cNvSpPr txBox="1"/>
          <p:nvPr/>
        </p:nvSpPr>
        <p:spPr>
          <a:xfrm>
            <a:off x="5434992" y="1779211"/>
            <a:ext cx="132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2FBC57-A473-40A4-B2CE-E64B8D3243C8}"/>
              </a:ext>
            </a:extLst>
          </p:cNvPr>
          <p:cNvSpPr txBox="1"/>
          <p:nvPr/>
        </p:nvSpPr>
        <p:spPr>
          <a:xfrm>
            <a:off x="9359064" y="1816432"/>
            <a:ext cx="104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Analyze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68308A-369A-4F7C-B914-D90D25ACF061}"/>
              </a:ext>
            </a:extLst>
          </p:cNvPr>
          <p:cNvCxnSpPr>
            <a:cxnSpLocks/>
          </p:cNvCxnSpPr>
          <p:nvPr/>
        </p:nvCxnSpPr>
        <p:spPr>
          <a:xfrm>
            <a:off x="3936274" y="4221160"/>
            <a:ext cx="566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B4172-C94B-4B2A-A01E-9249AA64183D}"/>
              </a:ext>
            </a:extLst>
          </p:cNvPr>
          <p:cNvCxnSpPr>
            <a:cxnSpLocks/>
          </p:cNvCxnSpPr>
          <p:nvPr/>
        </p:nvCxnSpPr>
        <p:spPr>
          <a:xfrm>
            <a:off x="7685314" y="4249159"/>
            <a:ext cx="566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43B6532-EA0F-4983-9572-CE06E5D63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371" y="2374154"/>
            <a:ext cx="3230978" cy="375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C25E-F031-475D-9335-C0145A8B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86316-3445-4BA7-B054-532DD419ED20}"/>
              </a:ext>
            </a:extLst>
          </p:cNvPr>
          <p:cNvSpPr txBox="1"/>
          <p:nvPr/>
        </p:nvSpPr>
        <p:spPr>
          <a:xfrm>
            <a:off x="1301719" y="1813300"/>
            <a:ext cx="64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4731C-8B83-4C93-9E9B-32DBB1CA196B}"/>
              </a:ext>
            </a:extLst>
          </p:cNvPr>
          <p:cNvSpPr txBox="1"/>
          <p:nvPr/>
        </p:nvSpPr>
        <p:spPr>
          <a:xfrm>
            <a:off x="6183779" y="1799255"/>
            <a:ext cx="21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QC Building Blocks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2FBC57-A473-40A4-B2CE-E64B8D3243C8}"/>
              </a:ext>
            </a:extLst>
          </p:cNvPr>
          <p:cNvSpPr txBox="1"/>
          <p:nvPr/>
        </p:nvSpPr>
        <p:spPr>
          <a:xfrm>
            <a:off x="9398164" y="1792780"/>
            <a:ext cx="21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Shor’s Algorithm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68308A-369A-4F7C-B914-D90D25ACF061}"/>
              </a:ext>
            </a:extLst>
          </p:cNvPr>
          <p:cNvCxnSpPr>
            <a:cxnSpLocks/>
          </p:cNvCxnSpPr>
          <p:nvPr/>
        </p:nvCxnSpPr>
        <p:spPr>
          <a:xfrm>
            <a:off x="3285177" y="3094243"/>
            <a:ext cx="237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062287-E51F-439A-BB6A-901F6B1995B2}"/>
              </a:ext>
            </a:extLst>
          </p:cNvPr>
          <p:cNvSpPr txBox="1"/>
          <p:nvPr/>
        </p:nvSpPr>
        <p:spPr>
          <a:xfrm>
            <a:off x="3687883" y="1813300"/>
            <a:ext cx="19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QC Fundamentals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7B9081E-A116-4179-A294-6D094033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371" y="2252754"/>
            <a:ext cx="1674687" cy="16829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B07DD8A-2947-4BA2-B072-7E331B5C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4204"/>
            <a:ext cx="2245229" cy="16600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7ADB257-CDB4-4244-B965-E6B65E734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24" y="2410023"/>
            <a:ext cx="2896004" cy="1276528"/>
          </a:xfrm>
          <a:prstGeom prst="rect">
            <a:avLst/>
          </a:prstGeom>
        </p:spPr>
      </p:pic>
      <p:pic>
        <p:nvPicPr>
          <p:cNvPr id="1026" name="Picture 2" descr="image1">
            <a:extLst>
              <a:ext uri="{FF2B5EF4-FFF2-40B4-BE49-F238E27FC236}">
                <a16:creationId xmlns:a16="http://schemas.microsoft.com/office/drawing/2014/main" id="{95407C9A-5BAB-4454-B466-0BB28BE7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782" y="2446813"/>
            <a:ext cx="2858399" cy="137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3BDDF8-6E21-43B5-9099-04048FC4036A}"/>
              </a:ext>
            </a:extLst>
          </p:cNvPr>
          <p:cNvCxnSpPr>
            <a:cxnSpLocks/>
          </p:cNvCxnSpPr>
          <p:nvPr/>
        </p:nvCxnSpPr>
        <p:spPr>
          <a:xfrm>
            <a:off x="5654303" y="3075900"/>
            <a:ext cx="237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3445D4-E9DC-4113-842D-E15CBC3B643A}"/>
              </a:ext>
            </a:extLst>
          </p:cNvPr>
          <p:cNvCxnSpPr>
            <a:cxnSpLocks/>
          </p:cNvCxnSpPr>
          <p:nvPr/>
        </p:nvCxnSpPr>
        <p:spPr>
          <a:xfrm>
            <a:off x="8462157" y="3047615"/>
            <a:ext cx="237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2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AB94-B695-467C-8750-2F4569D6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Prime Factorization: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66F2-8FCE-4CED-A00D-C16B7CB3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Public Key Cryptosystems</a:t>
            </a:r>
          </a:p>
          <a:p>
            <a:r>
              <a:rPr lang="en-US" dirty="0"/>
              <a:t>Euclidean Algorithm (Finding greatest common divisor)</a:t>
            </a:r>
          </a:p>
          <a:p>
            <a:r>
              <a:rPr lang="en-US" dirty="0"/>
              <a:t>Modular Arithmetic</a:t>
            </a:r>
          </a:p>
          <a:p>
            <a:r>
              <a:rPr lang="en-US" dirty="0" err="1"/>
              <a:t>Bezout’s</a:t>
            </a:r>
            <a:r>
              <a:rPr lang="en-US" dirty="0"/>
              <a:t> Identity and finding modular inverses</a:t>
            </a:r>
          </a:p>
          <a:p>
            <a:r>
              <a:rPr lang="en-US" dirty="0"/>
              <a:t>Fermat’s Little Theorem, large random prime generation</a:t>
            </a:r>
          </a:p>
          <a:p>
            <a:r>
              <a:rPr lang="en-US" dirty="0"/>
              <a:t>Euler Totient Function, Euler’s Theorem (Key Generation)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9549C-7EB6-4112-802B-5164837C9E0F}"/>
              </a:ext>
            </a:extLst>
          </p:cNvPr>
          <p:cNvSpPr txBox="1"/>
          <p:nvPr/>
        </p:nvSpPr>
        <p:spPr>
          <a:xfrm>
            <a:off x="838200" y="1672649"/>
            <a:ext cx="7145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Goal: Create replica cryptosystem in python</a:t>
            </a:r>
          </a:p>
        </p:txBody>
      </p:sp>
    </p:spTree>
    <p:extLst>
      <p:ext uri="{BB962C8B-B14F-4D97-AF65-F5344CB8AC3E}">
        <p14:creationId xmlns:p14="http://schemas.microsoft.com/office/powerpoint/2010/main" val="357636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CE51-5056-4631-9452-55EC7AB0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448E-36B8-45EA-BBDE-E540C555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Terminology: qubit, quantum gate, quantum computer</a:t>
            </a:r>
          </a:p>
          <a:p>
            <a:r>
              <a:rPr lang="en-US" dirty="0">
                <a:cs typeface="Segoe UI" panose="020B0502040204020203" pitchFamily="34" charset="0"/>
              </a:rPr>
              <a:t>Idea of reversible computing</a:t>
            </a:r>
          </a:p>
          <a:p>
            <a:r>
              <a:rPr lang="en-US" dirty="0">
                <a:cs typeface="Segoe UI" panose="020B0502040204020203" pitchFamily="34" charset="0"/>
              </a:rPr>
              <a:t>Building quantum computation blocks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Fundamental gates e.g. Hadamard, Toffoli, CNOT, Pauli Family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Quantum Fourier Transform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Quantum Phase Estimation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Quantum Modular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347780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CE51-5056-4631-9452-55EC7AB0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448E-36B8-45EA-BBDE-E540C555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4639"/>
            <a:ext cx="10515600" cy="4351338"/>
          </a:xfrm>
        </p:spPr>
        <p:txBody>
          <a:bodyPr/>
          <a:lstStyle/>
          <a:p>
            <a:r>
              <a:rPr lang="en-US" dirty="0"/>
              <a:t>The goal of Shor’s algorithm : Find period of the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period can </a:t>
            </a:r>
            <a:r>
              <a:rPr lang="en-US" i="1" dirty="0"/>
              <a:t>probably</a:t>
            </a:r>
            <a:r>
              <a:rPr lang="en-US" dirty="0"/>
              <a:t> be used to find a factor of 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61AB9B-8865-46D0-B504-A9680841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00" y="2816457"/>
            <a:ext cx="2591162" cy="800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9FFCB8-F972-4E9F-B01E-DBC0AD3F1E09}"/>
              </a:ext>
            </a:extLst>
          </p:cNvPr>
          <p:cNvSpPr txBox="1"/>
          <p:nvPr/>
        </p:nvSpPr>
        <p:spPr>
          <a:xfrm>
            <a:off x="1078345" y="1429078"/>
            <a:ext cx="164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Takeways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50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CE51-5056-4631-9452-55EC7AB0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29A01-25F2-47A6-9C95-D9021C7611E5}"/>
              </a:ext>
            </a:extLst>
          </p:cNvPr>
          <p:cNvSpPr txBox="1"/>
          <p:nvPr/>
        </p:nvSpPr>
        <p:spPr>
          <a:xfrm>
            <a:off x="5004832" y="26450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sana Math" panose="02000603000000000000" pitchFamily="50" charset="0"/>
              <a:ea typeface="Asana Math" panose="02000603000000000000" pitchFamily="50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B63791-FFA4-4529-B96F-5EFACFD0D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183" y="2521652"/>
            <a:ext cx="4868525" cy="11198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D5EB9C-8EB4-4E22-A51F-9372E15E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62" y="4594816"/>
            <a:ext cx="3886742" cy="800212"/>
          </a:xfrm>
          <a:prstGeom prst="rect">
            <a:avLst/>
          </a:prstGeom>
        </p:spPr>
      </p:pic>
      <p:pic>
        <p:nvPicPr>
          <p:cNvPr id="25" name="Picture 2" descr="image1">
            <a:extLst>
              <a:ext uri="{FF2B5EF4-FFF2-40B4-BE49-F238E27FC236}">
                <a16:creationId xmlns:a16="http://schemas.microsoft.com/office/drawing/2014/main" id="{BA8C1747-6233-43E6-8E73-1D0C603D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9" y="2196010"/>
            <a:ext cx="5989527" cy="289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2F1C66-A8CB-406D-BCD1-2639D1843532}"/>
              </a:ext>
            </a:extLst>
          </p:cNvPr>
          <p:cNvSpPr txBox="1"/>
          <p:nvPr/>
        </p:nvSpPr>
        <p:spPr>
          <a:xfrm>
            <a:off x="838200" y="5269205"/>
            <a:ext cx="5484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Implementation: QPE on modular exponentiation [a]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7F1CD8-22BC-45B2-B287-5A964B317272}"/>
              </a:ext>
            </a:extLst>
          </p:cNvPr>
          <p:cNvSpPr txBox="1"/>
          <p:nvPr/>
        </p:nvSpPr>
        <p:spPr>
          <a:xfrm>
            <a:off x="7261687" y="4225484"/>
            <a:ext cx="394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 Asymptotic Running Time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04C69-6F72-4646-B10B-B8BFA432A3BE}"/>
              </a:ext>
            </a:extLst>
          </p:cNvPr>
          <p:cNvSpPr txBox="1"/>
          <p:nvPr/>
        </p:nvSpPr>
        <p:spPr>
          <a:xfrm>
            <a:off x="7460770" y="2089976"/>
            <a:ext cx="37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Asymptotic Running Time</a:t>
            </a:r>
          </a:p>
        </p:txBody>
      </p:sp>
    </p:spTree>
    <p:extLst>
      <p:ext uri="{BB962C8B-B14F-4D97-AF65-F5344CB8AC3E}">
        <p14:creationId xmlns:p14="http://schemas.microsoft.com/office/powerpoint/2010/main" val="29826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CE51-5056-4631-9452-55EC7AB0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29A01-25F2-47A6-9C95-D9021C7611E5}"/>
              </a:ext>
            </a:extLst>
          </p:cNvPr>
          <p:cNvSpPr txBox="1"/>
          <p:nvPr/>
        </p:nvSpPr>
        <p:spPr>
          <a:xfrm>
            <a:off x="5004832" y="26450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Asana Math" panose="02000603000000000000" pitchFamily="50" charset="0"/>
              <a:ea typeface="Asana Math" panose="02000603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25753-4B8D-46FB-B428-5C7AB7AEE1CD}"/>
              </a:ext>
            </a:extLst>
          </p:cNvPr>
          <p:cNvSpPr txBox="1"/>
          <p:nvPr/>
        </p:nvSpPr>
        <p:spPr>
          <a:xfrm>
            <a:off x="838199" y="1690688"/>
            <a:ext cx="10771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Phenomenal quantum computing educational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Number Theory Motivation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Quantum computing has large overlap with digital logic </a:t>
            </a:r>
          </a:p>
        </p:txBody>
      </p:sp>
    </p:spTree>
    <p:extLst>
      <p:ext uri="{BB962C8B-B14F-4D97-AF65-F5344CB8AC3E}">
        <p14:creationId xmlns:p14="http://schemas.microsoft.com/office/powerpoint/2010/main" val="179644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488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Asana Math</vt:lpstr>
      <vt:lpstr>Segoe UI</vt:lpstr>
      <vt:lpstr>Office Theme</vt:lpstr>
      <vt:lpstr>The Impact of Quantum Computing on RSA</vt:lpstr>
      <vt:lpstr>Goal</vt:lpstr>
      <vt:lpstr>Approach</vt:lpstr>
      <vt:lpstr>Process</vt:lpstr>
      <vt:lpstr>Motivation for Prime Factorization: RSA</vt:lpstr>
      <vt:lpstr>Quantum Computing</vt:lpstr>
      <vt:lpstr>Shor’s Algorithm</vt:lpstr>
      <vt:lpstr>Shor’s Algorithm</vt:lpstr>
      <vt:lpstr>Conclusion</vt:lpstr>
      <vt:lpstr>Resources</vt:lpstr>
      <vt:lpstr>References</vt:lpstr>
      <vt:lpstr>Backup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Campbell, Stephen Ansel</dc:creator>
  <cp:lastModifiedBy>Campbell, Stephen Ansel</cp:lastModifiedBy>
  <cp:revision>3</cp:revision>
  <dcterms:created xsi:type="dcterms:W3CDTF">2021-12-07T15:00:25Z</dcterms:created>
  <dcterms:modified xsi:type="dcterms:W3CDTF">2021-12-07T20:43:37Z</dcterms:modified>
</cp:coreProperties>
</file>