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5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8" r:id="rId25"/>
    <p:sldId id="278" r:id="rId26"/>
    <p:sldId id="282" r:id="rId27"/>
    <p:sldId id="283" r:id="rId28"/>
    <p:sldId id="284" r:id="rId29"/>
    <p:sldId id="287" r:id="rId30"/>
    <p:sldId id="280" r:id="rId31"/>
    <p:sldId id="281" r:id="rId32"/>
    <p:sldId id="285" r:id="rId33"/>
  </p:sldIdLst>
  <p:sldSz cx="9144000" cy="5143500" type="screen16x9"/>
  <p:notesSz cx="6858000" cy="9144000"/>
  <p:embeddedFontLst>
    <p:embeddedFont>
      <p:font typeface="Montserra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hYpyGjxsVUu6fSS5mSqak9Sh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143CB4-5827-470E-AF39-89617DFF49AB}">
  <a:tblStyle styleId="{91143CB4-5827-470E-AF39-89617DFF49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23828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979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33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42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4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○"/>
              <a:defRPr sz="1200"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○"/>
              <a:defRPr sz="1200"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○"/>
              <a:defRPr sz="1200"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○"/>
              <a:defRPr sz="1200"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9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49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9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5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5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2"/>
          <p:cNvSpPr txBox="1">
            <a:spLocks noGrp="1"/>
          </p:cNvSpPr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2"/>
          <p:cNvSpPr txBox="1">
            <a:spLocks noGrp="1"/>
          </p:cNvSpPr>
          <p:nvPr>
            <p:ph type="subTitle" idx="1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2"/>
          <p:cNvSpPr/>
          <p:nvPr/>
        </p:nvSpPr>
        <p:spPr>
          <a:xfrm rot="10800000" flipH="1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2"/>
          <p:cNvSpPr/>
          <p:nvPr/>
        </p:nvSpPr>
        <p:spPr>
          <a:xfrm rot="10800000" flipH="1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53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53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53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53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53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4"/>
          <p:cNvSpPr txBox="1">
            <a:spLocks noGrp="1"/>
          </p:cNvSpPr>
          <p:nvPr>
            <p:ph type="title" idx="3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title" idx="5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title" idx="8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title" idx="14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54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54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54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54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54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4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55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5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55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55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55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55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55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55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5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28" name="Google Shape;128;p55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6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56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56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56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56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56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56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56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5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56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6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7"/>
          <p:cNvSpPr txBox="1">
            <a:spLocks noGrp="1"/>
          </p:cNvSpPr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7"/>
          <p:cNvSpPr txBox="1">
            <a:spLocks noGrp="1"/>
          </p:cNvSpPr>
          <p:nvPr>
            <p:ph type="subTitle" idx="1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7"/>
          <p:cNvSpPr/>
          <p:nvPr/>
        </p:nvSpPr>
        <p:spPr>
          <a:xfrm rot="10800000" flipH="1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7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8"/>
          <p:cNvSpPr txBox="1">
            <a:spLocks noGrp="1"/>
          </p:cNvSpPr>
          <p:nvPr>
            <p:ph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48" name="Google Shape;148;p58"/>
          <p:cNvSpPr txBox="1">
            <a:spLocks noGrp="1"/>
          </p:cNvSpPr>
          <p:nvPr>
            <p:ph type="subTitle" idx="1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58"/>
          <p:cNvSpPr txBox="1">
            <a:spLocks noGrp="1"/>
          </p:cNvSpPr>
          <p:nvPr>
            <p:ph type="title" idx="2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0" name="Google Shape;150;p58"/>
          <p:cNvSpPr txBox="1">
            <a:spLocks noGrp="1"/>
          </p:cNvSpPr>
          <p:nvPr>
            <p:ph type="subTitle" idx="3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58"/>
          <p:cNvSpPr txBox="1">
            <a:spLocks noGrp="1"/>
          </p:cNvSpPr>
          <p:nvPr>
            <p:ph type="title" idx="4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58"/>
          <p:cNvSpPr txBox="1">
            <a:spLocks noGrp="1"/>
          </p:cNvSpPr>
          <p:nvPr>
            <p:ph type="title" idx="5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3" name="Google Shape;153;p58"/>
          <p:cNvSpPr txBox="1">
            <a:spLocks noGrp="1"/>
          </p:cNvSpPr>
          <p:nvPr>
            <p:ph type="subTitle" idx="6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58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8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9"/>
          <p:cNvSpPr txBox="1">
            <a:spLocks noGrp="1"/>
          </p:cNvSpPr>
          <p:nvPr>
            <p:ph type="subTitle" idx="1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59"/>
          <p:cNvSpPr txBox="1">
            <a:spLocks noGrp="1"/>
          </p:cNvSpPr>
          <p:nvPr>
            <p:ph type="subTitle" idx="2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59"/>
          <p:cNvSpPr txBox="1">
            <a:spLocks noGrp="1"/>
          </p:cNvSpPr>
          <p:nvPr>
            <p:ph type="subTitle" idx="3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59"/>
          <p:cNvSpPr txBox="1">
            <a:spLocks noGrp="1"/>
          </p:cNvSpPr>
          <p:nvPr>
            <p:ph type="subTitle" idx="4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59"/>
          <p:cNvSpPr txBox="1">
            <a:spLocks noGrp="1"/>
          </p:cNvSpPr>
          <p:nvPr>
            <p:ph type="subTitle" idx="5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59"/>
          <p:cNvSpPr txBox="1">
            <a:spLocks noGrp="1"/>
          </p:cNvSpPr>
          <p:nvPr>
            <p:ph type="subTitle" idx="6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59"/>
          <p:cNvSpPr txBox="1">
            <a:spLocks noGrp="1"/>
          </p:cNvSpPr>
          <p:nvPr>
            <p:ph type="subTitle" idx="7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9"/>
          <p:cNvSpPr txBox="1">
            <a:spLocks noGrp="1"/>
          </p:cNvSpPr>
          <p:nvPr>
            <p:ph type="subTitle" idx="8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9"/>
          <p:cNvSpPr txBox="1">
            <a:spLocks noGrp="1"/>
          </p:cNvSpPr>
          <p:nvPr>
            <p:ph type="subTitle" idx="9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59"/>
          <p:cNvSpPr txBox="1">
            <a:spLocks noGrp="1"/>
          </p:cNvSpPr>
          <p:nvPr>
            <p:ph type="subTitle" idx="13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59"/>
          <p:cNvSpPr txBox="1">
            <a:spLocks noGrp="1"/>
          </p:cNvSpPr>
          <p:nvPr>
            <p:ph type="subTitle" idx="14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59"/>
          <p:cNvSpPr txBox="1">
            <a:spLocks noGrp="1"/>
          </p:cNvSpPr>
          <p:nvPr>
            <p:ph type="subTitle" idx="15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5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59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9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60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accen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lang="en" sz="1100" b="1" i="0" u="none" strike="noStrike" cap="none">
                <a:solidFill>
                  <a:schemeClr val="accen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lang="en" sz="1100" b="1" i="0" u="none" strike="noStrike" cap="none">
                <a:solidFill>
                  <a:schemeClr val="accen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0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0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32" name="Google Shape;32;p35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6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1200"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46" name="Google Shape;46;p38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8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0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0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5350" y="2108825"/>
            <a:ext cx="957400" cy="9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"/>
          <p:cNvSpPr txBox="1">
            <a:spLocks noGrp="1"/>
          </p:cNvSpPr>
          <p:nvPr>
            <p:ph type="ctrTitle"/>
          </p:nvPr>
        </p:nvSpPr>
        <p:spPr>
          <a:xfrm>
            <a:off x="941225" y="1687563"/>
            <a:ext cx="8091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ĐO NHIỆT ĐỘ ĐỘ ẨM VÀ TRUYỀN THÔNG BẰNG MODULE SUB – 1GHZ  </a:t>
            </a:r>
            <a:r>
              <a:rPr lang="en" sz="22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  <a:t>CỦA TEXAS INSTRUMENT.</a:t>
            </a:r>
            <a:br>
              <a:rPr lang="en" sz="2200">
                <a:solidFill>
                  <a:srgbClr val="4A8C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200">
              <a:solidFill>
                <a:srgbClr val="4A8C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1"/>
          <p:cNvSpPr txBox="1">
            <a:spLocks noGrp="1"/>
          </p:cNvSpPr>
          <p:nvPr>
            <p:ph type="subTitle" idx="1"/>
          </p:nvPr>
        </p:nvSpPr>
        <p:spPr>
          <a:xfrm>
            <a:off x="1107425" y="3050550"/>
            <a:ext cx="7759500" cy="15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GVHD: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TS.Huỳnh Phú Minh Cường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3657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SVTH: 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Đặng Hồng Quân   1811173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114800" lvl="0" indent="457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 Lưu Công Dâng      1811671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1"/>
          <p:cNvSpPr txBox="1"/>
          <p:nvPr/>
        </p:nvSpPr>
        <p:spPr>
          <a:xfrm>
            <a:off x="1262200" y="82900"/>
            <a:ext cx="7881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1287C3"/>
                </a:solidFill>
                <a:latin typeface="Montserrat"/>
                <a:ea typeface="Montserrat"/>
                <a:cs typeface="Montserrat"/>
                <a:sym typeface="Montserrat"/>
              </a:rPr>
              <a:t>ĐẠI HỌC QUỐC GIA TP. HỒ CHÍ MINH</a:t>
            </a:r>
            <a:endParaRPr sz="2100" b="1" i="0" u="none" strike="noStrike" cap="none">
              <a:solidFill>
                <a:srgbClr val="1287C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1287C3"/>
                </a:solidFill>
                <a:latin typeface="Montserrat"/>
                <a:ea typeface="Montserrat"/>
                <a:cs typeface="Montserrat"/>
                <a:sym typeface="Montserrat"/>
              </a:rPr>
              <a:t>TRƯỜNG ĐẠI HỌC BÁCH KHOA</a:t>
            </a:r>
            <a:endParaRPr sz="2100" b="1" i="0" u="none" strike="noStrike" cap="none">
              <a:solidFill>
                <a:srgbClr val="1287C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1287C3"/>
                </a:solidFill>
                <a:latin typeface="Montserrat"/>
                <a:ea typeface="Montserrat"/>
                <a:cs typeface="Montserrat"/>
                <a:sym typeface="Montserrat"/>
              </a:rPr>
              <a:t>KHOA ĐIỆN – ĐIỆN TỬ</a:t>
            </a:r>
            <a:endParaRPr sz="2100" b="1" i="0" u="none" strike="noStrike" cap="none">
              <a:solidFill>
                <a:srgbClr val="1287C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1287C3"/>
                </a:solidFill>
                <a:latin typeface="Montserrat"/>
                <a:ea typeface="Montserrat"/>
                <a:cs typeface="Montserrat"/>
                <a:sym typeface="Montserrat"/>
              </a:rPr>
              <a:t>Bộ môn Viễn Thông</a:t>
            </a:r>
            <a:endParaRPr sz="2100" b="1" i="0" u="none" strike="noStrike" cap="none">
              <a:solidFill>
                <a:srgbClr val="1287C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265875"/>
            <a:ext cx="957400" cy="877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7274" y="3292225"/>
            <a:ext cx="458648" cy="4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8825" y="4474975"/>
            <a:ext cx="755275" cy="70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59750" y="3744675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09525" y="82900"/>
            <a:ext cx="957400" cy="97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title"/>
          </p:nvPr>
        </p:nvSpPr>
        <p:spPr>
          <a:xfrm>
            <a:off x="717900" y="236225"/>
            <a:ext cx="77082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Giao tiếp 1-wire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11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 txBox="1"/>
          <p:nvPr/>
        </p:nvSpPr>
        <p:spPr>
          <a:xfrm>
            <a:off x="662100" y="872525"/>
            <a:ext cx="781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Tín hiệu điều khiển khởi động DHT11</a:t>
            </a:r>
            <a:endParaRPr sz="18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642" y="1561425"/>
            <a:ext cx="8437683" cy="259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>
            <a:spLocks noGrp="1"/>
          </p:cNvSpPr>
          <p:nvPr>
            <p:ph type="title"/>
          </p:nvPr>
        </p:nvSpPr>
        <p:spPr>
          <a:xfrm>
            <a:off x="717900" y="236225"/>
            <a:ext cx="77082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Giao tiếp 1-wire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12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 txBox="1"/>
          <p:nvPr/>
        </p:nvSpPr>
        <p:spPr>
          <a:xfrm>
            <a:off x="662100" y="872525"/>
            <a:ext cx="781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Tín hiệu Data từ DHT11 - Bit 0</a:t>
            </a:r>
            <a:endParaRPr sz="18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4475" y="1281025"/>
            <a:ext cx="59436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3251625"/>
            <a:ext cx="594360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/>
        </p:nvSpPr>
        <p:spPr>
          <a:xfrm>
            <a:off x="606300" y="2789925"/>
            <a:ext cx="781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Tín hiệu Data từ DHT11 - Bit 1</a:t>
            </a:r>
            <a:endParaRPr sz="18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>
            <a:spLocks noGrp="1"/>
          </p:cNvSpPr>
          <p:nvPr>
            <p:ph type="ctrTitle"/>
          </p:nvPr>
        </p:nvSpPr>
        <p:spPr>
          <a:xfrm>
            <a:off x="1643850" y="248000"/>
            <a:ext cx="6770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Module CC1101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1377525" y="1381825"/>
            <a:ext cx="4767000" cy="2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Điện áp hoạt động: 1.8V ~ 3.6V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Độ nhạy của máy thu: -110dBm với tốc độ truyền 1200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Công suất phát tối đa: 10mW (+ 10dBm)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Tốc độ truyền tối đa: 500kbps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Băng tần 315Mhz, 433Mhz, 868Mhz, 915Mhz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Tốc độ truyền 500kbps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1500">
              <a:solidFill>
                <a:srgbClr val="1287C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0650" y="1217388"/>
            <a:ext cx="3006875" cy="30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Đóng gói dữ liệu ở máy phát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4055175" y="3600875"/>
            <a:ext cx="4042200" cy="99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Phần mở đầu: : 3 byte (1010...1010)</a:t>
            </a:r>
            <a:endParaRPr sz="15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Đồng bộ ký tự : 2 byte (0x0405)</a:t>
            </a:r>
            <a:endParaRPr sz="15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●"/>
            </a:pPr>
            <a:r>
              <a:rPr lang="en" sz="15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: tối đa 61 byte</a:t>
            </a:r>
            <a:endParaRPr sz="15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883951" y="2413875"/>
            <a:ext cx="134100" cy="1341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883938" y="2940325"/>
            <a:ext cx="134100" cy="13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883938" y="3466775"/>
            <a:ext cx="134100" cy="1341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4294967295"/>
          </p:nvPr>
        </p:nvSpPr>
        <p:spPr>
          <a:xfrm>
            <a:off x="1175175" y="2276625"/>
            <a:ext cx="28800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Thêm tự động ở TX, xử lý và xóa bỏ ở RX</a:t>
            </a: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14"/>
          <p:cNvSpPr txBox="1">
            <a:spLocks noGrp="1"/>
          </p:cNvSpPr>
          <p:nvPr>
            <p:ph type="subTitle" idx="4294967295"/>
          </p:nvPr>
        </p:nvSpPr>
        <p:spPr>
          <a:xfrm>
            <a:off x="1175175" y="2834363"/>
            <a:ext cx="28800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Thêm vào để xử lý ở TX, xử lý và không xóa bỏ ở RX</a:t>
            </a: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14"/>
          <p:cNvSpPr txBox="1">
            <a:spLocks noGrp="1"/>
          </p:cNvSpPr>
          <p:nvPr>
            <p:ph type="subTitle" idx="4294967295"/>
          </p:nvPr>
        </p:nvSpPr>
        <p:spPr>
          <a:xfrm>
            <a:off x="1175175" y="3392125"/>
            <a:ext cx="2060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Dữ liệu cần truyền</a:t>
            </a: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088" y="1082175"/>
            <a:ext cx="6972973" cy="8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 txBox="1"/>
          <p:nvPr/>
        </p:nvSpPr>
        <p:spPr>
          <a:xfrm>
            <a:off x="2944600" y="1771525"/>
            <a:ext cx="37335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1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Cấu trúc một gói dữ liệu truyền đi </a:t>
            </a:r>
            <a:endParaRPr sz="1200" i="1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>
            <a:spLocks noGrp="1"/>
          </p:cNvSpPr>
          <p:nvPr>
            <p:ph type="title"/>
          </p:nvPr>
        </p:nvSpPr>
        <p:spPr>
          <a:xfrm>
            <a:off x="559525" y="449475"/>
            <a:ext cx="57963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100">
                <a:latin typeface="Montserrat"/>
                <a:ea typeface="Montserrat"/>
                <a:cs typeface="Montserrat"/>
                <a:sym typeface="Montserrat"/>
              </a:rPr>
              <a:t>Truyền dữ liệu ở máy phát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15"/>
          <p:cNvSpPr txBox="1">
            <a:spLocks noGrp="1"/>
          </p:cNvSpPr>
          <p:nvPr>
            <p:ph type="body" idx="1"/>
          </p:nvPr>
        </p:nvSpPr>
        <p:spPr>
          <a:xfrm>
            <a:off x="146950" y="1432825"/>
            <a:ext cx="6512100" cy="26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Máy phát truyền phần mở đầu, tiếp theo là đồng bộ ký tự.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Kiểm tra dữ liệu trong TX FIFO: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Nếu </a:t>
            </a:r>
            <a:r>
              <a:rPr lang="en" sz="17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không có dữ liệu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tiếp tục truyền phần mở đầu cho đến khi dữ liệu được ghi vào TX FIFO.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○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Nếu </a:t>
            </a: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có dữ liệu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dữ liệu sẽ được xáo trộn và mã hóa bởi Interleaver và FEC trước khi được điều chế.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>
            <a:spLocks noGrp="1"/>
          </p:cNvSpPr>
          <p:nvPr>
            <p:ph type="ctrTitle"/>
          </p:nvPr>
        </p:nvSpPr>
        <p:spPr>
          <a:xfrm>
            <a:off x="1643850" y="156150"/>
            <a:ext cx="67707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Sửa lỗi và mã hóa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1"/>
          </p:nvPr>
        </p:nvSpPr>
        <p:spPr>
          <a:xfrm>
            <a:off x="1368325" y="789750"/>
            <a:ext cx="7191900" cy="4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ontserrat"/>
              <a:buChar char="❏"/>
            </a:pPr>
            <a:r>
              <a:rPr lang="en" sz="17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Sửa lỗi chuyển tiếp (FEC):</a:t>
            </a:r>
            <a:endParaRPr sz="17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Phát hiện lỗi ở mức bit đơn và sửa chúng mà không cần phải truyền lại dữ liệu.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Mã hóa một bit đầu vào và tạo ra hai bit đầu ra do đó tốc độ giảm đi một nửa.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Dữ liệu bổ xung được thêm vào dữ liệu được truyền nên máy thu có thể khôi phục dữ liệu khi có một số lỗi bit.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Làm giảm tỷ lệ lỗi gói (PER), vì tỷ lệ lỗi gói (PER) có liên quan đến BER bởi: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 = (1-(1-BER))*packet_length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643850" y="156150"/>
            <a:ext cx="67707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Sửa lỗi và mã hóa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368325" y="789750"/>
            <a:ext cx="7191900" cy="4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Sửa lỗi xen kẽ: </a:t>
            </a:r>
            <a:r>
              <a:rPr lang="en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Phân tán các lỗi kéo dài liên tục nhiều bit thành các lỗi bit đơn lẻ.</a:t>
            </a:r>
            <a:endParaRPr sz="1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Trong máy phát: chuỗi bit ban đầu được ghi vào các hàng và chuỗi bit truyền được đọc từ các cột của ma trận.</a:t>
            </a:r>
            <a:endParaRPr sz="1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Trong máy thu: dữ liệu được ghi vào các hàng , dữ liệu truyền được đọc từ các cột của ma trận.</a:t>
            </a:r>
            <a:endParaRPr sz="17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7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200" y="2653145"/>
            <a:ext cx="6107675" cy="2297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>
            <a:spLocks noGrp="1"/>
          </p:cNvSpPr>
          <p:nvPr>
            <p:ph type="ctrTitle"/>
          </p:nvPr>
        </p:nvSpPr>
        <p:spPr>
          <a:xfrm>
            <a:off x="1643850" y="156150"/>
            <a:ext cx="67707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Điều chế tín hiệu</a:t>
            </a:r>
            <a:endParaRPr sz="4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1"/>
          </p:nvPr>
        </p:nvSpPr>
        <p:spPr>
          <a:xfrm>
            <a:off x="1368325" y="789750"/>
            <a:ext cx="71919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Sử dụng điều chế tín hiệu GFSK: CC1101 sử dụng bộ lọc Gaussian để định hình 2-FSK.</a:t>
            </a:r>
            <a:endParaRPr sz="17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4" name="Google Shape;3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9181" y="1625066"/>
            <a:ext cx="4867139" cy="1230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18"/>
          <p:cNvGrpSpPr/>
          <p:nvPr/>
        </p:nvGrpSpPr>
        <p:grpSpPr>
          <a:xfrm>
            <a:off x="1368325" y="2750267"/>
            <a:ext cx="7897450" cy="1994334"/>
            <a:chOff x="1368325" y="2750267"/>
            <a:chExt cx="7897450" cy="1994334"/>
          </a:xfrm>
        </p:grpSpPr>
        <p:sp>
          <p:nvSpPr>
            <p:cNvPr id="346" name="Google Shape;346;p18"/>
            <p:cNvSpPr txBox="1"/>
            <p:nvPr/>
          </p:nvSpPr>
          <p:spPr>
            <a:xfrm>
              <a:off x="1368325" y="2750267"/>
              <a:ext cx="7411200" cy="8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marR="0" lvl="0" indent="-336550" algn="l" rtl="0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2"/>
                </a:buClr>
                <a:buSzPts val="1700"/>
                <a:buFont typeface="Montserrat"/>
                <a:buChar char="●"/>
              </a:pPr>
              <a:r>
                <a:rPr lang="en" sz="170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Độ lệch tần số được tính theo công thức:</a:t>
              </a:r>
              <a:endParaRPr sz="17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76200" marR="0" lvl="0" indent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</a:t>
              </a:r>
              <a:endParaRPr sz="170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347" name="Google Shape;347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43686" y="3233678"/>
              <a:ext cx="4002826" cy="295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18"/>
            <p:cNvSpPr/>
            <p:nvPr/>
          </p:nvSpPr>
          <p:spPr>
            <a:xfrm>
              <a:off x="1857414" y="3690401"/>
              <a:ext cx="3826200" cy="10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0" indent="-17145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Montserrat"/>
                <a:buChar char="❖"/>
              </a:pPr>
              <a:r>
                <a:rPr lang="en" sz="1200" i="1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DEVIATION_M và DEVIATION_E </a:t>
              </a:r>
              <a:r>
                <a:rPr lang="en" sz="1200" i="1">
                  <a:latin typeface="Montserrat"/>
                  <a:ea typeface="Montserrat"/>
                  <a:cs typeface="Montserrat"/>
                  <a:sym typeface="Montserrat"/>
                </a:rPr>
                <a:t>được lập trình </a:t>
              </a:r>
              <a:r>
                <a:rPr lang="en" sz="1200" i="1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trong thanh ghi DEVIATN.</a:t>
              </a:r>
              <a:endParaRPr sz="120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5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       #define CC1101_DEVIATN       0x15</a:t>
              </a:r>
              <a:endParaRPr sz="120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marR="0" lvl="6" indent="-17145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Montserrat"/>
                <a:buChar char="⮚"/>
              </a:pPr>
              <a:r>
                <a:rPr lang="en" sz="1200" i="1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Giá trị của độ lệch là ± 5,157kHz</a:t>
              </a:r>
              <a:endParaRPr sz="120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319275" y="3885107"/>
              <a:ext cx="3946500" cy="66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91440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Bit 0: - deviation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914400" marR="0" lvl="0" indent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Bit 1: + deviation</a:t>
              </a:r>
              <a:endParaRPr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1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Sơ đồ mạch phần cứng Arduino CC1101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438" y="1012625"/>
            <a:ext cx="7160929" cy="35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Sơ đồ mạch phần cứng Arduino  DHT11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" name="Google Shape;36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50" y="1141225"/>
            <a:ext cx="6862101" cy="30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MỤC LỤC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"/>
          <p:cNvSpPr txBox="1">
            <a:spLocks noGrp="1"/>
          </p:cNvSpPr>
          <p:nvPr>
            <p:ph type="ctrTitle" idx="2"/>
          </p:nvPr>
        </p:nvSpPr>
        <p:spPr>
          <a:xfrm>
            <a:off x="1605825" y="1101613"/>
            <a:ext cx="23070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Tổng quan đề tài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title" idx="3"/>
          </p:nvPr>
        </p:nvSpPr>
        <p:spPr>
          <a:xfrm>
            <a:off x="204300" y="1101613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"/>
          <p:cNvSpPr txBox="1">
            <a:spLocks noGrp="1"/>
          </p:cNvSpPr>
          <p:nvPr>
            <p:ph type="ctrTitle" idx="4"/>
          </p:nvPr>
        </p:nvSpPr>
        <p:spPr>
          <a:xfrm>
            <a:off x="5773500" y="1145900"/>
            <a:ext cx="26979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Tìm hiểu phần cứng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2"/>
          <p:cNvSpPr txBox="1">
            <a:spLocks noGrp="1"/>
          </p:cNvSpPr>
          <p:nvPr>
            <p:ph type="title" idx="5"/>
          </p:nvPr>
        </p:nvSpPr>
        <p:spPr>
          <a:xfrm>
            <a:off x="4280100" y="114590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"/>
          <p:cNvSpPr txBox="1">
            <a:spLocks noGrp="1"/>
          </p:cNvSpPr>
          <p:nvPr>
            <p:ph type="ctrTitle" idx="7"/>
          </p:nvPr>
        </p:nvSpPr>
        <p:spPr>
          <a:xfrm>
            <a:off x="1697700" y="2300688"/>
            <a:ext cx="26979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Thiết kế phần mềm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"/>
          <p:cNvSpPr txBox="1">
            <a:spLocks noGrp="1"/>
          </p:cNvSpPr>
          <p:nvPr>
            <p:ph type="title" idx="8"/>
          </p:nvPr>
        </p:nvSpPr>
        <p:spPr>
          <a:xfrm>
            <a:off x="204300" y="2300688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"/>
          <p:cNvSpPr txBox="1">
            <a:spLocks noGrp="1"/>
          </p:cNvSpPr>
          <p:nvPr>
            <p:ph type="ctrTitle" idx="13"/>
          </p:nvPr>
        </p:nvSpPr>
        <p:spPr>
          <a:xfrm>
            <a:off x="5773499" y="2344975"/>
            <a:ext cx="3225027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Thực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nghiệm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"/>
          <p:cNvSpPr txBox="1">
            <a:spLocks noGrp="1"/>
          </p:cNvSpPr>
          <p:nvPr>
            <p:ph type="title" idx="14"/>
          </p:nvPr>
        </p:nvSpPr>
        <p:spPr>
          <a:xfrm>
            <a:off x="4280112" y="233490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"/>
          <p:cNvSpPr txBox="1">
            <a:spLocks noGrp="1"/>
          </p:cNvSpPr>
          <p:nvPr>
            <p:ph type="subTitle" idx="15"/>
          </p:nvPr>
        </p:nvSpPr>
        <p:spPr>
          <a:xfrm>
            <a:off x="5773500" y="269677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Kết quả thực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hiện và </a:t>
            </a: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nhận </a:t>
            </a:r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xét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"/>
          <p:cNvSpPr txBox="1">
            <a:spLocks noGrp="1"/>
          </p:cNvSpPr>
          <p:nvPr>
            <p:ph type="title" idx="8"/>
          </p:nvPr>
        </p:nvSpPr>
        <p:spPr>
          <a:xfrm>
            <a:off x="225516" y="3489688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 idx="7"/>
          </p:nvPr>
        </p:nvSpPr>
        <p:spPr>
          <a:xfrm>
            <a:off x="1673316" y="3470749"/>
            <a:ext cx="26979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Tìm hiểu thêm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"/>
          <p:cNvSpPr txBox="1">
            <a:spLocks noGrp="1"/>
          </p:cNvSpPr>
          <p:nvPr>
            <p:ph type="subTitle" idx="15"/>
          </p:nvPr>
        </p:nvSpPr>
        <p:spPr>
          <a:xfrm>
            <a:off x="1605825" y="1442338"/>
            <a:ext cx="2236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Tìm hiểu về đề tài và phần cứng phù hợp.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5"/>
          </p:nvPr>
        </p:nvSpPr>
        <p:spPr>
          <a:xfrm>
            <a:off x="1697700" y="261047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Xây dựng chương trình cho hệ thống.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"/>
          <p:cNvSpPr txBox="1">
            <a:spLocks noGrp="1"/>
          </p:cNvSpPr>
          <p:nvPr>
            <p:ph type="subTitle" idx="15"/>
          </p:nvPr>
        </p:nvSpPr>
        <p:spPr>
          <a:xfrm>
            <a:off x="5773500" y="1485625"/>
            <a:ext cx="2381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Tìm hiểu cách thức hoạt động của phần cứng.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"/>
          <p:cNvSpPr txBox="1">
            <a:spLocks noGrp="1"/>
          </p:cNvSpPr>
          <p:nvPr>
            <p:ph type="subTitle" idx="15"/>
          </p:nvPr>
        </p:nvSpPr>
        <p:spPr>
          <a:xfrm>
            <a:off x="1673316" y="3861242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Thực hiện truyền file Text.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208;p2"/>
          <p:cNvSpPr txBox="1">
            <a:spLocks/>
          </p:cNvSpPr>
          <p:nvPr/>
        </p:nvSpPr>
        <p:spPr>
          <a:xfrm>
            <a:off x="4280100" y="3495953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7000" b="1" i="0" u="none" strike="noStrike" cap="none">
                <a:solidFill>
                  <a:srgbClr val="4A8C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 smtClean="0"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lang="en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9;p2"/>
          <p:cNvSpPr txBox="1">
            <a:spLocks/>
          </p:cNvSpPr>
          <p:nvPr/>
        </p:nvSpPr>
        <p:spPr>
          <a:xfrm>
            <a:off x="5750173" y="3553214"/>
            <a:ext cx="26979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 smtClean="0">
                <a:latin typeface="Montserrat"/>
                <a:ea typeface="Montserrat"/>
                <a:cs typeface="Montserrat"/>
                <a:sym typeface="Montserrat"/>
              </a:rPr>
              <a:t>Kết quả đạt được và hướng phát triển</a:t>
            </a:r>
            <a:endParaRPr lang="vi-VN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Thiết kế phần mềm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21"/>
          <p:cNvSpPr txBox="1">
            <a:spLocks noGrp="1"/>
          </p:cNvSpPr>
          <p:nvPr>
            <p:ph type="title" idx="2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9750" y="185038"/>
            <a:ext cx="1240800" cy="1254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850" y="587275"/>
            <a:ext cx="704500" cy="712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47725" y="-146250"/>
            <a:ext cx="1696825" cy="14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2"/>
          <p:cNvSpPr txBox="1"/>
          <p:nvPr/>
        </p:nvSpPr>
        <p:spPr>
          <a:xfrm>
            <a:off x="1168350" y="87175"/>
            <a:ext cx="4968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lang="en" sz="2050" b="1" i="0" u="none" strike="noStrike" cap="none">
                <a:solidFill>
                  <a:srgbClr val="74808C"/>
                </a:solidFill>
                <a:latin typeface="Arial"/>
                <a:ea typeface="Arial"/>
                <a:cs typeface="Arial"/>
                <a:sym typeface="Arial"/>
              </a:rPr>
              <a:t>THIẾT KẾ PHẦN MỀM</a:t>
            </a:r>
            <a:endParaRPr sz="2050" b="1" i="0" u="none" strike="noStrike" cap="none">
              <a:solidFill>
                <a:srgbClr val="748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1168350" y="338575"/>
            <a:ext cx="4292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Lưu đồ giải thuật</a:t>
            </a:r>
            <a:endParaRPr sz="900" b="0" i="0" u="none" strike="noStrike" cap="non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000" y="773787"/>
            <a:ext cx="8153400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2"/>
          <p:cNvSpPr/>
          <p:nvPr/>
        </p:nvSpPr>
        <p:spPr>
          <a:xfrm>
            <a:off x="421000" y="2990475"/>
            <a:ext cx="1329600" cy="4182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MÁY PHÁT</a:t>
            </a:r>
            <a:endParaRPr sz="14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9" name="Google Shape;379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450" y="4006550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4147525"/>
            <a:ext cx="1077625" cy="99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01548" y="877375"/>
            <a:ext cx="3317764" cy="417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2610" y="877375"/>
            <a:ext cx="2464320" cy="3134633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2"/>
          <p:cNvSpPr/>
          <p:nvPr/>
        </p:nvSpPr>
        <p:spPr>
          <a:xfrm>
            <a:off x="7439875" y="2802452"/>
            <a:ext cx="1329600" cy="34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MÁY THU</a:t>
            </a:r>
            <a:endParaRPr b="1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4" name="Google Shape;384;p22"/>
          <p:cNvCxnSpPr>
            <a:endCxn id="383" idx="0"/>
          </p:cNvCxnSpPr>
          <p:nvPr/>
        </p:nvCxnSpPr>
        <p:spPr>
          <a:xfrm rot="-5400000" flipH="1">
            <a:off x="6506875" y="1204652"/>
            <a:ext cx="1626300" cy="1569300"/>
          </a:xfrm>
          <a:prstGeom prst="bentConnector3">
            <a:avLst>
              <a:gd name="adj1" fmla="val 26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85" name="Google Shape;385;p22"/>
          <p:cNvCxnSpPr>
            <a:endCxn id="378" idx="0"/>
          </p:cNvCxnSpPr>
          <p:nvPr/>
        </p:nvCxnSpPr>
        <p:spPr>
          <a:xfrm rot="5400000">
            <a:off x="898150" y="1435125"/>
            <a:ext cx="1743000" cy="1367700"/>
          </a:xfrm>
          <a:prstGeom prst="bentConnector3">
            <a:avLst>
              <a:gd name="adj1" fmla="val -2067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722550" y="2548500"/>
            <a:ext cx="546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>
                <a:latin typeface="Montserrat"/>
                <a:ea typeface="Montserrat"/>
                <a:cs typeface="Montserrat"/>
                <a:sym typeface="Montserrat"/>
              </a:rPr>
              <a:t>Thực </a:t>
            </a:r>
            <a:r>
              <a:rPr lang="en" sz="3200" dirty="0" smtClean="0">
                <a:latin typeface="Montserrat"/>
                <a:ea typeface="Montserrat"/>
                <a:cs typeface="Montserrat"/>
                <a:sym typeface="Montserrat"/>
              </a:rPr>
              <a:t>nghiệm</a:t>
            </a:r>
            <a:endParaRPr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23"/>
          <p:cNvSpPr txBox="1">
            <a:spLocks noGrp="1"/>
          </p:cNvSpPr>
          <p:nvPr>
            <p:ph type="title" idx="2"/>
          </p:nvPr>
        </p:nvSpPr>
        <p:spPr>
          <a:xfrm>
            <a:off x="722475" y="158377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717900" y="236225"/>
            <a:ext cx="77082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Thử nghiệm tần số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662100" y="872525"/>
            <a:ext cx="781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Đặt máy phát và máy thu ở vị cố định cách nhau 5m.</a:t>
            </a:r>
            <a:endParaRPr sz="17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9" name="Google Shape;409;p25"/>
          <p:cNvGraphicFramePr/>
          <p:nvPr/>
        </p:nvGraphicFramePr>
        <p:xfrm>
          <a:off x="1439313" y="1617510"/>
          <a:ext cx="6265350" cy="2617955"/>
        </p:xfrm>
        <a:graphic>
          <a:graphicData uri="http://schemas.openxmlformats.org/drawingml/2006/table">
            <a:tbl>
              <a:tblPr>
                <a:noFill/>
                <a:tableStyleId>{91143CB4-5827-470E-AF39-89617DFF49AB}</a:tableStyleId>
              </a:tblPr>
              <a:tblGrid>
                <a:gridCol w="16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Tần số (MHz)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Hoạt động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Không hoạt động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315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433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Tín hiệu ổn định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868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Tín hiệu không ổn định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915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Tín hiệu không ổn định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 txBox="1">
            <a:spLocks noGrp="1"/>
          </p:cNvSpPr>
          <p:nvPr>
            <p:ph type="title"/>
          </p:nvPr>
        </p:nvSpPr>
        <p:spPr>
          <a:xfrm>
            <a:off x="717900" y="236225"/>
            <a:ext cx="77082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Thử nghiệm khoảng cách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24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4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4"/>
          <p:cNvSpPr txBox="1"/>
          <p:nvPr/>
        </p:nvSpPr>
        <p:spPr>
          <a:xfrm>
            <a:off x="1146575" y="872525"/>
            <a:ext cx="7335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Tần số thử nghiệm: 433MHz</a:t>
            </a:r>
            <a:endParaRPr sz="17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00" name="Google Shape;400;p24"/>
          <p:cNvGraphicFramePr/>
          <p:nvPr>
            <p:extLst>
              <p:ext uri="{D42A27DB-BD31-4B8C-83A1-F6EECF244321}">
                <p14:modId xmlns:p14="http://schemas.microsoft.com/office/powerpoint/2010/main" val="821794991"/>
              </p:ext>
            </p:extLst>
          </p:nvPr>
        </p:nvGraphicFramePr>
        <p:xfrm>
          <a:off x="2002375" y="1508825"/>
          <a:ext cx="5139250" cy="3053530"/>
        </p:xfrm>
        <a:graphic>
          <a:graphicData uri="http://schemas.openxmlformats.org/drawingml/2006/table">
            <a:tbl>
              <a:tblPr>
                <a:noFill/>
                <a:tableStyleId>{91143CB4-5827-470E-AF39-89617DFF49AB}</a:tableStyleId>
              </a:tblPr>
              <a:tblGrid>
                <a:gridCol w="256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7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Khoảng cách (m)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Tín hiệu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Tín hiệu ổn định.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Tín hiệu ổn định.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Tín hiệu ổn định.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Tín hiệu ổn định.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Bắt đầu xuất hiện lỗi.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"/>
          <p:cNvSpPr txBox="1">
            <a:spLocks noGrp="1"/>
          </p:cNvSpPr>
          <p:nvPr>
            <p:ph type="title"/>
          </p:nvPr>
        </p:nvSpPr>
        <p:spPr>
          <a:xfrm>
            <a:off x="1323663" y="1963725"/>
            <a:ext cx="546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Tìm hiểu thêm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28"/>
          <p:cNvSpPr txBox="1">
            <a:spLocks noGrp="1"/>
          </p:cNvSpPr>
          <p:nvPr>
            <p:ph type="title" idx="2"/>
          </p:nvPr>
        </p:nvSpPr>
        <p:spPr>
          <a:xfrm>
            <a:off x="1323588" y="999000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4294967295"/>
          </p:nvPr>
        </p:nvSpPr>
        <p:spPr>
          <a:xfrm>
            <a:off x="1415513" y="2677800"/>
            <a:ext cx="31518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Tìm hiểu phương pháp truyền và nhận file Text dựa trên cơ sở đề tài.</a:t>
            </a:r>
            <a:endParaRPr sz="17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 txBox="1">
            <a:spLocks noGrp="1"/>
          </p:cNvSpPr>
          <p:nvPr>
            <p:ph type="title"/>
          </p:nvPr>
        </p:nvSpPr>
        <p:spPr>
          <a:xfrm>
            <a:off x="990600" y="514350"/>
            <a:ext cx="7532582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Hướng giải quyết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29"/>
          <p:cNvSpPr txBox="1">
            <a:spLocks noGrp="1"/>
          </p:cNvSpPr>
          <p:nvPr>
            <p:ph type="subTitle" idx="1"/>
          </p:nvPr>
        </p:nvSpPr>
        <p:spPr>
          <a:xfrm>
            <a:off x="1302959" y="1317539"/>
            <a:ext cx="6537881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Sử dụng Visual Studio để tạo giao diện đọc file text.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Chia dữ liệu trong file text thành các gói tin có độ dài nhỏ hơn 61 byte.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Gửi các gói tin cho Vi xử lý qua Serial Port.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 dirty="0">
                <a:latin typeface="Montserrat"/>
                <a:ea typeface="Montserrat"/>
                <a:cs typeface="Montserrat"/>
                <a:sym typeface="Montserrat"/>
              </a:rPr>
              <a:t>Thực hiện truyền nhận dữ liệu giữa 2 module CC1101 giống như truyền nhận dữ liệu DHT11 như trên.</a:t>
            </a: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ts val="28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ts val="28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7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ts val="28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"/>
          <p:cNvSpPr/>
          <p:nvPr/>
        </p:nvSpPr>
        <p:spPr>
          <a:xfrm>
            <a:off x="6265410" y="1391525"/>
            <a:ext cx="24300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0"/>
          <p:cNvSpPr/>
          <p:nvPr/>
        </p:nvSpPr>
        <p:spPr>
          <a:xfrm>
            <a:off x="4400909" y="1391525"/>
            <a:ext cx="24300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0"/>
          <p:cNvSpPr/>
          <p:nvPr/>
        </p:nvSpPr>
        <p:spPr>
          <a:xfrm>
            <a:off x="2549198" y="1391525"/>
            <a:ext cx="24300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Quá trình truyền nhận file text.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30"/>
          <p:cNvSpPr/>
          <p:nvPr/>
        </p:nvSpPr>
        <p:spPr>
          <a:xfrm>
            <a:off x="717875" y="1391525"/>
            <a:ext cx="2396822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0"/>
          <p:cNvSpPr txBox="1">
            <a:spLocks noGrp="1"/>
          </p:cNvSpPr>
          <p:nvPr>
            <p:ph type="subTitle" idx="4294967295"/>
          </p:nvPr>
        </p:nvSpPr>
        <p:spPr>
          <a:xfrm>
            <a:off x="1068657" y="1764825"/>
            <a:ext cx="13929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Đọc file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30"/>
          <p:cNvSpPr txBox="1">
            <a:spLocks noGrp="1"/>
          </p:cNvSpPr>
          <p:nvPr>
            <p:ph type="subTitle" idx="4294967295"/>
          </p:nvPr>
        </p:nvSpPr>
        <p:spPr>
          <a:xfrm>
            <a:off x="3007900" y="1391525"/>
            <a:ext cx="13929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Gửi cho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 xử lý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30"/>
          <p:cNvSpPr txBox="1">
            <a:spLocks noGrp="1"/>
          </p:cNvSpPr>
          <p:nvPr>
            <p:ph type="subTitle" idx="4294967295"/>
          </p:nvPr>
        </p:nvSpPr>
        <p:spPr>
          <a:xfrm>
            <a:off x="4777125" y="1435575"/>
            <a:ext cx="1392900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Truyền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Và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nhận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0"/>
          <p:cNvSpPr txBox="1">
            <a:spLocks noGrp="1"/>
          </p:cNvSpPr>
          <p:nvPr>
            <p:ph type="subTitle" idx="4294967295"/>
          </p:nvPr>
        </p:nvSpPr>
        <p:spPr>
          <a:xfrm>
            <a:off x="717875" y="2714225"/>
            <a:ext cx="18312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Đọc file text.</a:t>
            </a:r>
            <a:endParaRPr sz="1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Hiển thị .</a:t>
            </a:r>
            <a:endParaRPr sz="1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Chia nhỏ dữ liệu trong file text.</a:t>
            </a:r>
            <a:endParaRPr sz="1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0"/>
          <p:cNvSpPr txBox="1">
            <a:spLocks noGrp="1"/>
          </p:cNvSpPr>
          <p:nvPr>
            <p:ph type="subTitle" idx="4294967295"/>
          </p:nvPr>
        </p:nvSpPr>
        <p:spPr>
          <a:xfrm>
            <a:off x="2549199" y="2714225"/>
            <a:ext cx="18516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Gửi dữ liệu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cho vi </a:t>
            </a:r>
            <a:r>
              <a:rPr lang="en" sz="1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xử lý thông qua Serial  Port.</a:t>
            </a:r>
            <a:endParaRPr sz="1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30"/>
          <p:cNvSpPr txBox="1">
            <a:spLocks noGrp="1"/>
          </p:cNvSpPr>
          <p:nvPr>
            <p:ph type="subTitle" idx="4294967295"/>
          </p:nvPr>
        </p:nvSpPr>
        <p:spPr>
          <a:xfrm>
            <a:off x="4400897" y="2714225"/>
            <a:ext cx="18645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Thực hiện truyền và nhận dữ liệu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 </a:t>
            </a:r>
            <a:r>
              <a:rPr lang="en" sz="1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module CC1101.</a:t>
            </a:r>
            <a:endParaRPr sz="1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30"/>
          <p:cNvSpPr txBox="1">
            <a:spLocks noGrp="1"/>
          </p:cNvSpPr>
          <p:nvPr>
            <p:ph type="subTitle" idx="4294967295"/>
          </p:nvPr>
        </p:nvSpPr>
        <p:spPr>
          <a:xfrm>
            <a:off x="6265397" y="2714225"/>
            <a:ext cx="18645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Đọc dữ liệu nhận về </a:t>
            </a:r>
            <a:r>
              <a:rPr lang="en" sz="14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lên </a:t>
            </a:r>
            <a:r>
              <a:rPr lang="en" sz="1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máy </a:t>
            </a:r>
            <a:r>
              <a:rPr lang="en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tính qua Serial Port.</a:t>
            </a:r>
            <a:endParaRPr sz="1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Hiển thị.</a:t>
            </a:r>
            <a:endParaRPr sz="1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Lưu dữ liệu vào file text mới.</a:t>
            </a:r>
            <a:endParaRPr sz="14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30"/>
          <p:cNvSpPr txBox="1">
            <a:spLocks noGrp="1"/>
          </p:cNvSpPr>
          <p:nvPr>
            <p:ph type="subTitle" idx="4294967295"/>
          </p:nvPr>
        </p:nvSpPr>
        <p:spPr>
          <a:xfrm>
            <a:off x="6683950" y="1435575"/>
            <a:ext cx="1392900" cy="1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Đọc dữ liệu từ 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 xử lý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"/>
          <p:cNvSpPr txBox="1">
            <a:spLocks noGrp="1"/>
          </p:cNvSpPr>
          <p:nvPr>
            <p:ph type="title"/>
          </p:nvPr>
        </p:nvSpPr>
        <p:spPr>
          <a:xfrm>
            <a:off x="1371675" y="2769300"/>
            <a:ext cx="5468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 dirty="0" smtClean="0">
                <a:latin typeface="Montserrat"/>
                <a:ea typeface="Montserrat"/>
                <a:cs typeface="Montserrat"/>
                <a:sym typeface="Montserrat"/>
              </a:rPr>
              <a:t>Kết quả đạt được và</a:t>
            </a:r>
            <a:br>
              <a:rPr lang="en" sz="3200" dirty="0" smtClean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3200" dirty="0" smtClean="0">
                <a:latin typeface="Montserrat"/>
                <a:ea typeface="Montserrat"/>
                <a:cs typeface="Montserrat"/>
                <a:sym typeface="Montserrat"/>
              </a:rPr>
              <a:t>hướng phát triển</a:t>
            </a:r>
            <a:endParaRPr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28"/>
          <p:cNvSpPr txBox="1">
            <a:spLocks noGrp="1"/>
          </p:cNvSpPr>
          <p:nvPr>
            <p:ph type="title" idx="2"/>
          </p:nvPr>
        </p:nvSpPr>
        <p:spPr>
          <a:xfrm>
            <a:off x="1371600" y="1657350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mtClean="0"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4294967295"/>
          </p:nvPr>
        </p:nvSpPr>
        <p:spPr>
          <a:xfrm>
            <a:off x="1371600" y="3687300"/>
            <a:ext cx="31518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7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Hướng phát triển của đề tài </a:t>
            </a:r>
            <a:endParaRPr sz="17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7693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title"/>
          </p:nvPr>
        </p:nvSpPr>
        <p:spPr>
          <a:xfrm>
            <a:off x="717900" y="126000"/>
            <a:ext cx="77082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Kết quả đạt được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26"/>
          <p:cNvSpPr txBox="1"/>
          <p:nvPr/>
        </p:nvSpPr>
        <p:spPr>
          <a:xfrm>
            <a:off x="275326" y="819150"/>
            <a:ext cx="8686200" cy="53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36550">
              <a:lnSpc>
                <a:spcPct val="115000"/>
              </a:lnSpc>
              <a:spcBef>
                <a:spcPts val="500"/>
              </a:spcBef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6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Nội dung 1: </a:t>
            </a:r>
            <a:r>
              <a:rPr lang="en" sz="16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Tìm hiểu về cảm biến, </a:t>
            </a:r>
            <a:r>
              <a:rPr lang="vi-VN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 </a:t>
            </a:r>
            <a:r>
              <a:rPr lang="vi-V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xử </a:t>
            </a:r>
            <a:r>
              <a:rPr lang="vi-VN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lý, </a:t>
            </a:r>
            <a:r>
              <a:rPr lang="en" sz="16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những </a:t>
            </a:r>
            <a:r>
              <a:rPr lang="en" sz="16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loại module Sub – </a:t>
            </a:r>
            <a:r>
              <a:rPr lang="en" sz="16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1GHz</a:t>
            </a:r>
            <a:endParaRPr sz="16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275326" y="2796538"/>
            <a:ext cx="8686200" cy="85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6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Nội dung 3: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Điều chỉnh và thử nghiệm các khoảng cách và tần </a:t>
            </a:r>
            <a:r>
              <a:rPr lang="en" sz="16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số</a:t>
            </a:r>
            <a:r>
              <a:rPr lang="vi-VN" sz="16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khác nhau</a:t>
            </a:r>
            <a:r>
              <a:rPr lang="en" sz="16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26"/>
          <p:cNvSpPr txBox="1"/>
          <p:nvPr/>
        </p:nvSpPr>
        <p:spPr>
          <a:xfrm>
            <a:off x="228900" y="1636112"/>
            <a:ext cx="8686200" cy="87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" sz="1600" b="1" i="0" u="none" strike="noStrike" cap="none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Nội dung 2:</a:t>
            </a:r>
            <a:r>
              <a:rPr lang="en" sz="16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Tìm hiểu về nguyên lý của Sub - 1GHz và cách </a:t>
            </a:r>
            <a:r>
              <a:rPr lang="en" sz="16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giao tiếp các </a:t>
            </a:r>
            <a:r>
              <a:rPr lang="en" sz="16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loại cảm biến đã chọn với vi xử lý trung </a:t>
            </a:r>
            <a:r>
              <a:rPr lang="en" sz="16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tâm</a:t>
            </a:r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300">
                <a:latin typeface="Montserrat"/>
                <a:ea typeface="Montserrat"/>
                <a:cs typeface="Montserrat"/>
                <a:sym typeface="Montserrat"/>
              </a:rPr>
              <a:t>Tổng quan đề tài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"/>
          <p:cNvSpPr txBox="1">
            <a:spLocks noGrp="1"/>
          </p:cNvSpPr>
          <p:nvPr>
            <p:ph type="title" idx="2"/>
          </p:nvPr>
        </p:nvSpPr>
        <p:spPr>
          <a:xfrm>
            <a:off x="7050875" y="1262325"/>
            <a:ext cx="13797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Hướng phát triển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27"/>
          <p:cNvSpPr txBox="1"/>
          <p:nvPr/>
        </p:nvSpPr>
        <p:spPr>
          <a:xfrm>
            <a:off x="538909" y="955875"/>
            <a:ext cx="8066100" cy="1098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vi-VN" sz="16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Thiết kế các mạng cảm biến không dây</a:t>
            </a:r>
            <a:r>
              <a:rPr lang="vi-VN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sử dụng Sub – GHz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6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Tìm hiểu </a:t>
            </a:r>
            <a:r>
              <a:rPr lang="en" sz="16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kiểu điều chế </a:t>
            </a:r>
            <a:r>
              <a:rPr lang="en" sz="16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khác </a:t>
            </a:r>
            <a:r>
              <a:rPr lang="en" sz="1600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như MSK.</a:t>
            </a:r>
            <a:endParaRPr sz="16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60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….</a:t>
            </a:r>
            <a:endParaRPr sz="160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5" name="Google Shape;42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3999" y="2185300"/>
            <a:ext cx="3876000" cy="2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>
            <a:spLocks noGrp="1"/>
          </p:cNvSpPr>
          <p:nvPr>
            <p:ph type="title" idx="4294967295"/>
          </p:nvPr>
        </p:nvSpPr>
        <p:spPr>
          <a:xfrm>
            <a:off x="1910425" y="1948200"/>
            <a:ext cx="2905200" cy="1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5000">
                <a:latin typeface="Montserrat"/>
                <a:ea typeface="Montserrat"/>
                <a:cs typeface="Montserrat"/>
                <a:sym typeface="Montserrat"/>
              </a:rPr>
              <a:t>Thank 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31"/>
          <p:cNvSpPr txBox="1"/>
          <p:nvPr/>
        </p:nvSpPr>
        <p:spPr>
          <a:xfrm>
            <a:off x="2636100" y="2902500"/>
            <a:ext cx="38718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sz="20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31"/>
          <p:cNvSpPr txBox="1"/>
          <p:nvPr/>
        </p:nvSpPr>
        <p:spPr>
          <a:xfrm>
            <a:off x="4815650" y="1948200"/>
            <a:ext cx="2133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sz="500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4012525" y="528675"/>
            <a:ext cx="40554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Đề tài</a:t>
            </a:r>
            <a:endParaRPr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4"/>
          <p:cNvSpPr txBox="1">
            <a:spLocks noGrp="1"/>
          </p:cNvSpPr>
          <p:nvPr>
            <p:ph type="subTitle" idx="1"/>
          </p:nvPr>
        </p:nvSpPr>
        <p:spPr>
          <a:xfrm>
            <a:off x="3043250" y="1251675"/>
            <a:ext cx="5425200" cy="1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Đọc </a:t>
            </a:r>
            <a:r>
              <a:rPr lang="en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nhiệt độ, độ ẩm</a:t>
            </a: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 và truyền tín hiệu cảm biến về máy tính bằng module Sub – 1GHz của </a:t>
            </a:r>
            <a:r>
              <a:rPr lang="en"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Texas Instrument</a:t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4"/>
          <p:cNvSpPr txBox="1">
            <a:spLocks noGrp="1"/>
          </p:cNvSpPr>
          <p:nvPr>
            <p:ph type="subTitle" idx="1"/>
          </p:nvPr>
        </p:nvSpPr>
        <p:spPr>
          <a:xfrm>
            <a:off x="2310850" y="2778925"/>
            <a:ext cx="6350400" cy="14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Đọc dữ liệu cảm biến 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DHT11.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Truyền và nhận dữ liệu qua module 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CC1101.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Đọc dữ liệu thông qua Serial.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Khảo sát và điều chỉnh các khoảng cách và tần số.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4150" y="2124150"/>
            <a:ext cx="755275" cy="70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0525" y="4065676"/>
            <a:ext cx="1255450" cy="11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"/>
          <p:cNvSpPr txBox="1">
            <a:spLocks noGrp="1"/>
          </p:cNvSpPr>
          <p:nvPr>
            <p:ph type="title"/>
          </p:nvPr>
        </p:nvSpPr>
        <p:spPr>
          <a:xfrm>
            <a:off x="637050" y="36959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Công nghệ truyền thông Sub - GHz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5"/>
          <p:cNvSpPr txBox="1">
            <a:spLocks noGrp="1"/>
          </p:cNvSpPr>
          <p:nvPr>
            <p:ph type="body" idx="1"/>
          </p:nvPr>
        </p:nvSpPr>
        <p:spPr>
          <a:xfrm>
            <a:off x="941850" y="1076125"/>
            <a:ext cx="77175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b="1">
                <a:latin typeface="Montserrat"/>
                <a:ea typeface="Montserrat"/>
                <a:cs typeface="Montserrat"/>
                <a:sym typeface="Montserrat"/>
              </a:rPr>
              <a:t>Sub - Ghz</a:t>
            </a: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hoạt động ở dải tần nhỏ hơn 1 Ghz., chủ yếu sử dụng dải tần miễn phí cấp phép 433 Mhz.. 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Một số dải tần khác được sử dụng ở một số khu vực: 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Bắc Mỹ và Úc là </a:t>
            </a:r>
            <a:r>
              <a:rPr lang="en" sz="1400" b="1">
                <a:latin typeface="Montserrat"/>
                <a:ea typeface="Montserrat"/>
                <a:cs typeface="Montserrat"/>
                <a:sym typeface="Montserrat"/>
              </a:rPr>
              <a:t>915 Mhz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Châu Âu là </a:t>
            </a:r>
            <a:r>
              <a:rPr lang="en" sz="1400" b="1">
                <a:latin typeface="Montserrat"/>
                <a:ea typeface="Montserrat"/>
                <a:cs typeface="Montserrat"/>
                <a:sym typeface="Montserrat"/>
              </a:rPr>
              <a:t>868 Mhz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Trung Quốc là </a:t>
            </a:r>
            <a:r>
              <a:rPr lang="en" sz="1400" b="1">
                <a:latin typeface="Montserrat"/>
                <a:ea typeface="Montserrat"/>
                <a:cs typeface="Montserrat"/>
                <a:sym typeface="Montserrat"/>
              </a:rPr>
              <a:t>470 Mhz và 779 Mhz </a:t>
            </a:r>
            <a:endParaRPr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Nhật Bản là </a:t>
            </a:r>
            <a:r>
              <a:rPr lang="en" sz="1400" b="1">
                <a:latin typeface="Montserrat"/>
                <a:ea typeface="Montserrat"/>
                <a:cs typeface="Montserrat"/>
                <a:sym typeface="Montserrat"/>
              </a:rPr>
              <a:t>426 Mhz và 920 Mhz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941850" y="2911600"/>
            <a:ext cx="7893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Đặc điểm </a:t>
            </a:r>
            <a:endParaRPr sz="1400" b="1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Khoảng cách truyền từ vài trăm mét trong nhà và vài km ngoài trời.</a:t>
            </a: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Băng tần hẹp và tốc độ truyền thấp nên tiêu thụ ít năng lượng.</a:t>
            </a:r>
            <a:r>
              <a:rPr lang="en" sz="14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Ít thiết bị wireless hoạt động ở dải tần này nên sẽ chống nhiễu tốt hơn.</a:t>
            </a: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Tìm hiểu phần cứng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6"/>
          <p:cNvSpPr txBox="1">
            <a:spLocks noGrp="1"/>
          </p:cNvSpPr>
          <p:nvPr>
            <p:ph type="title" idx="2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SƠ ĐỒ KHỐI HỆ THỐNG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7"/>
          <p:cNvSpPr txBox="1">
            <a:spLocks noGrp="1"/>
          </p:cNvSpPr>
          <p:nvPr>
            <p:ph type="subTitle" idx="3"/>
          </p:nvPr>
        </p:nvSpPr>
        <p:spPr>
          <a:xfrm>
            <a:off x="11797050" y="2579725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subTitle" idx="4"/>
          </p:nvPr>
        </p:nvSpPr>
        <p:spPr>
          <a:xfrm>
            <a:off x="11797050" y="2955175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subTitle" idx="5"/>
          </p:nvPr>
        </p:nvSpPr>
        <p:spPr>
          <a:xfrm>
            <a:off x="14450100" y="2579725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subTitle" idx="6"/>
          </p:nvPr>
        </p:nvSpPr>
        <p:spPr>
          <a:xfrm>
            <a:off x="14450100" y="2955175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composed of hydrogen and helium</a:t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12717496" y="2158501"/>
            <a:ext cx="420796" cy="419677"/>
          </a:xfrm>
          <a:custGeom>
            <a:avLst/>
            <a:gdLst/>
            <a:ahLst/>
            <a:cxnLst/>
            <a:rect l="l" t="t" r="r" b="b"/>
            <a:pathLst>
              <a:path w="11658" h="11627" extrusionOk="0">
                <a:moveTo>
                  <a:pt x="6806" y="2017"/>
                </a:moveTo>
                <a:lnTo>
                  <a:pt x="6806" y="2773"/>
                </a:lnTo>
                <a:lnTo>
                  <a:pt x="4758" y="2773"/>
                </a:lnTo>
                <a:lnTo>
                  <a:pt x="4758" y="2017"/>
                </a:lnTo>
                <a:close/>
                <a:moveTo>
                  <a:pt x="7152" y="694"/>
                </a:moveTo>
                <a:cubicBezTo>
                  <a:pt x="7688" y="694"/>
                  <a:pt x="8192" y="1167"/>
                  <a:pt x="8192" y="1702"/>
                </a:cubicBezTo>
                <a:lnTo>
                  <a:pt x="8192" y="2773"/>
                </a:lnTo>
                <a:lnTo>
                  <a:pt x="7499" y="2773"/>
                </a:lnTo>
                <a:lnTo>
                  <a:pt x="7499" y="1702"/>
                </a:lnTo>
                <a:cubicBezTo>
                  <a:pt x="7499" y="1513"/>
                  <a:pt x="7341" y="1356"/>
                  <a:pt x="7152" y="1356"/>
                </a:cubicBezTo>
                <a:lnTo>
                  <a:pt x="4411" y="1356"/>
                </a:lnTo>
                <a:cubicBezTo>
                  <a:pt x="4191" y="1356"/>
                  <a:pt x="4033" y="1513"/>
                  <a:pt x="4033" y="1702"/>
                </a:cubicBezTo>
                <a:lnTo>
                  <a:pt x="4033" y="2773"/>
                </a:lnTo>
                <a:lnTo>
                  <a:pt x="3371" y="2773"/>
                </a:lnTo>
                <a:lnTo>
                  <a:pt x="3371" y="1702"/>
                </a:lnTo>
                <a:cubicBezTo>
                  <a:pt x="3371" y="1167"/>
                  <a:pt x="3844" y="694"/>
                  <a:pt x="4411" y="694"/>
                </a:cubicBezTo>
                <a:close/>
                <a:moveTo>
                  <a:pt x="10618" y="3498"/>
                </a:moveTo>
                <a:cubicBezTo>
                  <a:pt x="10807" y="3498"/>
                  <a:pt x="10964" y="3656"/>
                  <a:pt x="10964" y="3845"/>
                </a:cubicBezTo>
                <a:lnTo>
                  <a:pt x="10964" y="5010"/>
                </a:lnTo>
                <a:cubicBezTo>
                  <a:pt x="9546" y="6239"/>
                  <a:pt x="7688" y="6901"/>
                  <a:pt x="5766" y="6901"/>
                </a:cubicBezTo>
                <a:cubicBezTo>
                  <a:pt x="3876" y="6901"/>
                  <a:pt x="2080" y="6239"/>
                  <a:pt x="662" y="5010"/>
                </a:cubicBezTo>
                <a:lnTo>
                  <a:pt x="662" y="3971"/>
                </a:lnTo>
                <a:cubicBezTo>
                  <a:pt x="662" y="3687"/>
                  <a:pt x="851" y="3498"/>
                  <a:pt x="1135" y="3498"/>
                </a:cubicBezTo>
                <a:close/>
                <a:moveTo>
                  <a:pt x="6806" y="7531"/>
                </a:moveTo>
                <a:lnTo>
                  <a:pt x="6806" y="7940"/>
                </a:lnTo>
                <a:cubicBezTo>
                  <a:pt x="6806" y="8129"/>
                  <a:pt x="6648" y="8287"/>
                  <a:pt x="6459" y="8287"/>
                </a:cubicBezTo>
                <a:lnTo>
                  <a:pt x="5073" y="8287"/>
                </a:lnTo>
                <a:cubicBezTo>
                  <a:pt x="4884" y="8287"/>
                  <a:pt x="4726" y="8129"/>
                  <a:pt x="4726" y="7940"/>
                </a:cubicBezTo>
                <a:lnTo>
                  <a:pt x="4726" y="7531"/>
                </a:lnTo>
                <a:lnTo>
                  <a:pt x="4758" y="7531"/>
                </a:lnTo>
                <a:cubicBezTo>
                  <a:pt x="5104" y="7594"/>
                  <a:pt x="5419" y="7625"/>
                  <a:pt x="5766" y="7625"/>
                </a:cubicBezTo>
                <a:cubicBezTo>
                  <a:pt x="6112" y="7625"/>
                  <a:pt x="6427" y="7594"/>
                  <a:pt x="6806" y="7531"/>
                </a:cubicBezTo>
                <a:close/>
                <a:moveTo>
                  <a:pt x="10964" y="5892"/>
                </a:moveTo>
                <a:lnTo>
                  <a:pt x="10964" y="9988"/>
                </a:lnTo>
                <a:cubicBezTo>
                  <a:pt x="10964" y="10524"/>
                  <a:pt x="10492" y="10996"/>
                  <a:pt x="9956" y="10996"/>
                </a:cubicBezTo>
                <a:lnTo>
                  <a:pt x="1670" y="10996"/>
                </a:lnTo>
                <a:cubicBezTo>
                  <a:pt x="1135" y="10996"/>
                  <a:pt x="662" y="10524"/>
                  <a:pt x="662" y="9988"/>
                </a:cubicBezTo>
                <a:lnTo>
                  <a:pt x="662" y="5892"/>
                </a:lnTo>
                <a:cubicBezTo>
                  <a:pt x="1670" y="6649"/>
                  <a:pt x="2804" y="7184"/>
                  <a:pt x="4065" y="7436"/>
                </a:cubicBezTo>
                <a:lnTo>
                  <a:pt x="4065" y="7940"/>
                </a:lnTo>
                <a:cubicBezTo>
                  <a:pt x="4065" y="8476"/>
                  <a:pt x="4537" y="8948"/>
                  <a:pt x="5104" y="8948"/>
                </a:cubicBezTo>
                <a:lnTo>
                  <a:pt x="6490" y="8948"/>
                </a:lnTo>
                <a:cubicBezTo>
                  <a:pt x="7026" y="8948"/>
                  <a:pt x="7499" y="8476"/>
                  <a:pt x="7499" y="7940"/>
                </a:cubicBezTo>
                <a:lnTo>
                  <a:pt x="7499" y="7436"/>
                </a:lnTo>
                <a:cubicBezTo>
                  <a:pt x="7971" y="7342"/>
                  <a:pt x="8444" y="7184"/>
                  <a:pt x="8916" y="7027"/>
                </a:cubicBezTo>
                <a:cubicBezTo>
                  <a:pt x="9672" y="6743"/>
                  <a:pt x="10334" y="6365"/>
                  <a:pt x="10964" y="5892"/>
                </a:cubicBezTo>
                <a:close/>
                <a:moveTo>
                  <a:pt x="4411" y="1"/>
                </a:moveTo>
                <a:cubicBezTo>
                  <a:pt x="3466" y="1"/>
                  <a:pt x="2710" y="757"/>
                  <a:pt x="2710" y="1702"/>
                </a:cubicBezTo>
                <a:lnTo>
                  <a:pt x="2710" y="2773"/>
                </a:lnTo>
                <a:lnTo>
                  <a:pt x="1135" y="2773"/>
                </a:lnTo>
                <a:cubicBezTo>
                  <a:pt x="505" y="2773"/>
                  <a:pt x="0" y="3277"/>
                  <a:pt x="0" y="3908"/>
                </a:cubicBezTo>
                <a:lnTo>
                  <a:pt x="0" y="9957"/>
                </a:lnTo>
                <a:cubicBezTo>
                  <a:pt x="0" y="10902"/>
                  <a:pt x="725" y="11626"/>
                  <a:pt x="1670" y="11626"/>
                </a:cubicBezTo>
                <a:lnTo>
                  <a:pt x="9956" y="11626"/>
                </a:lnTo>
                <a:cubicBezTo>
                  <a:pt x="10901" y="11626"/>
                  <a:pt x="11657" y="10902"/>
                  <a:pt x="11657" y="9957"/>
                </a:cubicBezTo>
                <a:lnTo>
                  <a:pt x="11657" y="3813"/>
                </a:lnTo>
                <a:cubicBezTo>
                  <a:pt x="11626" y="3246"/>
                  <a:pt x="11153" y="2773"/>
                  <a:pt x="10618" y="2773"/>
                </a:cubicBezTo>
                <a:lnTo>
                  <a:pt x="8853" y="2773"/>
                </a:lnTo>
                <a:lnTo>
                  <a:pt x="8853" y="1702"/>
                </a:lnTo>
                <a:cubicBezTo>
                  <a:pt x="8853" y="757"/>
                  <a:pt x="8097" y="1"/>
                  <a:pt x="7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7"/>
          <p:cNvGrpSpPr/>
          <p:nvPr/>
        </p:nvGrpSpPr>
        <p:grpSpPr>
          <a:xfrm>
            <a:off x="15368281" y="2156242"/>
            <a:ext cx="425343" cy="424188"/>
            <a:chOff x="-3854375" y="2405000"/>
            <a:chExt cx="294600" cy="293800"/>
          </a:xfrm>
        </p:grpSpPr>
        <p:sp>
          <p:nvSpPr>
            <p:cNvPr id="253" name="Google Shape;253;p7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5" name="Google Shape;2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150" y="1276350"/>
            <a:ext cx="824865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>
            <a:spLocks noGrp="1"/>
          </p:cNvSpPr>
          <p:nvPr>
            <p:ph type="ctrTitle"/>
          </p:nvPr>
        </p:nvSpPr>
        <p:spPr>
          <a:xfrm>
            <a:off x="1643850" y="248000"/>
            <a:ext cx="67707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Arduino Uno R3</a:t>
            </a:r>
            <a:endParaRPr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8"/>
          <p:cNvSpPr txBox="1">
            <a:spLocks noGrp="1"/>
          </p:cNvSpPr>
          <p:nvPr>
            <p:ph type="subTitle" idx="1"/>
          </p:nvPr>
        </p:nvSpPr>
        <p:spPr>
          <a:xfrm>
            <a:off x="3986000" y="1326625"/>
            <a:ext cx="48957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Chip điều khiển chính: ATmega328P họ 8 bit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Chip nạp và giao tiếp UART: ATmega16U2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Điện áp hoạt động: 5VDC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Tần số hoạt động: 16MHz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Điện áp vào khuyên dùng: 6-9VDC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I/O Digital: 14 (6 chân cho đầu ra PWM)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Số chân vào tương tự: 6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Dòng điện trong mỗi I/O: 20mA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Dòng điện chân nguồn 3.3V: 50mA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1500">
              <a:solidFill>
                <a:srgbClr val="1287C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950" y="1060350"/>
            <a:ext cx="2997700" cy="336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717900" y="132125"/>
            <a:ext cx="7708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Cảm biến nhiệt độ và độ ẩm DHT11: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9"/>
          <p:cNvSpPr txBox="1">
            <a:spLocks noGrp="1"/>
          </p:cNvSpPr>
          <p:nvPr>
            <p:ph type="subTitle" idx="4294967295"/>
          </p:nvPr>
        </p:nvSpPr>
        <p:spPr>
          <a:xfrm>
            <a:off x="717900" y="1516100"/>
            <a:ext cx="50583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Điện áp hoạt động: 3-5VDC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Dòng sử dụng: 2.5mA max. (khi truyền dữ liệu)</a:t>
            </a: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Đo tốt ở nhiệt độ: 0-50°C, sai số ±2°C</a:t>
            </a: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Đo tốt ở độ ẩm: 20-90%RH, sai số 5%</a:t>
            </a:r>
            <a:endParaRPr sz="14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3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1" name="Google Shape;27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4963" y="764100"/>
            <a:ext cx="2951137" cy="244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9"/>
          <p:cNvSpPr txBox="1"/>
          <p:nvPr/>
        </p:nvSpPr>
        <p:spPr>
          <a:xfrm>
            <a:off x="836475" y="2853875"/>
            <a:ext cx="577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Dữ liệu DHT11 trả về gồm 5 byte</a:t>
            </a:r>
            <a:endParaRPr sz="160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3" name="Google Shape;273;p9"/>
          <p:cNvGrpSpPr/>
          <p:nvPr/>
        </p:nvGrpSpPr>
        <p:grpSpPr>
          <a:xfrm>
            <a:off x="906650" y="3284965"/>
            <a:ext cx="7330697" cy="1224572"/>
            <a:chOff x="906650" y="3284965"/>
            <a:chExt cx="7330697" cy="1224572"/>
          </a:xfrm>
        </p:grpSpPr>
        <p:pic>
          <p:nvPicPr>
            <p:cNvPr id="274" name="Google Shape;274;p9"/>
            <p:cNvPicPr preferRelativeResize="0"/>
            <p:nvPr/>
          </p:nvPicPr>
          <p:blipFill rotWithShape="1">
            <a:blip r:embed="rId4">
              <a:alphaModFix/>
            </a:blip>
            <a:srcRect b="48692"/>
            <a:stretch/>
          </p:blipFill>
          <p:spPr>
            <a:xfrm>
              <a:off x="906650" y="3284965"/>
              <a:ext cx="7330697" cy="6774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55935" y="4081015"/>
              <a:ext cx="6461541" cy="42852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1398</Words>
  <Application>Microsoft Office PowerPoint</Application>
  <PresentationFormat>On-screen Show (16:9)</PresentationFormat>
  <Paragraphs>196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Montserrat</vt:lpstr>
      <vt:lpstr>Arial</vt:lpstr>
      <vt:lpstr>Management Consulting Toolkit by Slidesgo</vt:lpstr>
      <vt:lpstr>Slidesgo Final Pages</vt:lpstr>
      <vt:lpstr>ĐO NHIỆT ĐỘ ĐỘ ẨM VÀ TRUYỀN THÔNG BẰNG MODULE SUB – 1GHZ  CỦA TEXAS INSTRUMENT. </vt:lpstr>
      <vt:lpstr>MỤC LỤC</vt:lpstr>
      <vt:lpstr>Tổng quan đề tài</vt:lpstr>
      <vt:lpstr>Đề tài</vt:lpstr>
      <vt:lpstr>Công nghệ truyền thông Sub - GHz</vt:lpstr>
      <vt:lpstr>Tìm hiểu phần cứng</vt:lpstr>
      <vt:lpstr>SƠ ĐỒ KHỐI HỆ THỐNG </vt:lpstr>
      <vt:lpstr>Arduino Uno R3</vt:lpstr>
      <vt:lpstr>Cảm biến nhiệt độ và độ ẩm DHT11:</vt:lpstr>
      <vt:lpstr>Giao tiếp 1-wire </vt:lpstr>
      <vt:lpstr>Giao tiếp 1-wire </vt:lpstr>
      <vt:lpstr>Module CC1101</vt:lpstr>
      <vt:lpstr>Đóng gói dữ liệu ở máy phát</vt:lpstr>
      <vt:lpstr>Truyền dữ liệu ở máy phát</vt:lpstr>
      <vt:lpstr>Sửa lỗi và mã hóa</vt:lpstr>
      <vt:lpstr>Sửa lỗi và mã hóa</vt:lpstr>
      <vt:lpstr>Điều chế tín hiệu</vt:lpstr>
      <vt:lpstr>Sơ đồ mạch phần cứng Arduino CC1101</vt:lpstr>
      <vt:lpstr>Sơ đồ mạch phần cứng Arduino  DHT11</vt:lpstr>
      <vt:lpstr>Thiết kế phần mềm</vt:lpstr>
      <vt:lpstr>PowerPoint Presentation</vt:lpstr>
      <vt:lpstr>Thực nghiệm</vt:lpstr>
      <vt:lpstr>Thử nghiệm tần số</vt:lpstr>
      <vt:lpstr>Thử nghiệm khoảng cách</vt:lpstr>
      <vt:lpstr>Tìm hiểu thêm</vt:lpstr>
      <vt:lpstr>Hướng giải quyết  </vt:lpstr>
      <vt:lpstr>Quá trình truyền nhận file text.</vt:lpstr>
      <vt:lpstr>Kết quả đạt được và hướng phát triển</vt:lpstr>
      <vt:lpstr>Kết quả đạt được</vt:lpstr>
      <vt:lpstr>Hướng phát triển</vt:lpstr>
      <vt:lpstr>Thank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ĐO NHIỆT ĐỘ ĐỘ ẨM VÀ TRUYỀN THÔNG BẰNG MODULE SUB – 1GHZ  CỦA TEXAS INSTRUMENT. </dc:title>
  <cp:lastModifiedBy>ADMIN</cp:lastModifiedBy>
  <cp:revision>16</cp:revision>
  <dcterms:modified xsi:type="dcterms:W3CDTF">2021-08-03T15:27:55Z</dcterms:modified>
</cp:coreProperties>
</file>