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446" r:id="rId3"/>
    <p:sldId id="448" r:id="rId4"/>
    <p:sldId id="453" r:id="rId5"/>
    <p:sldId id="451" r:id="rId6"/>
    <p:sldId id="452" r:id="rId7"/>
    <p:sldId id="447" r:id="rId8"/>
    <p:sldId id="449" r:id="rId9"/>
    <p:sldId id="444" r:id="rId10"/>
    <p:sldId id="44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6C7"/>
    <a:srgbClr val="DBEEF3"/>
    <a:srgbClr val="0000FF"/>
    <a:srgbClr val="000099"/>
    <a:srgbClr val="0066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737" autoAdjust="0"/>
  </p:normalViewPr>
  <p:slideViewPr>
    <p:cSldViewPr snapToGrid="0">
      <p:cViewPr varScale="1">
        <p:scale>
          <a:sx n="99" d="100"/>
          <a:sy n="99" d="100"/>
        </p:scale>
        <p:origin x="793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04795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071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476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8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491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0025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7506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656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321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260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30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Pag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/>
          <p:nvPr/>
        </p:nvSpPr>
        <p:spPr>
          <a:xfrm>
            <a:off x="0" y="6553201"/>
            <a:ext cx="12192001" cy="304799"/>
          </a:xfrm>
          <a:custGeom>
            <a:avLst/>
            <a:gdLst/>
            <a:ahLst/>
            <a:cxnLst/>
            <a:rect l="l" t="t" r="r" b="b"/>
            <a:pathLst>
              <a:path w="7772400" h="520700" extrusionOk="0">
                <a:moveTo>
                  <a:pt x="0" y="520700"/>
                </a:moveTo>
                <a:lnTo>
                  <a:pt x="7772400" y="520700"/>
                </a:lnTo>
                <a:lnTo>
                  <a:pt x="7772400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solidFill>
            <a:srgbClr val="3376C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4;p1"/>
          <p:cNvSpPr txBox="1">
            <a:spLocks/>
          </p:cNvSpPr>
          <p:nvPr userDrawn="1"/>
        </p:nvSpPr>
        <p:spPr>
          <a:xfrm>
            <a:off x="0" y="6563079"/>
            <a:ext cx="12191999" cy="29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fld id="{00000000-1234-1234-1234-123412341234}" type="slidenum">
              <a:rPr lang="en-US" sz="1200" b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pPr algn="ctr"/>
              <a:t>‹#›</a:t>
            </a:fld>
            <a:endParaRPr lang="en-US" sz="12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74008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0" y="0"/>
            <a:ext cx="12191999" cy="711516"/>
            <a:chOff x="-1" y="-14888"/>
            <a:chExt cx="7772401" cy="711516"/>
          </a:xfrm>
        </p:grpSpPr>
        <p:sp>
          <p:nvSpPr>
            <p:cNvPr id="19" name="Google Shape;19;p2"/>
            <p:cNvSpPr/>
            <p:nvPr/>
          </p:nvSpPr>
          <p:spPr>
            <a:xfrm>
              <a:off x="0" y="64803"/>
              <a:ext cx="7772400" cy="631825"/>
            </a:xfrm>
            <a:custGeom>
              <a:avLst/>
              <a:gdLst/>
              <a:ahLst/>
              <a:cxnLst/>
              <a:rect l="l" t="t" r="r" b="b"/>
              <a:pathLst>
                <a:path w="7772400" h="631825" extrusionOk="0">
                  <a:moveTo>
                    <a:pt x="0" y="631812"/>
                  </a:moveTo>
                  <a:lnTo>
                    <a:pt x="7772400" y="631812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3181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" y="-14888"/>
              <a:ext cx="7772400" cy="109855"/>
            </a:xfrm>
            <a:custGeom>
              <a:avLst/>
              <a:gdLst/>
              <a:ahLst/>
              <a:cxnLst/>
              <a:rect l="l" t="t" r="r" b="b"/>
              <a:pathLst>
                <a:path w="7772400" h="109854" extrusionOk="0">
                  <a:moveTo>
                    <a:pt x="0" y="109600"/>
                  </a:moveTo>
                  <a:lnTo>
                    <a:pt x="7772400" y="1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1096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"/>
          <p:cNvSpPr txBox="1"/>
          <p:nvPr/>
        </p:nvSpPr>
        <p:spPr>
          <a:xfrm>
            <a:off x="1" y="6553200"/>
            <a:ext cx="221054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2021 RFICS Lab - HCMUT</a:t>
            </a:r>
            <a:endParaRPr sz="1200" b="1" u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4" descr="Image result for Dai hoc BK hc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7" y="107086"/>
            <a:ext cx="592563" cy="60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24;p2"/>
          <p:cNvSpPr txBox="1"/>
          <p:nvPr userDrawn="1"/>
        </p:nvSpPr>
        <p:spPr>
          <a:xfrm>
            <a:off x="11107711" y="6550223"/>
            <a:ext cx="10842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1200" b="1" u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120" y="109023"/>
            <a:ext cx="1325877" cy="5999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userDrawn="1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2;p2"/>
          <p:cNvSpPr/>
          <p:nvPr userDrawn="1"/>
        </p:nvSpPr>
        <p:spPr>
          <a:xfrm>
            <a:off x="0" y="6553201"/>
            <a:ext cx="12192001" cy="304799"/>
          </a:xfrm>
          <a:custGeom>
            <a:avLst/>
            <a:gdLst/>
            <a:ahLst/>
            <a:cxnLst/>
            <a:rect l="l" t="t" r="r" b="b"/>
            <a:pathLst>
              <a:path w="7772400" h="520700" extrusionOk="0">
                <a:moveTo>
                  <a:pt x="0" y="520700"/>
                </a:moveTo>
                <a:lnTo>
                  <a:pt x="7772400" y="520700"/>
                </a:lnTo>
                <a:lnTo>
                  <a:pt x="7772400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solidFill>
            <a:srgbClr val="3376C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4;p1"/>
          <p:cNvSpPr txBox="1">
            <a:spLocks/>
          </p:cNvSpPr>
          <p:nvPr userDrawn="1"/>
        </p:nvSpPr>
        <p:spPr>
          <a:xfrm>
            <a:off x="0" y="6563079"/>
            <a:ext cx="12191999" cy="29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fld id="{00000000-1234-1234-1234-123412341234}" type="slidenum">
              <a:rPr lang="en-US" sz="1200" b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pPr algn="ctr"/>
              <a:t>‹#›</a:t>
            </a:fld>
            <a:endParaRPr lang="en-US" sz="12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7" name="Google Shape;27;p3"/>
          <p:cNvCxnSpPr/>
          <p:nvPr/>
        </p:nvCxnSpPr>
        <p:spPr>
          <a:xfrm rot="10800000" flipH="1">
            <a:off x="229150" y="802856"/>
            <a:ext cx="11592983" cy="6350"/>
          </a:xfrm>
          <a:prstGeom prst="straightConnector1">
            <a:avLst/>
          </a:prstGeom>
          <a:noFill/>
          <a:ln w="50800" cap="flat" cmpd="sng">
            <a:solidFill>
              <a:srgbClr val="00206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300853" y="1006609"/>
            <a:ext cx="11521280" cy="514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−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3" name="Google Shape;20;p2"/>
          <p:cNvSpPr/>
          <p:nvPr/>
        </p:nvSpPr>
        <p:spPr>
          <a:xfrm>
            <a:off x="0" y="0"/>
            <a:ext cx="12191997" cy="109855"/>
          </a:xfrm>
          <a:custGeom>
            <a:avLst/>
            <a:gdLst/>
            <a:ahLst/>
            <a:cxnLst/>
            <a:rect l="l" t="t" r="r" b="b"/>
            <a:pathLst>
              <a:path w="7772400" h="109854" extrusionOk="0">
                <a:moveTo>
                  <a:pt x="0" y="109600"/>
                </a:moveTo>
                <a:lnTo>
                  <a:pt x="7772400" y="109600"/>
                </a:lnTo>
                <a:lnTo>
                  <a:pt x="7772400" y="0"/>
                </a:lnTo>
                <a:lnTo>
                  <a:pt x="0" y="0"/>
                </a:lnTo>
                <a:lnTo>
                  <a:pt x="0" y="1096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3;p2"/>
          <p:cNvSpPr txBox="1"/>
          <p:nvPr userDrawn="1"/>
        </p:nvSpPr>
        <p:spPr>
          <a:xfrm>
            <a:off x="1" y="6553200"/>
            <a:ext cx="221054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2021 RFICS Lab - HCMUT</a:t>
            </a:r>
            <a:endParaRPr sz="1200" b="1" u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28" y="114703"/>
            <a:ext cx="1408469" cy="640658"/>
          </a:xfrm>
          <a:prstGeom prst="rect">
            <a:avLst/>
          </a:prstGeom>
        </p:spPr>
      </p:pic>
      <p:sp>
        <p:nvSpPr>
          <p:cNvPr id="12" name="Google Shape;24;p2"/>
          <p:cNvSpPr txBox="1"/>
          <p:nvPr userDrawn="1"/>
        </p:nvSpPr>
        <p:spPr>
          <a:xfrm>
            <a:off x="11057935" y="6552083"/>
            <a:ext cx="11340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1200" b="1" u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ctrTitle"/>
          </p:nvPr>
        </p:nvSpPr>
        <p:spPr>
          <a:xfrm>
            <a:off x="0" y="1440874"/>
            <a:ext cx="12192000" cy="458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2800" dirty="0" smtClean="0">
                <a:solidFill>
                  <a:srgbClr val="006600"/>
                </a:solidFill>
                <a:latin typeface="Arial Rounded MT Bold" panose="020F0704030504030204" pitchFamily="34" charset="0"/>
              </a:rPr>
              <a:t>Radio Frequency Integrated Circuits and Systems Laboratory</a:t>
            </a:r>
            <a:br>
              <a:rPr lang="vi-VN" sz="2800" dirty="0" smtClean="0">
                <a:solidFill>
                  <a:srgbClr val="006600"/>
                </a:solidFill>
                <a:latin typeface="Arial Rounded MT Bold" panose="020F0704030504030204" pitchFamily="34" charset="0"/>
              </a:rPr>
            </a:br>
            <a:r>
              <a:rPr lang="vi-VN" sz="2800" dirty="0" smtClean="0">
                <a:solidFill>
                  <a:srgbClr val="006600"/>
                </a:solidFill>
                <a:latin typeface="Arial Rounded MT Bold" panose="020F0704030504030204" pitchFamily="34" charset="0"/>
              </a:rPr>
              <a:t>-RFICS Lab- </a:t>
            </a:r>
            <a:r>
              <a:rPr lang="vi-VN" sz="2400" dirty="0" smtClean="0">
                <a:solidFill>
                  <a:srgbClr val="002060"/>
                </a:solidFill>
              </a:rPr>
              <a:t/>
            </a:r>
            <a:br>
              <a:rPr lang="vi-VN" sz="2400" dirty="0" smtClean="0">
                <a:solidFill>
                  <a:srgbClr val="002060"/>
                </a:solidFill>
              </a:rPr>
            </a:br>
            <a:r>
              <a:rPr lang="vi-VN" sz="2400" dirty="0" smtClean="0">
                <a:solidFill>
                  <a:srgbClr val="002060"/>
                </a:solidFill>
              </a:rPr>
              <a:t/>
            </a:r>
            <a:br>
              <a:rPr lang="vi-VN" sz="2400" dirty="0" smtClean="0">
                <a:solidFill>
                  <a:srgbClr val="002060"/>
                </a:solidFill>
              </a:rPr>
            </a:br>
            <a:r>
              <a:rPr lang="vi-VN" dirty="0" smtClean="0">
                <a:solidFill>
                  <a:srgbClr val="002060"/>
                </a:solidFill>
              </a:rPr>
              <a:t>Weekly Report</a:t>
            </a:r>
            <a:br>
              <a:rPr lang="vi-VN" dirty="0" smtClean="0">
                <a:solidFill>
                  <a:srgbClr val="002060"/>
                </a:solidFill>
              </a:rPr>
            </a:br>
            <a:r>
              <a:rPr lang="vi-VN" dirty="0" smtClean="0">
                <a:solidFill>
                  <a:srgbClr val="002060"/>
                </a:solidFill>
              </a:rPr>
              <a:t/>
            </a:r>
            <a:br>
              <a:rPr lang="vi-VN" dirty="0" smtClean="0">
                <a:solidFill>
                  <a:srgbClr val="002060"/>
                </a:solidFill>
              </a:rPr>
            </a:br>
            <a:r>
              <a:rPr lang="vi-VN" dirty="0" smtClean="0">
                <a:solidFill>
                  <a:srgbClr val="002060"/>
                </a:solidFill>
              </a:rPr>
              <a:t>Project: Thiết kế bộ IOT GATEWAY</a:t>
            </a:r>
            <a:br>
              <a:rPr lang="vi-VN" dirty="0" smtClean="0">
                <a:solidFill>
                  <a:srgbClr val="002060"/>
                </a:solidFill>
              </a:rPr>
            </a:br>
            <a:r>
              <a:rPr lang="vi-VN" dirty="0" smtClean="0">
                <a:solidFill>
                  <a:srgbClr val="002060"/>
                </a:solidFill>
              </a:rPr>
              <a:t/>
            </a:r>
            <a:br>
              <a:rPr lang="vi-VN" dirty="0" smtClean="0">
                <a:solidFill>
                  <a:srgbClr val="002060"/>
                </a:solidFill>
              </a:rPr>
            </a:br>
            <a:r>
              <a:rPr lang="vi-VN" sz="2000" dirty="0" smtClean="0">
                <a:solidFill>
                  <a:srgbClr val="002060"/>
                </a:solidFill>
              </a:rPr>
              <a:t>Researcher: 	Lưu Công Dâng</a:t>
            </a:r>
            <a:br>
              <a:rPr lang="vi-VN" sz="2000" dirty="0" smtClean="0">
                <a:solidFill>
                  <a:srgbClr val="002060"/>
                </a:solidFill>
              </a:rPr>
            </a:br>
            <a:r>
              <a:rPr lang="vi-VN" sz="2000" dirty="0" smtClean="0">
                <a:solidFill>
                  <a:srgbClr val="002060"/>
                </a:solidFill>
              </a:rPr>
              <a:t/>
            </a:r>
            <a:br>
              <a:rPr lang="vi-VN" sz="2000" dirty="0" smtClean="0">
                <a:solidFill>
                  <a:srgbClr val="002060"/>
                </a:solidFill>
              </a:rPr>
            </a:br>
            <a:r>
              <a:rPr lang="vi-VN" sz="2000" dirty="0" smtClean="0">
                <a:solidFill>
                  <a:srgbClr val="002060"/>
                </a:solidFill>
              </a:rPr>
              <a:t/>
            </a:r>
            <a:br>
              <a:rPr lang="vi-VN" sz="2000" dirty="0" smtClean="0">
                <a:solidFill>
                  <a:srgbClr val="002060"/>
                </a:solidFill>
              </a:rPr>
            </a:br>
            <a:endParaRPr lang="vi-VN" dirty="0">
              <a:solidFill>
                <a:srgbClr val="002060"/>
              </a:solidFill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0" y="6028584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HCMC, </a:t>
            </a:r>
            <a:r>
              <a:rPr lang="vi-V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April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15th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>
            <a:spLocks noGrp="1"/>
          </p:cNvSpPr>
          <p:nvPr>
            <p:ph type="ctrTitle"/>
          </p:nvPr>
        </p:nvSpPr>
        <p:spPr>
          <a:xfrm>
            <a:off x="0" y="2567306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6600"/>
                </a:solidFill>
                <a:latin typeface="Arial Rounded MT Bold" panose="020F0704030504030204" pitchFamily="34" charset="0"/>
              </a:rPr>
              <a:t>Thank you</a:t>
            </a:r>
            <a:endParaRPr sz="6000" dirty="0">
              <a:solidFill>
                <a:srgbClr val="0066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5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 idx="4294967295"/>
          </p:nvPr>
        </p:nvSpPr>
        <p:spPr>
          <a:xfrm>
            <a:off x="239349" y="116632"/>
            <a:ext cx="9423397" cy="6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GB" sz="3600">
                <a:solidFill>
                  <a:srgbClr val="002060"/>
                </a:solidFill>
                <a:latin typeface="Arial Rounded MT Bold" panose="020F0704030504030204" pitchFamily="34" charset="0"/>
              </a:rPr>
              <a:t>Outline </a:t>
            </a:r>
            <a:endParaRPr sz="1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5" name="Google Shape;95;p9" descr="image being croppe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AF4C14-BF39-4162-B058-80F8EE5ACA9E}"/>
              </a:ext>
            </a:extLst>
          </p:cNvPr>
          <p:cNvSpPr txBox="1">
            <a:spLocks/>
          </p:cNvSpPr>
          <p:nvPr/>
        </p:nvSpPr>
        <p:spPr>
          <a:xfrm>
            <a:off x="460375" y="935831"/>
            <a:ext cx="12195464" cy="57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−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 fontAlgn="base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vi-VN" b="1" dirty="0" smtClean="0"/>
              <a:t>Vấn đề tìm hiểu</a:t>
            </a:r>
            <a:r>
              <a:rPr lang="vi-VN" dirty="0" smtClean="0"/>
              <a:t>: </a:t>
            </a:r>
          </a:p>
          <a:p>
            <a:pPr marL="1016000" lvl="1" indent="-457200" algn="just" fontAlgn="base">
              <a:lnSpc>
                <a:spcPts val="2880"/>
              </a:lnSpc>
              <a:buAutoNum type="arabicPeriod"/>
            </a:pPr>
            <a:r>
              <a:rPr lang="vi-VN" b="1" dirty="0" smtClean="0"/>
              <a:t>Sơ đồ tổng quát.</a:t>
            </a:r>
          </a:p>
          <a:p>
            <a:pPr marL="1016000" lvl="1" indent="-457200" algn="just" fontAlgn="base">
              <a:lnSpc>
                <a:spcPts val="2880"/>
              </a:lnSpc>
              <a:buAutoNum type="arabicPeriod"/>
            </a:pPr>
            <a:r>
              <a:rPr lang="vi-VN" b="1" dirty="0" smtClean="0"/>
              <a:t>Thiết </a:t>
            </a:r>
            <a:r>
              <a:rPr lang="vi-VN" b="1" dirty="0"/>
              <a:t>kế ứng dụng </a:t>
            </a:r>
            <a:r>
              <a:rPr lang="vi-VN" b="1" dirty="0" smtClean="0"/>
              <a:t>Android.</a:t>
            </a:r>
            <a:endParaRPr lang="vi-VN" b="1" dirty="0"/>
          </a:p>
          <a:p>
            <a:pPr marL="1028700" lvl="2" indent="0" algn="just" fontAlgn="base">
              <a:lnSpc>
                <a:spcPts val="2880"/>
              </a:lnSpc>
              <a:buNone/>
            </a:pPr>
            <a:endParaRPr lang="vi-VN" dirty="0" smtClean="0"/>
          </a:p>
          <a:p>
            <a:pPr marL="558800" lvl="1" indent="0" algn="just" fontAlgn="base">
              <a:lnSpc>
                <a:spcPts val="2880"/>
              </a:lnSpc>
              <a:buNone/>
            </a:pPr>
            <a:endParaRPr lang="vi-VN" dirty="0"/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endParaRPr lang="vi-VN" dirty="0"/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3101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08" t="3253"/>
          <a:stretch/>
        </p:blipFill>
        <p:spPr>
          <a:xfrm>
            <a:off x="5310909" y="908122"/>
            <a:ext cx="6448013" cy="5406941"/>
          </a:xfrm>
          <a:prstGeom prst="rect">
            <a:avLst/>
          </a:prstGeom>
        </p:spPr>
      </p:pic>
      <p:sp>
        <p:nvSpPr>
          <p:cNvPr id="92" name="Google Shape;92;p9"/>
          <p:cNvSpPr txBox="1">
            <a:spLocks noGrp="1"/>
          </p:cNvSpPr>
          <p:nvPr>
            <p:ph type="title" idx="4294967295"/>
          </p:nvPr>
        </p:nvSpPr>
        <p:spPr>
          <a:xfrm>
            <a:off x="239349" y="116632"/>
            <a:ext cx="9423397" cy="6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GB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Outline </a:t>
            </a:r>
            <a:endParaRPr sz="1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5" name="Google Shape;95;p9" descr="image being croppe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AF4C14-BF39-4162-B058-80F8EE5ACA9E}"/>
              </a:ext>
            </a:extLst>
          </p:cNvPr>
          <p:cNvSpPr txBox="1">
            <a:spLocks/>
          </p:cNvSpPr>
          <p:nvPr/>
        </p:nvSpPr>
        <p:spPr>
          <a:xfrm>
            <a:off x="239350" y="908122"/>
            <a:ext cx="5256286" cy="57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−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33400" indent="-457200" algn="just" fontAlgn="base">
              <a:lnSpc>
                <a:spcPts val="2880"/>
              </a:lnSpc>
              <a:buAutoNum type="arabicPeriod"/>
            </a:pPr>
            <a:r>
              <a:rPr lang="vi-VN" b="1" dirty="0" smtClean="0"/>
              <a:t>Sơ đồ tổng quát:</a:t>
            </a:r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r>
              <a:rPr lang="vi-VN" sz="1800" dirty="0" smtClean="0"/>
              <a:t>Iot gateway bao gồ</a:t>
            </a:r>
            <a:r>
              <a:rPr lang="en-US" sz="1800" dirty="0" smtClean="0"/>
              <a:t>m</a:t>
            </a:r>
            <a:r>
              <a:rPr lang="vi-VN" sz="1800" dirty="0" smtClean="0"/>
              <a:t> 5 cổng: 2 cổng Wifi, 2 cổng Bluetooth và 1 cổng Sub-Ghz.</a:t>
            </a:r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r>
              <a:rPr lang="vi-VN" sz="1800" dirty="0" smtClean="0"/>
              <a:t>Vi điều khiển STM32F103C8T6 giao tiếp với các cổng Bluetooth qua UART và với cổng Sub-GHz qua SPI.</a:t>
            </a:r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r>
              <a:rPr lang="vi-VN" sz="1800" dirty="0" smtClean="0"/>
              <a:t>Module Wifi giao tiếp với các cổng Wifi qua mạng Mesh Wifi</a:t>
            </a:r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r>
              <a:rPr lang="vi-VN" sz="1800" dirty="0" smtClean="0"/>
              <a:t>Server sử dụng hosting của 000webhost cung  cấp. </a:t>
            </a:r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r>
              <a:rPr lang="vi-VN" sz="1800" dirty="0" smtClean="0"/>
              <a:t>Ứng dụng Android và module Wifi ESP8266 giao tiếp với Server qua giao thức HTTP.</a:t>
            </a:r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9580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864" y="1253606"/>
            <a:ext cx="8602028" cy="5246462"/>
          </a:xfrm>
          <a:prstGeom prst="rect">
            <a:avLst/>
          </a:prstGeom>
        </p:spPr>
      </p:pic>
      <p:sp>
        <p:nvSpPr>
          <p:cNvPr id="92" name="Google Shape;92;p9"/>
          <p:cNvSpPr txBox="1">
            <a:spLocks noGrp="1"/>
          </p:cNvSpPr>
          <p:nvPr>
            <p:ph type="title" idx="4294967295"/>
          </p:nvPr>
        </p:nvSpPr>
        <p:spPr>
          <a:xfrm>
            <a:off x="239349" y="116632"/>
            <a:ext cx="9423397" cy="6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GB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Outline </a:t>
            </a:r>
            <a:endParaRPr sz="1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5" name="Google Shape;95;p9" descr="image being croppe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AF4C14-BF39-4162-B058-80F8EE5ACA9E}"/>
              </a:ext>
            </a:extLst>
          </p:cNvPr>
          <p:cNvSpPr txBox="1">
            <a:spLocks/>
          </p:cNvSpPr>
          <p:nvPr/>
        </p:nvSpPr>
        <p:spPr>
          <a:xfrm>
            <a:off x="239350" y="908122"/>
            <a:ext cx="5256286" cy="57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−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33400" indent="-457200" algn="just" fontAlgn="base">
              <a:lnSpc>
                <a:spcPts val="2880"/>
              </a:lnSpc>
              <a:buAutoNum type="arabicPeriod"/>
            </a:pPr>
            <a:r>
              <a:rPr lang="vi-VN" b="1" dirty="0" smtClean="0"/>
              <a:t>Sơ đồ </a:t>
            </a:r>
            <a:r>
              <a:rPr lang="vi-VN" b="1" dirty="0" smtClean="0"/>
              <a:t>mạch:</a:t>
            </a:r>
            <a:endParaRPr lang="vi-VN" b="1" dirty="0" smtClean="0"/>
          </a:p>
        </p:txBody>
      </p:sp>
    </p:spTree>
    <p:extLst>
      <p:ext uri="{BB962C8B-B14F-4D97-AF65-F5344CB8AC3E}">
        <p14:creationId xmlns:p14="http://schemas.microsoft.com/office/powerpoint/2010/main" val="13985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 idx="4294967295"/>
          </p:nvPr>
        </p:nvSpPr>
        <p:spPr>
          <a:xfrm>
            <a:off x="239349" y="116632"/>
            <a:ext cx="9423397" cy="6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GB" sz="3600">
                <a:solidFill>
                  <a:srgbClr val="002060"/>
                </a:solidFill>
                <a:latin typeface="Arial Rounded MT Bold" panose="020F0704030504030204" pitchFamily="34" charset="0"/>
              </a:rPr>
              <a:t>Outline </a:t>
            </a:r>
            <a:endParaRPr sz="1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5" name="Google Shape;95;p9" descr="image being croppe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AF4C14-BF39-4162-B058-80F8EE5ACA9E}"/>
              </a:ext>
            </a:extLst>
          </p:cNvPr>
          <p:cNvSpPr txBox="1">
            <a:spLocks/>
          </p:cNvSpPr>
          <p:nvPr/>
        </p:nvSpPr>
        <p:spPr>
          <a:xfrm>
            <a:off x="460375" y="908122"/>
            <a:ext cx="11389880" cy="57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−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 algn="just" fontAlgn="base">
              <a:lnSpc>
                <a:spcPts val="2880"/>
              </a:lnSpc>
              <a:buNone/>
            </a:pPr>
            <a:r>
              <a:rPr lang="vi-VN" b="1" dirty="0" smtClean="0"/>
              <a:t>2. Ứng </a:t>
            </a:r>
            <a:r>
              <a:rPr lang="vi-VN" b="1" dirty="0"/>
              <a:t>dụng Android</a:t>
            </a:r>
            <a:r>
              <a:rPr lang="vi-VN" b="1" dirty="0" smtClean="0"/>
              <a:t>:</a:t>
            </a:r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vi-VN" b="1" dirty="0"/>
              <a:t>Ứng dụng bao gồ</a:t>
            </a:r>
            <a:r>
              <a:rPr lang="en-US" b="1" dirty="0"/>
              <a:t>m</a:t>
            </a:r>
            <a:r>
              <a:rPr lang="vi-VN" b="1" dirty="0"/>
              <a:t> các chức năng:</a:t>
            </a:r>
          </a:p>
          <a:p>
            <a:pPr lvl="3" algn="just" fontAlgn="base">
              <a:lnSpc>
                <a:spcPts val="2880"/>
              </a:lnSpc>
              <a:buFont typeface="Wingdings" panose="05000000000000000000" pitchFamily="2" charset="2"/>
              <a:buChar char="§"/>
            </a:pPr>
            <a:r>
              <a:rPr lang="vi-VN" dirty="0"/>
              <a:t>Cho biết số cổng đã được kết nối.</a:t>
            </a:r>
          </a:p>
          <a:p>
            <a:pPr lvl="3" algn="just" fontAlgn="base">
              <a:lnSpc>
                <a:spcPts val="2880"/>
              </a:lnSpc>
              <a:buFont typeface="Wingdings" panose="05000000000000000000" pitchFamily="2" charset="2"/>
              <a:buChar char="§"/>
            </a:pPr>
            <a:r>
              <a:rPr lang="vi-VN" dirty="0"/>
              <a:t>Đọc và hiển thị dữ liệu từ Database.</a:t>
            </a:r>
          </a:p>
          <a:p>
            <a:pPr lvl="3" algn="just" fontAlgn="base">
              <a:lnSpc>
                <a:spcPts val="2880"/>
              </a:lnSpc>
              <a:buFont typeface="Wingdings" panose="05000000000000000000" pitchFamily="2" charset="2"/>
              <a:buChar char="§"/>
            </a:pPr>
            <a:r>
              <a:rPr lang="vi-VN" dirty="0"/>
              <a:t>Xe</a:t>
            </a:r>
            <a:r>
              <a:rPr lang="en-US" dirty="0"/>
              <a:t>m</a:t>
            </a:r>
            <a:r>
              <a:rPr lang="vi-VN" dirty="0"/>
              <a:t> lịch sử của dữ liệu.</a:t>
            </a:r>
          </a:p>
          <a:p>
            <a:pPr lvl="3" algn="just" fontAlgn="base">
              <a:lnSpc>
                <a:spcPts val="2880"/>
              </a:lnSpc>
              <a:buFont typeface="Wingdings" panose="05000000000000000000" pitchFamily="2" charset="2"/>
              <a:buChar char="§"/>
            </a:pPr>
            <a:r>
              <a:rPr lang="vi-VN" dirty="0"/>
              <a:t>Tạo giao diện điều khiển trạng thái thiết bị qua internet.</a:t>
            </a:r>
          </a:p>
          <a:p>
            <a:pPr marL="558800" lvl="1" indent="0" algn="just" fontAlgn="base">
              <a:lnSpc>
                <a:spcPts val="2880"/>
              </a:lnSpc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5393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 idx="4294967295"/>
          </p:nvPr>
        </p:nvSpPr>
        <p:spPr>
          <a:xfrm>
            <a:off x="239349" y="116632"/>
            <a:ext cx="9423397" cy="6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GB" sz="3600">
                <a:solidFill>
                  <a:srgbClr val="002060"/>
                </a:solidFill>
                <a:latin typeface="Arial Rounded MT Bold" panose="020F0704030504030204" pitchFamily="34" charset="0"/>
              </a:rPr>
              <a:t>Outline </a:t>
            </a:r>
            <a:endParaRPr sz="1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5" name="Google Shape;95;p9" descr="image being croppe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AF4C14-BF39-4162-B058-80F8EE5ACA9E}"/>
              </a:ext>
            </a:extLst>
          </p:cNvPr>
          <p:cNvSpPr txBox="1">
            <a:spLocks/>
          </p:cNvSpPr>
          <p:nvPr/>
        </p:nvSpPr>
        <p:spPr>
          <a:xfrm>
            <a:off x="460375" y="908122"/>
            <a:ext cx="7233516" cy="57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−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 algn="just" fontAlgn="base">
              <a:lnSpc>
                <a:spcPts val="2880"/>
              </a:lnSpc>
              <a:buNone/>
            </a:pPr>
            <a:r>
              <a:rPr lang="vi-VN" b="1" dirty="0" smtClean="0"/>
              <a:t>2. Ứng </a:t>
            </a:r>
            <a:r>
              <a:rPr lang="vi-VN" b="1" dirty="0"/>
              <a:t>dụng Android</a:t>
            </a:r>
            <a:r>
              <a:rPr lang="vi-VN" b="1" dirty="0" smtClean="0"/>
              <a:t>:</a:t>
            </a:r>
          </a:p>
          <a:p>
            <a:pPr algn="just" fontAlgn="base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vi-VN" b="1" dirty="0" smtClean="0"/>
              <a:t>Giao diện chính:</a:t>
            </a:r>
          </a:p>
          <a:p>
            <a:pPr marL="558800" lvl="1" indent="0" algn="just" fontAlgn="base">
              <a:lnSpc>
                <a:spcPts val="2880"/>
              </a:lnSpc>
              <a:buNone/>
            </a:pPr>
            <a:endParaRPr lang="vi-VN" dirty="0"/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r>
              <a:rPr lang="vi-VN" sz="1800" dirty="0" smtClean="0"/>
              <a:t>Mỗi nút nhấn tương ứng với một cổng.</a:t>
            </a:r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r>
              <a:rPr lang="vi-VN" sz="1800" dirty="0" smtClean="0"/>
              <a:t>Ứng dụng kiể</a:t>
            </a:r>
            <a:r>
              <a:rPr lang="en-US" sz="1800" dirty="0" smtClean="0"/>
              <a:t>m</a:t>
            </a:r>
            <a:r>
              <a:rPr lang="vi-VN" sz="1800" dirty="0" smtClean="0"/>
              <a:t> tra số lượng các cổng đã kết nối và hiển thị lên TextView </a:t>
            </a:r>
            <a:r>
              <a:rPr lang="vi-VN" sz="1800" i="1" dirty="0" smtClean="0"/>
              <a:t>“No connected devices”.</a:t>
            </a:r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r>
              <a:rPr lang="vi-VN" sz="1800" dirty="0" smtClean="0"/>
              <a:t>Nếu 1 cổng đã được kết nối thì nút nhấn tương ứng sẽ được enable và chuyển sang màu xanh.</a:t>
            </a:r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r>
              <a:rPr lang="vi-VN" sz="1800" dirty="0" smtClean="0"/>
              <a:t>Ngược lại, nút nhấn sẽ disable và chuyển sang màu xám.</a:t>
            </a:r>
            <a:endParaRPr lang="vi-VN" sz="1800" dirty="0"/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138" y="1039908"/>
            <a:ext cx="3173900" cy="524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3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 idx="4294967295"/>
          </p:nvPr>
        </p:nvSpPr>
        <p:spPr>
          <a:xfrm>
            <a:off x="239349" y="116632"/>
            <a:ext cx="9423397" cy="6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GB" sz="3600">
                <a:solidFill>
                  <a:srgbClr val="002060"/>
                </a:solidFill>
                <a:latin typeface="Arial Rounded MT Bold" panose="020F0704030504030204" pitchFamily="34" charset="0"/>
              </a:rPr>
              <a:t>Outline </a:t>
            </a:r>
            <a:endParaRPr sz="1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5" name="Google Shape;95;p9" descr="image being croppe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AF4C14-BF39-4162-B058-80F8EE5ACA9E}"/>
              </a:ext>
            </a:extLst>
          </p:cNvPr>
          <p:cNvSpPr txBox="1">
            <a:spLocks/>
          </p:cNvSpPr>
          <p:nvPr/>
        </p:nvSpPr>
        <p:spPr>
          <a:xfrm>
            <a:off x="460376" y="935831"/>
            <a:ext cx="7686098" cy="57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−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 algn="just" fontAlgn="base">
              <a:lnSpc>
                <a:spcPts val="2880"/>
              </a:lnSpc>
              <a:buNone/>
            </a:pPr>
            <a:r>
              <a:rPr lang="vi-VN" b="1" dirty="0" smtClean="0"/>
              <a:t>2. Ứng </a:t>
            </a:r>
            <a:r>
              <a:rPr lang="vi-VN" b="1" dirty="0"/>
              <a:t>dụng Android</a:t>
            </a:r>
            <a:r>
              <a:rPr lang="vi-VN" b="1" dirty="0" smtClean="0"/>
              <a:t>:</a:t>
            </a:r>
          </a:p>
          <a:p>
            <a:pPr algn="just" fontAlgn="base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vi-VN" b="1" dirty="0" smtClean="0"/>
              <a:t>Giao diện hiển thị:</a:t>
            </a:r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endParaRPr lang="vi-VN" dirty="0"/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r>
              <a:rPr lang="vi-VN" sz="1800" dirty="0" smtClean="0"/>
              <a:t>Các dữ liệu được hiển thị: Tên thiết bị, nhiệt độ, độ ẩm, ánh sáng và trạng thái thiết bị.</a:t>
            </a:r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r>
              <a:rPr lang="vi-VN" sz="1800" dirty="0" smtClean="0"/>
              <a:t>Hai nút nhấn ON/OFF dùng để tạo tín hiệu điều khiển trạng thái. Tín hiệu này được gửi cho IOT Gateway qua Internet.</a:t>
            </a:r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r>
              <a:rPr lang="vi-VN" sz="1800" dirty="0" smtClean="0"/>
              <a:t>Nút nhấn HISTORY để xem lịch sử dữ liệu nhận được.</a:t>
            </a:r>
            <a:endParaRPr lang="vi-VN" sz="1800" dirty="0"/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873" y="1039908"/>
            <a:ext cx="3095472" cy="51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7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 idx="4294967295"/>
          </p:nvPr>
        </p:nvSpPr>
        <p:spPr>
          <a:xfrm>
            <a:off x="239349" y="116632"/>
            <a:ext cx="9423397" cy="6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GB" sz="3600">
                <a:solidFill>
                  <a:srgbClr val="002060"/>
                </a:solidFill>
                <a:latin typeface="Arial Rounded MT Bold" panose="020F0704030504030204" pitchFamily="34" charset="0"/>
              </a:rPr>
              <a:t>Outline </a:t>
            </a:r>
            <a:endParaRPr sz="1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5" name="Google Shape;95;p9" descr="image being croppe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AF4C14-BF39-4162-B058-80F8EE5ACA9E}"/>
              </a:ext>
            </a:extLst>
          </p:cNvPr>
          <p:cNvSpPr txBox="1">
            <a:spLocks/>
          </p:cNvSpPr>
          <p:nvPr/>
        </p:nvSpPr>
        <p:spPr>
          <a:xfrm>
            <a:off x="460376" y="935831"/>
            <a:ext cx="7686098" cy="57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−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 algn="just" fontAlgn="base">
              <a:lnSpc>
                <a:spcPts val="2880"/>
              </a:lnSpc>
              <a:buNone/>
            </a:pPr>
            <a:r>
              <a:rPr lang="vi-VN" b="1" dirty="0" smtClean="0"/>
              <a:t>2. Ứng </a:t>
            </a:r>
            <a:r>
              <a:rPr lang="vi-VN" b="1" dirty="0"/>
              <a:t>dụng Android</a:t>
            </a:r>
            <a:r>
              <a:rPr lang="vi-VN" b="1" dirty="0" smtClean="0"/>
              <a:t>:</a:t>
            </a:r>
          </a:p>
          <a:p>
            <a:pPr algn="just" fontAlgn="base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vi-VN" b="1" dirty="0" smtClean="0"/>
              <a:t>Giao diện lịch sử:</a:t>
            </a:r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endParaRPr lang="vi-VN" dirty="0"/>
          </a:p>
          <a:p>
            <a:pPr lvl="1" algn="just" fontAlgn="base">
              <a:lnSpc>
                <a:spcPts val="2880"/>
              </a:lnSpc>
              <a:buFont typeface="Wingdings" panose="05000000000000000000" pitchFamily="2" charset="2"/>
              <a:buChar char="q"/>
            </a:pPr>
            <a:r>
              <a:rPr lang="vi-VN" dirty="0" smtClean="0"/>
              <a:t>Hiển thị dữ liệu của thiết bị gửi về IOT Gateway theo thời gian.</a:t>
            </a:r>
          </a:p>
          <a:p>
            <a:pPr marL="558800" lvl="1" indent="0" algn="just" fontAlgn="base">
              <a:lnSpc>
                <a:spcPts val="2880"/>
              </a:lnSpc>
              <a:buNone/>
            </a:pP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892" y="1261645"/>
            <a:ext cx="3067600" cy="50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 idx="4294967295"/>
          </p:nvPr>
        </p:nvSpPr>
        <p:spPr>
          <a:xfrm>
            <a:off x="0" y="115888"/>
            <a:ext cx="94234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Next </a:t>
            </a:r>
            <a:r>
              <a:rPr lang="en-GB" sz="3600">
                <a:solidFill>
                  <a:srgbClr val="002060"/>
                </a:solidFill>
                <a:latin typeface="Arial Rounded MT Bold" panose="020F0704030504030204" pitchFamily="34" charset="0"/>
              </a:rPr>
              <a:t>week Plan</a:t>
            </a:r>
            <a:endParaRPr sz="1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5" name="Google Shape;95;p9" descr="image being croppe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F8D7CD-FF8A-4AA1-A150-25A3AEB90E07}"/>
              </a:ext>
            </a:extLst>
          </p:cNvPr>
          <p:cNvSpPr txBox="1">
            <a:spLocks/>
          </p:cNvSpPr>
          <p:nvPr/>
        </p:nvSpPr>
        <p:spPr>
          <a:xfrm>
            <a:off x="0" y="1348509"/>
            <a:ext cx="12177102" cy="504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−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2">
              <a:buFont typeface="Wingdings" panose="05000000000000000000" pitchFamily="2" charset="2"/>
              <a:buChar char="q"/>
            </a:pPr>
            <a:r>
              <a:rPr lang="vi-VN" dirty="0" smtClean="0"/>
              <a:t>Tiếp tục hoàn thiện ứng dụng Android.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vi-VN" dirty="0" smtClean="0"/>
              <a:t>Thiết kế PCB.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52635"/>
      </p:ext>
    </p:extLst>
  </p:cSld>
  <p:clrMapOvr>
    <a:masterClrMapping/>
  </p:clrMapOvr>
</p:sld>
</file>

<file path=ppt/theme/theme1.xml><?xml version="1.0" encoding="utf-8"?>
<a:theme xmlns:a="http://schemas.openxmlformats.org/drawingml/2006/main" name="Cosemi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26138</TotalTime>
  <Words>364</Words>
  <Application>Microsoft Office PowerPoint</Application>
  <PresentationFormat>Widescreen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Wingdings</vt:lpstr>
      <vt:lpstr>Cosemi</vt:lpstr>
      <vt:lpstr>Radio Frequency Integrated Circuits and Systems Laboratory -RFICS Lab-   Weekly Report  Project: Thiết kế bộ IOT GATEWAY  Researcher:  Lưu Công Dâng   </vt:lpstr>
      <vt:lpstr>Outline </vt:lpstr>
      <vt:lpstr>Outline </vt:lpstr>
      <vt:lpstr>Outline </vt:lpstr>
      <vt:lpstr>Outline </vt:lpstr>
      <vt:lpstr>Outline </vt:lpstr>
      <vt:lpstr>Outline </vt:lpstr>
      <vt:lpstr>Outline </vt:lpstr>
      <vt:lpstr>Next week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BKASIC Corporation  Introduction</dc:title>
  <dc:creator>Cuong Huynh</dc:creator>
  <cp:lastModifiedBy>CongDang Luu</cp:lastModifiedBy>
  <cp:revision>1523</cp:revision>
  <dcterms:modified xsi:type="dcterms:W3CDTF">2022-04-20T09:37:10Z</dcterms:modified>
</cp:coreProperties>
</file>