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ags/tag22.xml" ContentType="application/vnd.openxmlformats-officedocument.presentationml.tags+xml"/>
  <Override PartName="/ppt/notesSlides/notesSlide2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ags/tag23.xml" ContentType="application/vnd.openxmlformats-officedocument.presentationml.tags+xml"/>
  <Override PartName="/ppt/notesSlides/notesSlide2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tags/tag24.xml" ContentType="application/vnd.openxmlformats-officedocument.presentationml.tags+xml"/>
  <Override PartName="/ppt/notesSlides/notesSlide26.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tags/tag25.xml" ContentType="application/vnd.openxmlformats-officedocument.presentationml.tags+xml"/>
  <Override PartName="/ppt/notesSlides/notesSlide27.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tags/tag26.xml" ContentType="application/vnd.openxmlformats-officedocument.presentationml.tags+xml"/>
  <Override PartName="/ppt/notesSlides/notesSlide28.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tags/tag27.xml" ContentType="application/vnd.openxmlformats-officedocument.presentationml.tags+xml"/>
  <Override PartName="/ppt/notesSlides/notesSlide29.xml" ContentType="application/vnd.openxmlformats-officedocument.presentationml.notesSlide+xml"/>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tags/tag28.xml" ContentType="application/vnd.openxmlformats-officedocument.presentationml.tags+xml"/>
  <Override PartName="/ppt/notesSlides/notesSlide30.xml" ContentType="application/vnd.openxmlformats-officedocument.presentationml.notesSlide+xml"/>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tags/tag29.xml" ContentType="application/vnd.openxmlformats-officedocument.presentationml.tags+xml"/>
  <Override PartName="/ppt/notesSlides/notesSlide31.xml" ContentType="application/vnd.openxmlformats-officedocument.presentationml.notesSlide+xml"/>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3.xml" ContentType="application/vnd.openxmlformats-officedocument.presentationml.tags+xml"/>
  <Override PartName="/ppt/notesSlides/notesSlide36.xml" ContentType="application/vnd.openxmlformats-officedocument.presentationml.notesSlide+xml"/>
  <Override PartName="/ppt/tags/tag34.xml" ContentType="application/vnd.openxmlformats-officedocument.presentationml.tags+xml"/>
  <Override PartName="/ppt/notesSlides/notesSlide37.xml" ContentType="application/vnd.openxmlformats-officedocument.presentationml.notesSlide+xml"/>
  <Override PartName="/ppt/tags/tag35.xml" ContentType="application/vnd.openxmlformats-officedocument.presentationml.tags+xml"/>
  <Override PartName="/ppt/notesSlides/notesSlide38.xml" ContentType="application/vnd.openxmlformats-officedocument.presentationml.notesSlide+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83" r:id="rId3"/>
    <p:sldId id="284" r:id="rId4"/>
    <p:sldId id="260" r:id="rId5"/>
    <p:sldId id="285" r:id="rId6"/>
    <p:sldId id="289" r:id="rId7"/>
    <p:sldId id="288" r:id="rId8"/>
    <p:sldId id="259" r:id="rId9"/>
    <p:sldId id="290" r:id="rId10"/>
    <p:sldId id="305" r:id="rId11"/>
    <p:sldId id="271" r:id="rId12"/>
    <p:sldId id="306" r:id="rId13"/>
    <p:sldId id="261" r:id="rId14"/>
    <p:sldId id="307" r:id="rId15"/>
    <p:sldId id="308" r:id="rId16"/>
    <p:sldId id="293" r:id="rId17"/>
    <p:sldId id="292" r:id="rId18"/>
    <p:sldId id="294" r:id="rId19"/>
    <p:sldId id="291" r:id="rId20"/>
    <p:sldId id="263" r:id="rId21"/>
    <p:sldId id="309" r:id="rId22"/>
    <p:sldId id="264" r:id="rId23"/>
    <p:sldId id="265" r:id="rId24"/>
    <p:sldId id="296" r:id="rId25"/>
    <p:sldId id="297" r:id="rId26"/>
    <p:sldId id="298" r:id="rId27"/>
    <p:sldId id="299" r:id="rId28"/>
    <p:sldId id="300" r:id="rId29"/>
    <p:sldId id="301" r:id="rId30"/>
    <p:sldId id="302" r:id="rId31"/>
    <p:sldId id="303" r:id="rId32"/>
    <p:sldId id="268" r:id="rId33"/>
    <p:sldId id="310" r:id="rId34"/>
    <p:sldId id="287" r:id="rId35"/>
    <p:sldId id="272" r:id="rId36"/>
    <p:sldId id="304" r:id="rId37"/>
    <p:sldId id="273" r:id="rId38"/>
    <p:sldId id="275" r:id="rId39"/>
    <p:sldId id="276" r:id="rId40"/>
    <p:sldId id="27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4" autoAdjust="0"/>
    <p:restoredTop sz="80329" autoAdjust="0"/>
  </p:normalViewPr>
  <p:slideViewPr>
    <p:cSldViewPr snapToGrid="0" snapToObjects="1">
      <p:cViewPr>
        <p:scale>
          <a:sx n="99" d="100"/>
          <a:sy n="99" d="100"/>
        </p:scale>
        <p:origin x="-1320"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image" Target="../media/image16.emf"/><Relationship Id="rId2"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1" Type="http://schemas.openxmlformats.org/officeDocument/2006/relationships/image" Target="../media/image16.emf"/><Relationship Id="rId2"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25.emf"/><Relationship Id="rId1" Type="http://schemas.openxmlformats.org/officeDocument/2006/relationships/image" Target="../media/image16.emf"/><Relationship Id="rId2"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25.emf"/><Relationship Id="rId1" Type="http://schemas.openxmlformats.org/officeDocument/2006/relationships/image" Target="../media/image16.emf"/><Relationship Id="rId2"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25.emf"/><Relationship Id="rId1" Type="http://schemas.openxmlformats.org/officeDocument/2006/relationships/image" Target="../media/image16.emf"/><Relationship Id="rId2"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25.emf"/><Relationship Id="rId1" Type="http://schemas.openxmlformats.org/officeDocument/2006/relationships/image" Target="../media/image16.emf"/><Relationship Id="rId2"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18.emf"/><Relationship Id="rId1" Type="http://schemas.openxmlformats.org/officeDocument/2006/relationships/image" Target="../media/image25.emf"/><Relationship Id="rId2"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18.emf"/><Relationship Id="rId1" Type="http://schemas.openxmlformats.org/officeDocument/2006/relationships/image" Target="../media/image25.emf"/><Relationship Id="rId2"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9" Type="http://schemas.openxmlformats.org/officeDocument/2006/relationships/image" Target="../media/image24.emf"/><Relationship Id="rId10" Type="http://schemas.openxmlformats.org/officeDocument/2006/relationships/image" Target="../media/image18.emf"/><Relationship Id="rId1" Type="http://schemas.openxmlformats.org/officeDocument/2006/relationships/image" Target="../media/image25.emf"/><Relationship Id="rId2"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0B59C9-CAE2-EA45-AEC0-97D5028F562F}" type="datetimeFigureOut">
              <a:rPr lang="en-US" smtClean="0"/>
              <a:t>5/18/15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2F9098-98E7-8547-9C96-4AD8FD6470B4}" type="slidenum">
              <a:rPr lang="en-US" smtClean="0"/>
              <a:t>‹#›</a:t>
            </a:fld>
            <a:endParaRPr lang="en-US"/>
          </a:p>
        </p:txBody>
      </p:sp>
    </p:spTree>
    <p:extLst>
      <p:ext uri="{BB962C8B-B14F-4D97-AF65-F5344CB8AC3E}">
        <p14:creationId xmlns:p14="http://schemas.microsoft.com/office/powerpoint/2010/main" val="16181681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1</a:t>
            </a:fld>
            <a:endParaRPr lang="en-US"/>
          </a:p>
        </p:txBody>
      </p:sp>
    </p:spTree>
    <p:extLst>
      <p:ext uri="{BB962C8B-B14F-4D97-AF65-F5344CB8AC3E}">
        <p14:creationId xmlns:p14="http://schemas.microsoft.com/office/powerpoint/2010/main" val="1777878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all know that common encryption schemes don't support such functionality.</a:t>
            </a:r>
          </a:p>
          <a:p>
            <a:r>
              <a:rPr lang="en-US" baseline="0" dirty="0" smtClean="0"/>
              <a:t>The reason that it becomes possible, is that we design new encryption schemes that support network processing, without leaking extra information</a:t>
            </a:r>
            <a:endParaRPr lang="en-US" dirty="0" smtClean="0"/>
          </a:p>
          <a:p>
            <a:endParaRPr lang="en-US" dirty="0"/>
          </a:p>
          <a:p>
            <a:r>
              <a:rPr lang="en-US" dirty="0"/>
              <a:t>--</a:t>
            </a:r>
            <a:r>
              <a:rPr lang="en-US" dirty="0" smtClean="0"/>
              <a:t>-</a:t>
            </a:r>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10</a:t>
            </a:fld>
            <a:endParaRPr lang="en-US"/>
          </a:p>
        </p:txBody>
      </p:sp>
    </p:spTree>
    <p:extLst>
      <p:ext uri="{BB962C8B-B14F-4D97-AF65-F5344CB8AC3E}">
        <p14:creationId xmlns:p14="http://schemas.microsoft.com/office/powerpoint/2010/main" val="1222027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MBArk</a:t>
            </a:r>
            <a:r>
              <a:rPr lang="en-US" baseline="0" dirty="0" smtClean="0"/>
              <a:t> can support a wide range of </a:t>
            </a:r>
            <a:r>
              <a:rPr lang="en-US" baseline="0" dirty="0" err="1" smtClean="0"/>
              <a:t>middleboxes</a:t>
            </a:r>
            <a:r>
              <a:rPr lang="en-US" baseline="0" dirty="0" smtClean="0"/>
              <a:t>,</a:t>
            </a:r>
          </a:p>
          <a:p>
            <a:endParaRPr lang="en-US" baseline="0" dirty="0" smtClean="0"/>
          </a:p>
          <a:p>
            <a:r>
              <a:rPr lang="en-US" baseline="0" dirty="0" smtClean="0"/>
              <a:t>Including firewalls, </a:t>
            </a:r>
            <a:r>
              <a:rPr lang="en-US" baseline="0" dirty="0" err="1" smtClean="0"/>
              <a:t>nats</a:t>
            </a:r>
            <a:r>
              <a:rPr lang="en-US" baseline="0" dirty="0" smtClean="0"/>
              <a:t>, Proxy, load balancers and IDS. In the following parts of this talk, we will primarily use IP firewall as the example, to illustrate how </a:t>
            </a:r>
            <a:r>
              <a:rPr lang="en-US" baseline="0" dirty="0" err="1" smtClean="0"/>
              <a:t>Mbark</a:t>
            </a:r>
            <a:r>
              <a:rPr lang="en-US" baseline="0" dirty="0" smtClean="0"/>
              <a:t> works</a:t>
            </a:r>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11</a:t>
            </a:fld>
            <a:endParaRPr lang="en-US"/>
          </a:p>
        </p:txBody>
      </p:sp>
    </p:spTree>
    <p:extLst>
      <p:ext uri="{BB962C8B-B14F-4D97-AF65-F5344CB8AC3E}">
        <p14:creationId xmlns:p14="http://schemas.microsoft.com/office/powerpoint/2010/main" val="176007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general approach</a:t>
            </a:r>
            <a:r>
              <a:rPr lang="en-US" baseline="0" dirty="0" smtClean="0"/>
              <a:t> of </a:t>
            </a:r>
            <a:r>
              <a:rPr lang="en-US" baseline="0" dirty="0" err="1" smtClean="0"/>
              <a:t>MBArk</a:t>
            </a:r>
            <a:r>
              <a:rPr lang="en-US" baseline="0" dirty="0" smtClean="0"/>
              <a:t>, is to encrypt the different parts of the packet differently. Basically, we can divide the packet into the header and the payload.</a:t>
            </a:r>
          </a:p>
          <a:p>
            <a:r>
              <a:rPr lang="en-US" baseline="0" dirty="0" smtClean="0"/>
              <a:t>Many </a:t>
            </a:r>
            <a:r>
              <a:rPr lang="en-US" baseline="0" dirty="0" err="1" smtClean="0"/>
              <a:t>middleboxes</a:t>
            </a:r>
            <a:r>
              <a:rPr lang="en-US" baseline="0" dirty="0" smtClean="0"/>
              <a:t> only look at the header part of the packet, and the most common operation is the longest prefix matching and packet classification. Most </a:t>
            </a:r>
            <a:r>
              <a:rPr lang="en-US" baseline="0" dirty="0" err="1" smtClean="0"/>
              <a:t>middleboxes</a:t>
            </a:r>
            <a:r>
              <a:rPr lang="en-US" baseline="0" dirty="0" smtClean="0"/>
              <a:t> we mentioned before, except IDS, fall into this category.</a:t>
            </a:r>
          </a:p>
          <a:p>
            <a:r>
              <a:rPr lang="en-US" baseline="0" dirty="0" smtClean="0"/>
              <a:t>The other category of </a:t>
            </a:r>
            <a:r>
              <a:rPr lang="en-US" baseline="0" dirty="0" err="1" smtClean="0"/>
              <a:t>middleboxes</a:t>
            </a:r>
            <a:r>
              <a:rPr lang="en-US" baseline="0" dirty="0" smtClean="0"/>
              <a:t> also look at the payload, and the operation they performed is deep packet inspection.</a:t>
            </a:r>
          </a:p>
          <a:p>
            <a:r>
              <a:rPr lang="en-US" baseline="0" dirty="0" err="1" smtClean="0"/>
              <a:t>MBArk</a:t>
            </a:r>
            <a:r>
              <a:rPr lang="en-US" baseline="0" dirty="0" smtClean="0"/>
              <a:t> as a system, support both type of </a:t>
            </a:r>
            <a:r>
              <a:rPr lang="en-US" baseline="0" dirty="0" err="1" smtClean="0"/>
              <a:t>middleboxes</a:t>
            </a:r>
            <a:r>
              <a:rPr lang="en-US" baseline="0" dirty="0" smtClean="0"/>
              <a:t>. However, the support for DPI is non trivial, so we already wrote a separate paper called </a:t>
            </a:r>
            <a:r>
              <a:rPr lang="en-US" baseline="0" dirty="0" err="1" smtClean="0"/>
              <a:t>BlindBox</a:t>
            </a:r>
            <a:r>
              <a:rPr lang="en-US" baseline="0" dirty="0" smtClean="0"/>
              <a:t> to describe our technique. It is accepted into the SIGCOMM this year, please see the paper if you are interested in the DPI. In this talk, we will mostly focus on the first type. </a:t>
            </a:r>
          </a:p>
        </p:txBody>
      </p:sp>
      <p:sp>
        <p:nvSpPr>
          <p:cNvPr id="4" name="Slide Number Placeholder 3"/>
          <p:cNvSpPr>
            <a:spLocks noGrp="1"/>
          </p:cNvSpPr>
          <p:nvPr>
            <p:ph type="sldNum" sz="quarter" idx="10"/>
          </p:nvPr>
        </p:nvSpPr>
        <p:spPr/>
        <p:txBody>
          <a:bodyPr/>
          <a:lstStyle/>
          <a:p>
            <a:fld id="{4A2F9098-98E7-8547-9C96-4AD8FD6470B4}" type="slidenum">
              <a:rPr lang="en-US" smtClean="0"/>
              <a:t>12</a:t>
            </a:fld>
            <a:endParaRPr lang="en-US"/>
          </a:p>
        </p:txBody>
      </p:sp>
    </p:spTree>
    <p:extLst>
      <p:ext uri="{BB962C8B-B14F-4D97-AF65-F5344CB8AC3E}">
        <p14:creationId xmlns:p14="http://schemas.microsoft.com/office/powerpoint/2010/main" val="1760072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take the firewall as an example and see how </a:t>
            </a:r>
            <a:r>
              <a:rPr lang="en-US" baseline="0" dirty="0" err="1" smtClean="0"/>
              <a:t>Mbark</a:t>
            </a:r>
            <a:r>
              <a:rPr lang="en-US" baseline="0" dirty="0" smtClean="0"/>
              <a:t> work step by step</a:t>
            </a:r>
            <a:endParaRPr lang="en-US" dirty="0" smtClean="0"/>
          </a:p>
          <a:p>
            <a:endParaRPr lang="en-US" dirty="0" smtClean="0"/>
          </a:p>
          <a:p>
            <a:r>
              <a:rPr lang="en-US" dirty="0" smtClean="0"/>
              <a:t>First</a:t>
            </a:r>
            <a:r>
              <a:rPr lang="en-US" baseline="0" dirty="0" smtClean="0"/>
              <a:t> of all, t</a:t>
            </a:r>
            <a:r>
              <a:rPr lang="en-US" dirty="0" smtClean="0"/>
              <a:t>he gateway holds</a:t>
            </a:r>
            <a:r>
              <a:rPr lang="en-US" baseline="0" dirty="0" smtClean="0"/>
              <a:t> a secret key K for encrypting the traffic.</a:t>
            </a:r>
          </a:p>
          <a:p>
            <a:endParaRPr lang="en-US" baseline="0" dirty="0" smtClean="0"/>
          </a:p>
        </p:txBody>
      </p:sp>
      <p:sp>
        <p:nvSpPr>
          <p:cNvPr id="4" name="Slide Number Placeholder 3"/>
          <p:cNvSpPr>
            <a:spLocks noGrp="1"/>
          </p:cNvSpPr>
          <p:nvPr>
            <p:ph type="sldNum" sz="quarter" idx="10"/>
          </p:nvPr>
        </p:nvSpPr>
        <p:spPr/>
        <p:txBody>
          <a:bodyPr/>
          <a:lstStyle/>
          <a:p>
            <a:fld id="{4A2F9098-98E7-8547-9C96-4AD8FD6470B4}" type="slidenum">
              <a:rPr lang="en-US" smtClean="0"/>
              <a:t>13</a:t>
            </a:fld>
            <a:endParaRPr lang="en-US"/>
          </a:p>
        </p:txBody>
      </p:sp>
    </p:spTree>
    <p:extLst>
      <p:ext uri="{BB962C8B-B14F-4D97-AF65-F5344CB8AC3E}">
        <p14:creationId xmlns:p14="http://schemas.microsoft.com/office/powerpoint/2010/main" val="2902050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Suppose we have a original rule R. For example, this rule could be a set of firewall rules. </a:t>
            </a:r>
          </a:p>
          <a:p>
            <a:r>
              <a:rPr lang="en-US" baseline="0" dirty="0" smtClean="0"/>
              <a:t>In this example, the first rule allow the packets matching its criteria, and the second rule blocks the packets matching its criteria. </a:t>
            </a:r>
          </a:p>
          <a:p>
            <a:r>
              <a:rPr lang="en-US" baseline="0" dirty="0" smtClean="0"/>
              <a:t>When the traffic match both rules, the latter rule </a:t>
            </a:r>
            <a:r>
              <a:rPr lang="en-US" baseline="0" smtClean="0"/>
              <a:t>applies.</a:t>
            </a:r>
            <a:endParaRPr lang="en-US" baseline="0" dirty="0" smtClean="0"/>
          </a:p>
        </p:txBody>
      </p:sp>
      <p:sp>
        <p:nvSpPr>
          <p:cNvPr id="4" name="Slide Number Placeholder 3"/>
          <p:cNvSpPr>
            <a:spLocks noGrp="1"/>
          </p:cNvSpPr>
          <p:nvPr>
            <p:ph type="sldNum" sz="quarter" idx="10"/>
          </p:nvPr>
        </p:nvSpPr>
        <p:spPr/>
        <p:txBody>
          <a:bodyPr/>
          <a:lstStyle/>
          <a:p>
            <a:fld id="{4A2F9098-98E7-8547-9C96-4AD8FD6470B4}" type="slidenum">
              <a:rPr lang="en-US" smtClean="0"/>
              <a:t>14</a:t>
            </a:fld>
            <a:endParaRPr lang="en-US"/>
          </a:p>
        </p:txBody>
      </p:sp>
    </p:spTree>
    <p:extLst>
      <p:ext uri="{BB962C8B-B14F-4D97-AF65-F5344CB8AC3E}">
        <p14:creationId xmlns:p14="http://schemas.microsoft.com/office/powerpoint/2010/main" val="290205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However, the firewall is not using the original rule. What is really in effect inside the firewall is another set of rules. </a:t>
            </a:r>
          </a:p>
          <a:p>
            <a:r>
              <a:rPr lang="en-US" baseline="0" dirty="0" smtClean="0"/>
              <a:t>They are transformed from the original rules by the enterprise. In other words, the enterprise will preprocess all the </a:t>
            </a:r>
            <a:r>
              <a:rPr lang="en-US" baseline="0" dirty="0" err="1" smtClean="0"/>
              <a:t>middlebox</a:t>
            </a:r>
            <a:r>
              <a:rPr lang="en-US" baseline="0" dirty="0" smtClean="0"/>
              <a:t> rules before using the service.</a:t>
            </a:r>
          </a:p>
        </p:txBody>
      </p:sp>
      <p:sp>
        <p:nvSpPr>
          <p:cNvPr id="4" name="Slide Number Placeholder 3"/>
          <p:cNvSpPr>
            <a:spLocks noGrp="1"/>
          </p:cNvSpPr>
          <p:nvPr>
            <p:ph type="sldNum" sz="quarter" idx="10"/>
          </p:nvPr>
        </p:nvSpPr>
        <p:spPr/>
        <p:txBody>
          <a:bodyPr/>
          <a:lstStyle/>
          <a:p>
            <a:fld id="{4A2F9098-98E7-8547-9C96-4AD8FD6470B4}" type="slidenum">
              <a:rPr lang="en-US" smtClean="0"/>
              <a:t>15</a:t>
            </a:fld>
            <a:endParaRPr lang="en-US"/>
          </a:p>
        </p:txBody>
      </p:sp>
    </p:spTree>
    <p:extLst>
      <p:ext uri="{BB962C8B-B14F-4D97-AF65-F5344CB8AC3E}">
        <p14:creationId xmlns:p14="http://schemas.microsoft.com/office/powerpoint/2010/main" val="290205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packet P comes in, the gateway encrypt its related content</a:t>
            </a:r>
            <a:r>
              <a:rPr lang="en-US" baseline="0" dirty="0" smtClean="0"/>
              <a:t> with key K, producing P’. P’ is going to be processed by the </a:t>
            </a:r>
            <a:r>
              <a:rPr lang="en-US" baseline="0" dirty="0" err="1" smtClean="0"/>
              <a:t>middlebox</a:t>
            </a:r>
            <a:endParaRPr lang="en-US" baseline="0" dirty="0" smtClean="0"/>
          </a:p>
        </p:txBody>
      </p:sp>
      <p:sp>
        <p:nvSpPr>
          <p:cNvPr id="4" name="Slide Number Placeholder 3"/>
          <p:cNvSpPr>
            <a:spLocks noGrp="1"/>
          </p:cNvSpPr>
          <p:nvPr>
            <p:ph type="sldNum" sz="quarter" idx="10"/>
          </p:nvPr>
        </p:nvSpPr>
        <p:spPr/>
        <p:txBody>
          <a:bodyPr/>
          <a:lstStyle/>
          <a:p>
            <a:fld id="{4A2F9098-98E7-8547-9C96-4AD8FD6470B4}" type="slidenum">
              <a:rPr lang="en-US" smtClean="0"/>
              <a:t>16</a:t>
            </a:fld>
            <a:endParaRPr lang="en-US"/>
          </a:p>
        </p:txBody>
      </p:sp>
    </p:spTree>
    <p:extLst>
      <p:ext uri="{BB962C8B-B14F-4D97-AF65-F5344CB8AC3E}">
        <p14:creationId xmlns:p14="http://schemas.microsoft.com/office/powerpoint/2010/main" val="290205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suppose we have a packet with the </a:t>
            </a:r>
            <a:r>
              <a:rPr lang="en-US" baseline="0" dirty="0" err="1" smtClean="0"/>
              <a:t>src</a:t>
            </a:r>
            <a:r>
              <a:rPr lang="en-US" baseline="0" dirty="0" smtClean="0"/>
              <a:t> and </a:t>
            </a:r>
            <a:r>
              <a:rPr lang="en-US" baseline="0" dirty="0" err="1" smtClean="0"/>
              <a:t>dst</a:t>
            </a:r>
            <a:r>
              <a:rPr lang="en-US" baseline="0" dirty="0" smtClean="0"/>
              <a:t> </a:t>
            </a:r>
            <a:r>
              <a:rPr lang="en-US" baseline="0" dirty="0" err="1" smtClean="0"/>
              <a:t>ip</a:t>
            </a:r>
            <a:r>
              <a:rPr lang="en-US" baseline="0" dirty="0" smtClean="0"/>
              <a:t> address. Apparently, this packet matches this first rule.</a:t>
            </a:r>
          </a:p>
          <a:p>
            <a:endParaRPr lang="en-US" baseline="0" dirty="0" smtClean="0"/>
          </a:p>
          <a:p>
            <a:r>
              <a:rPr lang="en-US" baseline="0" dirty="0" smtClean="0"/>
              <a:t>Then the packet is encrypted by the gateway, producing an encrypted packet with randomized addresses.</a:t>
            </a:r>
          </a:p>
          <a:p>
            <a:r>
              <a:rPr lang="en-US" baseline="0" dirty="0" smtClean="0"/>
              <a:t>The encrypted packet can still be processed by the firewall, because its address matches the first transformed rule. </a:t>
            </a:r>
          </a:p>
          <a:p>
            <a:r>
              <a:rPr lang="en-US" baseline="0" dirty="0" smtClean="0"/>
              <a:t>Therefore the firewall can still process the traffic, since it’s using the transformed firewall rules.</a:t>
            </a:r>
          </a:p>
        </p:txBody>
      </p:sp>
      <p:sp>
        <p:nvSpPr>
          <p:cNvPr id="4" name="Slide Number Placeholder 3"/>
          <p:cNvSpPr>
            <a:spLocks noGrp="1"/>
          </p:cNvSpPr>
          <p:nvPr>
            <p:ph type="sldNum" sz="quarter" idx="10"/>
          </p:nvPr>
        </p:nvSpPr>
        <p:spPr/>
        <p:txBody>
          <a:bodyPr/>
          <a:lstStyle/>
          <a:p>
            <a:fld id="{4A2F9098-98E7-8547-9C96-4AD8FD6470B4}" type="slidenum">
              <a:rPr lang="en-US" smtClean="0"/>
              <a:t>17</a:t>
            </a:fld>
            <a:endParaRPr lang="en-US"/>
          </a:p>
        </p:txBody>
      </p:sp>
    </p:spTree>
    <p:extLst>
      <p:ext uri="{BB962C8B-B14F-4D97-AF65-F5344CB8AC3E}">
        <p14:creationId xmlns:p14="http://schemas.microsoft.com/office/powerpoint/2010/main" val="2902050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the key thing is to design the encryption schemes that fits our needs.</a:t>
            </a:r>
          </a:p>
        </p:txBody>
      </p:sp>
      <p:sp>
        <p:nvSpPr>
          <p:cNvPr id="4" name="Slide Number Placeholder 3"/>
          <p:cNvSpPr>
            <a:spLocks noGrp="1"/>
          </p:cNvSpPr>
          <p:nvPr>
            <p:ph type="sldNum" sz="quarter" idx="10"/>
          </p:nvPr>
        </p:nvSpPr>
        <p:spPr/>
        <p:txBody>
          <a:bodyPr/>
          <a:lstStyle/>
          <a:p>
            <a:fld id="{4A2F9098-98E7-8547-9C96-4AD8FD6470B4}" type="slidenum">
              <a:rPr lang="en-US" smtClean="0"/>
              <a:t>18</a:t>
            </a:fld>
            <a:endParaRPr lang="en-US"/>
          </a:p>
        </p:txBody>
      </p:sp>
    </p:spTree>
    <p:extLst>
      <p:ext uri="{BB962C8B-B14F-4D97-AF65-F5344CB8AC3E}">
        <p14:creationId xmlns:p14="http://schemas.microsoft.com/office/powerpoint/2010/main" val="2902050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3 design goals. </a:t>
            </a:r>
          </a:p>
          <a:p>
            <a:r>
              <a:rPr lang="en-US" baseline="0" dirty="0" smtClean="0"/>
              <a:t>----- Meeting Notes (5/13/15 11:14) -----</a:t>
            </a:r>
          </a:p>
          <a:p>
            <a:r>
              <a:rPr lang="en-US" baseline="0" dirty="0" smtClean="0"/>
              <a:t>to design the encryption schemes and the whole system</a:t>
            </a:r>
          </a:p>
        </p:txBody>
      </p:sp>
      <p:sp>
        <p:nvSpPr>
          <p:cNvPr id="4" name="Slide Number Placeholder 3"/>
          <p:cNvSpPr>
            <a:spLocks noGrp="1"/>
          </p:cNvSpPr>
          <p:nvPr>
            <p:ph type="sldNum" sz="quarter" idx="10"/>
          </p:nvPr>
        </p:nvSpPr>
        <p:spPr/>
        <p:txBody>
          <a:bodyPr/>
          <a:lstStyle/>
          <a:p>
            <a:fld id="{4A2F9098-98E7-8547-9C96-4AD8FD6470B4}" type="slidenum">
              <a:rPr lang="en-US" smtClean="0"/>
              <a:t>19</a:t>
            </a:fld>
            <a:endParaRPr lang="en-US"/>
          </a:p>
        </p:txBody>
      </p:sp>
    </p:spTree>
    <p:extLst>
      <p:ext uri="{BB962C8B-B14F-4D97-AF65-F5344CB8AC3E}">
        <p14:creationId xmlns:p14="http://schemas.microsoft.com/office/powerpoint/2010/main" val="2902050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Nowadays, in a enterprise network there are not only traditional network devices such as switches and routers. </a:t>
            </a:r>
          </a:p>
          <a:p>
            <a:endParaRPr lang="en-US" baseline="0" dirty="0" smtClean="0"/>
          </a:p>
          <a:p>
            <a:r>
              <a:rPr lang="en-US" baseline="0" dirty="0" smtClean="0"/>
              <a:t>In addition, according to our survey, there are a large amount of </a:t>
            </a:r>
            <a:r>
              <a:rPr lang="en-US" baseline="0" dirty="0" err="1" smtClean="0"/>
              <a:t>middleboxes</a:t>
            </a:r>
            <a:r>
              <a:rPr lang="en-US" baseline="0" dirty="0" smtClean="0"/>
              <a:t> inside enterprise networks, including </a:t>
            </a:r>
            <a:r>
              <a:rPr lang="en-US" baseline="0" dirty="0" err="1" smtClean="0"/>
              <a:t>nat</a:t>
            </a:r>
            <a:r>
              <a:rPr lang="en-US" baseline="0" dirty="0" smtClean="0"/>
              <a:t>, firewalls, intrusion detection system, proxies, and wan optimizers.</a:t>
            </a:r>
          </a:p>
          <a:p>
            <a:r>
              <a:rPr lang="en-US" baseline="0" dirty="0" smtClean="0"/>
              <a:t>All these devices increase the complexity of the network. To deal with this problem, </a:t>
            </a:r>
            <a:r>
              <a:rPr lang="en-US" baseline="0" dirty="0" err="1" smtClean="0"/>
              <a:t>reseachers</a:t>
            </a:r>
            <a:r>
              <a:rPr lang="en-US" baseline="0" dirty="0" smtClean="0"/>
              <a:t> and industry have proposed to outsource these </a:t>
            </a:r>
            <a:r>
              <a:rPr lang="en-US" baseline="0" dirty="0" err="1" smtClean="0"/>
              <a:t>middleboxes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2</a:t>
            </a:fld>
            <a:endParaRPr lang="en-US"/>
          </a:p>
        </p:txBody>
      </p:sp>
    </p:spTree>
    <p:extLst>
      <p:ext uri="{BB962C8B-B14F-4D97-AF65-F5344CB8AC3E}">
        <p14:creationId xmlns:p14="http://schemas.microsoft.com/office/powerpoint/2010/main" val="269418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already heard about fully </a:t>
            </a:r>
            <a:r>
              <a:rPr lang="en-US" dirty="0" err="1" smtClean="0"/>
              <a:t>homomorphic</a:t>
            </a:r>
            <a:r>
              <a:rPr lang="en-US" dirty="0" smtClean="0"/>
              <a:t> encryption. Fully </a:t>
            </a:r>
            <a:r>
              <a:rPr lang="en-US" dirty="0" err="1" smtClean="0"/>
              <a:t>homomorphic</a:t>
            </a:r>
            <a:r>
              <a:rPr lang="en-US" dirty="0" smtClean="0"/>
              <a:t> encryption allows</a:t>
            </a:r>
            <a:r>
              <a:rPr lang="en-US" baseline="0" dirty="0" smtClean="0"/>
              <a:t> arbitrary computation over the </a:t>
            </a:r>
            <a:r>
              <a:rPr lang="en-US" baseline="0" dirty="0" err="1" smtClean="0"/>
              <a:t>ciphertext</a:t>
            </a:r>
            <a:r>
              <a:rPr lang="en-US" baseline="0" dirty="0" smtClean="0"/>
              <a:t>. Unfortunately, fully </a:t>
            </a:r>
            <a:r>
              <a:rPr lang="en-US" baseline="0" dirty="0" err="1" smtClean="0"/>
              <a:t>homoporphic</a:t>
            </a:r>
            <a:r>
              <a:rPr lang="en-US" baseline="0" dirty="0" smtClean="0"/>
              <a:t> encryption is still a theoretical concept and doesn’t have practical implementation. We evaluated a state-of-the-art scheme, and it takes a day to encrypt a single value.</a:t>
            </a:r>
          </a:p>
          <a:p>
            <a:endParaRPr lang="en-US" baseline="0" dirty="0" smtClean="0"/>
          </a:p>
          <a:p>
            <a:r>
              <a:rPr lang="en-US" baseline="0" dirty="0" smtClean="0"/>
              <a:t>Fortunately, we observed that </a:t>
            </a:r>
            <a:r>
              <a:rPr lang="en-US" baseline="0" dirty="0" err="1" smtClean="0"/>
              <a:t>middleboxes</a:t>
            </a:r>
            <a:r>
              <a:rPr lang="en-US" baseline="0" dirty="0" smtClean="0"/>
              <a:t> only require a small set of computations. Therefore, our strategy is to design encryption schemes that support much more restrictive computations. </a:t>
            </a:r>
          </a:p>
        </p:txBody>
      </p:sp>
      <p:sp>
        <p:nvSpPr>
          <p:cNvPr id="4" name="Slide Number Placeholder 3"/>
          <p:cNvSpPr>
            <a:spLocks noGrp="1"/>
          </p:cNvSpPr>
          <p:nvPr>
            <p:ph type="sldNum" sz="quarter" idx="10"/>
          </p:nvPr>
        </p:nvSpPr>
        <p:spPr/>
        <p:txBody>
          <a:bodyPr/>
          <a:lstStyle/>
          <a:p>
            <a:fld id="{4A2F9098-98E7-8547-9C96-4AD8FD6470B4}" type="slidenum">
              <a:rPr lang="en-US" smtClean="0"/>
              <a:t>20</a:t>
            </a:fld>
            <a:endParaRPr lang="en-US"/>
          </a:p>
        </p:txBody>
      </p:sp>
    </p:spTree>
    <p:extLst>
      <p:ext uri="{BB962C8B-B14F-4D97-AF65-F5344CB8AC3E}">
        <p14:creationId xmlns:p14="http://schemas.microsoft.com/office/powerpoint/2010/main" val="2094183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we showed before, we classify </a:t>
            </a:r>
            <a:r>
              <a:rPr lang="en-US" baseline="0" dirty="0" err="1" smtClean="0"/>
              <a:t>middleboxes</a:t>
            </a:r>
            <a:r>
              <a:rPr lang="en-US" baseline="0" dirty="0" smtClean="0"/>
              <a:t> into 2 categories. The first only examine the header and the second performs deep packet inspection. We found 2 core operations that corresponds to those 2 categories…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Then we design new encryption schemes to support above operations. In</a:t>
            </a:r>
            <a:r>
              <a:rPr lang="en-US" baseline="0" dirty="0" smtClean="0"/>
              <a:t> this talk, we will mostly focus on our scheme that supports range matching, since the scheme for keyword matching can be found in the </a:t>
            </a:r>
            <a:r>
              <a:rPr lang="en-US" baseline="0" dirty="0" err="1" smtClean="0"/>
              <a:t>BlindBox</a:t>
            </a:r>
            <a:r>
              <a:rPr lang="en-US" baseline="0" dirty="0" smtClean="0"/>
              <a:t> paper.</a:t>
            </a:r>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21</a:t>
            </a:fld>
            <a:endParaRPr lang="en-US"/>
          </a:p>
        </p:txBody>
      </p:sp>
    </p:spTree>
    <p:extLst>
      <p:ext uri="{BB962C8B-B14F-4D97-AF65-F5344CB8AC3E}">
        <p14:creationId xmlns:p14="http://schemas.microsoft.com/office/powerpoint/2010/main" val="2094183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firewall</a:t>
            </a:r>
            <a:r>
              <a:rPr lang="en-US" baseline="0" dirty="0" smtClean="0"/>
              <a:t> rule require prefix matching on two fields, and prefix matching is a special instance of range matching.</a:t>
            </a:r>
          </a:p>
          <a:p>
            <a:r>
              <a:rPr lang="en-US" baseline="0" dirty="0" smtClean="0"/>
              <a:t>For example, this /24 prefix is the same as this range of addresses.</a:t>
            </a:r>
          </a:p>
          <a:p>
            <a:endParaRPr lang="en-US" baseline="0" dirty="0" smtClean="0"/>
          </a:p>
          <a:p>
            <a:r>
              <a:rPr lang="en-US" baseline="0" dirty="0" smtClean="0"/>
              <a:t>Therefore, by support range matching we can support packet classification. </a:t>
            </a:r>
          </a:p>
        </p:txBody>
      </p:sp>
      <p:sp>
        <p:nvSpPr>
          <p:cNvPr id="4" name="Slide Number Placeholder 3"/>
          <p:cNvSpPr>
            <a:spLocks noGrp="1"/>
          </p:cNvSpPr>
          <p:nvPr>
            <p:ph type="sldNum" sz="quarter" idx="10"/>
          </p:nvPr>
        </p:nvSpPr>
        <p:spPr/>
        <p:txBody>
          <a:bodyPr/>
          <a:lstStyle/>
          <a:p>
            <a:fld id="{4A2F9098-98E7-8547-9C96-4AD8FD6470B4}" type="slidenum">
              <a:rPr lang="en-US" smtClean="0"/>
              <a:t>22</a:t>
            </a:fld>
            <a:endParaRPr lang="en-US"/>
          </a:p>
        </p:txBody>
      </p:sp>
    </p:spTree>
    <p:extLst>
      <p:ext uri="{BB962C8B-B14F-4D97-AF65-F5344CB8AC3E}">
        <p14:creationId xmlns:p14="http://schemas.microsoft.com/office/powerpoint/2010/main" val="2624631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a:t>
            </a:r>
            <a:r>
              <a:rPr lang="en-US" baseline="0" dirty="0" smtClean="0"/>
              <a:t>n example about how to support packet classification. Suppose we want to match packets with 2 fields, namely </a:t>
            </a:r>
            <a:r>
              <a:rPr lang="en-US" baseline="0" dirty="0" err="1" smtClean="0"/>
              <a:t>ip</a:t>
            </a:r>
            <a:r>
              <a:rPr lang="en-US" baseline="0" dirty="0" smtClean="0"/>
              <a:t> </a:t>
            </a:r>
            <a:r>
              <a:rPr lang="en-US" baseline="0" dirty="0" err="1" smtClean="0"/>
              <a:t>src</a:t>
            </a:r>
            <a:r>
              <a:rPr lang="en-US" baseline="0" dirty="0" smtClean="0"/>
              <a:t> and </a:t>
            </a:r>
            <a:r>
              <a:rPr lang="en-US" baseline="0" dirty="0" err="1" smtClean="0"/>
              <a:t>ip</a:t>
            </a:r>
            <a:r>
              <a:rPr lang="en-US" baseline="0" dirty="0" smtClean="0"/>
              <a:t> </a:t>
            </a:r>
            <a:r>
              <a:rPr lang="en-US" baseline="0" dirty="0" err="1" smtClean="0"/>
              <a:t>dst</a:t>
            </a:r>
            <a:endParaRPr lang="en-US" baseline="0" dirty="0" smtClean="0"/>
          </a:p>
          <a:p>
            <a:endParaRPr lang="en-US" baseline="0" dirty="0" smtClean="0"/>
          </a:p>
          <a:p>
            <a:r>
              <a:rPr lang="en-US" baseline="0" dirty="0" smtClean="0"/>
              <a:t>And we have a firewall rule. A rule can be represented as a rectangle. </a:t>
            </a:r>
          </a:p>
          <a:p>
            <a:endParaRPr lang="en-US" baseline="0" dirty="0" smtClean="0"/>
          </a:p>
          <a:p>
            <a:r>
              <a:rPr lang="en-US" baseline="0" dirty="0" err="1" smtClean="0"/>
              <a:t>Ip</a:t>
            </a:r>
            <a:r>
              <a:rPr lang="en-US" baseline="0" dirty="0" smtClean="0"/>
              <a:t> </a:t>
            </a:r>
            <a:r>
              <a:rPr lang="en-US" baseline="0" dirty="0" err="1" smtClean="0"/>
              <a:t>src</a:t>
            </a:r>
            <a:r>
              <a:rPr lang="en-US" baseline="0" dirty="0" smtClean="0"/>
              <a:t> range is from x_a1 to x_a2, </a:t>
            </a:r>
          </a:p>
          <a:p>
            <a:endParaRPr lang="en-US" baseline="0" dirty="0" smtClean="0"/>
          </a:p>
          <a:p>
            <a:r>
              <a:rPr lang="en-US" baseline="0" dirty="0" smtClean="0"/>
              <a:t>Similarly, </a:t>
            </a:r>
            <a:r>
              <a:rPr lang="en-US" baseline="0" dirty="0" err="1" smtClean="0"/>
              <a:t>ip</a:t>
            </a:r>
            <a:r>
              <a:rPr lang="en-US" baseline="0" dirty="0" smtClean="0"/>
              <a:t> </a:t>
            </a:r>
            <a:r>
              <a:rPr lang="en-US" baseline="0" dirty="0" err="1" smtClean="0"/>
              <a:t>dst</a:t>
            </a:r>
            <a:r>
              <a:rPr lang="en-US" baseline="0" dirty="0" smtClean="0"/>
              <a:t> range is from y_a1 to y_a2.</a:t>
            </a:r>
          </a:p>
        </p:txBody>
      </p:sp>
      <p:sp>
        <p:nvSpPr>
          <p:cNvPr id="4" name="Slide Number Placeholder 3"/>
          <p:cNvSpPr>
            <a:spLocks noGrp="1"/>
          </p:cNvSpPr>
          <p:nvPr>
            <p:ph type="sldNum" sz="quarter" idx="10"/>
          </p:nvPr>
        </p:nvSpPr>
        <p:spPr/>
        <p:txBody>
          <a:bodyPr/>
          <a:lstStyle/>
          <a:p>
            <a:fld id="{4A2F9098-98E7-8547-9C96-4AD8FD6470B4}" type="slidenum">
              <a:rPr lang="en-US" smtClean="0"/>
              <a:t>23</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have a another rule B.</a:t>
            </a:r>
          </a:p>
          <a:p>
            <a:r>
              <a:rPr lang="en-US" baseline="0" dirty="0" smtClean="0"/>
              <a:t>We show this rule using a smaller red rectangle, because it is covered by the first rule.</a:t>
            </a:r>
          </a:p>
          <a:p>
            <a:r>
              <a:rPr lang="en-US" baseline="0" dirty="0" smtClean="0"/>
              <a:t>Its </a:t>
            </a:r>
            <a:r>
              <a:rPr lang="en-US" baseline="0" dirty="0" err="1" smtClean="0"/>
              <a:t>ip</a:t>
            </a:r>
            <a:r>
              <a:rPr lang="en-US" baseline="0" dirty="0" smtClean="0"/>
              <a:t> </a:t>
            </a:r>
            <a:r>
              <a:rPr lang="en-US" baseline="0" dirty="0" err="1" smtClean="0"/>
              <a:t>src</a:t>
            </a:r>
            <a:r>
              <a:rPr lang="en-US" baseline="0" dirty="0" smtClean="0"/>
              <a:t> starts from .128 </a:t>
            </a:r>
          </a:p>
          <a:p>
            <a:r>
              <a:rPr lang="en-US" baseline="0" dirty="0" smtClean="0"/>
              <a:t>to .191</a:t>
            </a:r>
          </a:p>
          <a:p>
            <a:r>
              <a:rPr lang="en-US" baseline="0" dirty="0" smtClean="0"/>
              <a:t>Similarly, </a:t>
            </a:r>
            <a:r>
              <a:rPr lang="en-US" baseline="0" dirty="0" err="1" smtClean="0"/>
              <a:t>ip</a:t>
            </a:r>
            <a:r>
              <a:rPr lang="en-US" baseline="0" dirty="0" smtClean="0"/>
              <a:t> </a:t>
            </a:r>
            <a:r>
              <a:rPr lang="en-US" baseline="0" dirty="0" err="1" smtClean="0"/>
              <a:t>dst</a:t>
            </a:r>
            <a:r>
              <a:rPr lang="en-US" baseline="0" dirty="0" smtClean="0"/>
              <a:t> start from .128</a:t>
            </a:r>
          </a:p>
          <a:p>
            <a:r>
              <a:rPr lang="en-US" baseline="0" dirty="0" smtClean="0"/>
              <a:t>To .191</a:t>
            </a:r>
          </a:p>
        </p:txBody>
      </p:sp>
      <p:sp>
        <p:nvSpPr>
          <p:cNvPr id="4" name="Slide Number Placeholder 3"/>
          <p:cNvSpPr>
            <a:spLocks noGrp="1"/>
          </p:cNvSpPr>
          <p:nvPr>
            <p:ph type="sldNum" sz="quarter" idx="10"/>
          </p:nvPr>
        </p:nvSpPr>
        <p:spPr/>
        <p:txBody>
          <a:bodyPr/>
          <a:lstStyle/>
          <a:p>
            <a:fld id="{4A2F9098-98E7-8547-9C96-4AD8FD6470B4}" type="slidenum">
              <a:rPr lang="en-US" smtClean="0"/>
              <a:t>24</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have a packet with the above addresses. </a:t>
            </a:r>
          </a:p>
          <a:p>
            <a:r>
              <a:rPr lang="en-US" baseline="0" dirty="0" smtClean="0"/>
              <a:t>We use a point to represent the packet.</a:t>
            </a:r>
          </a:p>
          <a:p>
            <a:r>
              <a:rPr lang="en-US" baseline="0" dirty="0" smtClean="0"/>
              <a:t>Now, packet classification will find out which rectangle does the point belong to.</a:t>
            </a:r>
          </a:p>
        </p:txBody>
      </p:sp>
      <p:sp>
        <p:nvSpPr>
          <p:cNvPr id="4" name="Slide Number Placeholder 3"/>
          <p:cNvSpPr>
            <a:spLocks noGrp="1"/>
          </p:cNvSpPr>
          <p:nvPr>
            <p:ph type="sldNum" sz="quarter" idx="10"/>
          </p:nvPr>
        </p:nvSpPr>
        <p:spPr/>
        <p:txBody>
          <a:bodyPr/>
          <a:lstStyle/>
          <a:p>
            <a:fld id="{4A2F9098-98E7-8547-9C96-4AD8FD6470B4}" type="slidenum">
              <a:rPr lang="en-US" smtClean="0"/>
              <a:t>25</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our problem is,</a:t>
            </a:r>
            <a:r>
              <a:rPr lang="en-US" baseline="0" dirty="0" smtClean="0"/>
              <a:t> how to move this point and rectangles around, such that packet classification will give us the same result.</a:t>
            </a:r>
          </a:p>
          <a:p>
            <a:r>
              <a:rPr lang="en-US" baseline="0" dirty="0" smtClean="0"/>
              <a:t>Here we show our intuition. If we can randomize these coordinate but preserve the ordering, we won’t change their topological relation. Now let’s do it for the x-axis.</a:t>
            </a:r>
          </a:p>
        </p:txBody>
      </p:sp>
      <p:sp>
        <p:nvSpPr>
          <p:cNvPr id="4" name="Slide Number Placeholder 3"/>
          <p:cNvSpPr>
            <a:spLocks noGrp="1"/>
          </p:cNvSpPr>
          <p:nvPr>
            <p:ph type="sldNum" sz="quarter" idx="10"/>
          </p:nvPr>
        </p:nvSpPr>
        <p:spPr/>
        <p:txBody>
          <a:bodyPr/>
          <a:lstStyle/>
          <a:p>
            <a:fld id="{4A2F9098-98E7-8547-9C96-4AD8FD6470B4}" type="slidenum">
              <a:rPr lang="en-US" smtClean="0"/>
              <a:t>26</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a:t>
            </a:r>
            <a:r>
              <a:rPr lang="en-US" baseline="0" dirty="0" smtClean="0"/>
              <a:t> is the result.</a:t>
            </a:r>
          </a:p>
        </p:txBody>
      </p:sp>
      <p:sp>
        <p:nvSpPr>
          <p:cNvPr id="4" name="Slide Number Placeholder 3"/>
          <p:cNvSpPr>
            <a:spLocks noGrp="1"/>
          </p:cNvSpPr>
          <p:nvPr>
            <p:ph type="sldNum" sz="quarter" idx="10"/>
          </p:nvPr>
        </p:nvSpPr>
        <p:spPr/>
        <p:txBody>
          <a:bodyPr/>
          <a:lstStyle/>
          <a:p>
            <a:fld id="{4A2F9098-98E7-8547-9C96-4AD8FD6470B4}" type="slidenum">
              <a:rPr lang="en-US" smtClean="0"/>
              <a:t>27</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apply the same thing to the y-axis</a:t>
            </a:r>
          </a:p>
        </p:txBody>
      </p:sp>
      <p:sp>
        <p:nvSpPr>
          <p:cNvPr id="4" name="Slide Number Placeholder 3"/>
          <p:cNvSpPr>
            <a:spLocks noGrp="1"/>
          </p:cNvSpPr>
          <p:nvPr>
            <p:ph type="sldNum" sz="quarter" idx="10"/>
          </p:nvPr>
        </p:nvSpPr>
        <p:spPr/>
        <p:txBody>
          <a:bodyPr/>
          <a:lstStyle/>
          <a:p>
            <a:fld id="{4A2F9098-98E7-8547-9C96-4AD8FD6470B4}" type="slidenum">
              <a:rPr lang="en-US" smtClean="0"/>
              <a:t>28</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is</a:t>
            </a:r>
            <a:r>
              <a:rPr lang="en-US" baseline="0" dirty="0" smtClean="0"/>
              <a:t> our final result.</a:t>
            </a:r>
          </a:p>
        </p:txBody>
      </p:sp>
      <p:sp>
        <p:nvSpPr>
          <p:cNvPr id="4" name="Slide Number Placeholder 3"/>
          <p:cNvSpPr>
            <a:spLocks noGrp="1"/>
          </p:cNvSpPr>
          <p:nvPr>
            <p:ph type="sldNum" sz="quarter" idx="10"/>
          </p:nvPr>
        </p:nvSpPr>
        <p:spPr/>
        <p:txBody>
          <a:bodyPr/>
          <a:lstStyle/>
          <a:p>
            <a:fld id="{4A2F9098-98E7-8547-9C96-4AD8FD6470B4}" type="slidenum">
              <a:rPr lang="en-US" smtClean="0"/>
              <a:t>29</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the APLOMB paper published in 2012, propose to move the </a:t>
            </a:r>
            <a:r>
              <a:rPr lang="en-US" baseline="0" dirty="0" err="1" smtClean="0"/>
              <a:t>middleboxes</a:t>
            </a:r>
            <a:r>
              <a:rPr lang="en-US" baseline="0" dirty="0" smtClean="0"/>
              <a:t> to the cloud provider.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this model, all the enterprise traffic goes</a:t>
            </a:r>
            <a:r>
              <a:rPr lang="en-US" baseline="0" dirty="0" smtClean="0"/>
              <a:t> thru a gateway located at the border of the enterprise network, and the </a:t>
            </a:r>
            <a:r>
              <a:rPr lang="en-US" baseline="0" dirty="0" err="1" smtClean="0"/>
              <a:t>middleboxes</a:t>
            </a:r>
            <a:r>
              <a:rPr lang="en-US" baseline="0" dirty="0" smtClean="0"/>
              <a:t> are located in the cloud.</a:t>
            </a:r>
            <a:endParaRPr lang="en-US" dirty="0" smtClean="0"/>
          </a:p>
        </p:txBody>
      </p:sp>
      <p:sp>
        <p:nvSpPr>
          <p:cNvPr id="4" name="Slide Number Placeholder 3"/>
          <p:cNvSpPr>
            <a:spLocks noGrp="1"/>
          </p:cNvSpPr>
          <p:nvPr>
            <p:ph type="sldNum" sz="quarter" idx="10"/>
          </p:nvPr>
        </p:nvSpPr>
        <p:spPr/>
        <p:txBody>
          <a:bodyPr/>
          <a:lstStyle/>
          <a:p>
            <a:fld id="{4A2F9098-98E7-8547-9C96-4AD8FD6470B4}" type="slidenum">
              <a:rPr lang="en-US" smtClean="0"/>
              <a:t>3</a:t>
            </a:fld>
            <a:endParaRPr lang="en-US"/>
          </a:p>
        </p:txBody>
      </p:sp>
    </p:spTree>
    <p:extLst>
      <p:ext uri="{BB962C8B-B14F-4D97-AF65-F5344CB8AC3E}">
        <p14:creationId xmlns:p14="http://schemas.microsoft.com/office/powerpoint/2010/main" val="2694185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you can still remember what we </a:t>
            </a:r>
            <a:r>
              <a:rPr lang="en-US" dirty="0" err="1" smtClean="0"/>
              <a:t>describle</a:t>
            </a:r>
            <a:r>
              <a:rPr lang="en-US" dirty="0" smtClean="0"/>
              <a:t> how the firewall works at the beginning,</a:t>
            </a:r>
            <a:r>
              <a:rPr lang="en-US" baseline="0" dirty="0" smtClean="0"/>
              <a:t> you can see that this is the visualization of the transformed rules and the encrypted packet.</a:t>
            </a:r>
          </a:p>
          <a:p>
            <a:r>
              <a:rPr lang="en-US" baseline="0" dirty="0" smtClean="0"/>
              <a:t>The block sizes and positions are randomized, and the point position is also randomized. Firewall couldn’t tell the original addresses, but it will give the same result.</a:t>
            </a:r>
          </a:p>
        </p:txBody>
      </p:sp>
      <p:sp>
        <p:nvSpPr>
          <p:cNvPr id="4" name="Slide Number Placeholder 3"/>
          <p:cNvSpPr>
            <a:spLocks noGrp="1"/>
          </p:cNvSpPr>
          <p:nvPr>
            <p:ph type="sldNum" sz="quarter" idx="10"/>
          </p:nvPr>
        </p:nvSpPr>
        <p:spPr/>
        <p:txBody>
          <a:bodyPr/>
          <a:lstStyle/>
          <a:p>
            <a:fld id="{4A2F9098-98E7-8547-9C96-4AD8FD6470B4}" type="slidenum">
              <a:rPr lang="en-US" smtClean="0"/>
              <a:t>30</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let’s compare our final result with the original rules and packet. We can see that they look quite different. But the packet classification will give us the same result. </a:t>
            </a:r>
          </a:p>
          <a:p>
            <a:r>
              <a:rPr lang="en-US" baseline="0" dirty="0" smtClean="0"/>
              <a:t>In this sense, they are equivalent.</a:t>
            </a:r>
          </a:p>
        </p:txBody>
      </p:sp>
      <p:sp>
        <p:nvSpPr>
          <p:cNvPr id="4" name="Slide Number Placeholder 3"/>
          <p:cNvSpPr>
            <a:spLocks noGrp="1"/>
          </p:cNvSpPr>
          <p:nvPr>
            <p:ph type="sldNum" sz="quarter" idx="10"/>
          </p:nvPr>
        </p:nvSpPr>
        <p:spPr/>
        <p:txBody>
          <a:bodyPr/>
          <a:lstStyle/>
          <a:p>
            <a:fld id="{4A2F9098-98E7-8547-9C96-4AD8FD6470B4}" type="slidenum">
              <a:rPr lang="en-US" smtClean="0"/>
              <a:t>31</a:t>
            </a:fld>
            <a:endParaRPr lang="en-US"/>
          </a:p>
        </p:txBody>
      </p:sp>
    </p:spTree>
    <p:extLst>
      <p:ext uri="{BB962C8B-B14F-4D97-AF65-F5344CB8AC3E}">
        <p14:creationId xmlns:p14="http://schemas.microsoft.com/office/powerpoint/2010/main" val="3064025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just</a:t>
            </a:r>
            <a:r>
              <a:rPr lang="en-US" baseline="0" dirty="0" smtClean="0"/>
              <a:t> showed the intuition of our scheme.</a:t>
            </a:r>
            <a:endParaRPr lang="en-US" dirty="0" smtClean="0"/>
          </a:p>
          <a:p>
            <a:r>
              <a:rPr lang="en-US" dirty="0" smtClean="0"/>
              <a:t>With that intuition, how do we find an appropriate scheme</a:t>
            </a:r>
            <a:r>
              <a:rPr lang="en-US" baseline="0" dirty="0" smtClean="0"/>
              <a:t> to use? Order preserving encryption is the most straightforward candidate.</a:t>
            </a:r>
          </a:p>
          <a:p>
            <a:r>
              <a:rPr lang="en-US" baseline="0" dirty="0" smtClean="0"/>
              <a:t>However, the state-of-the-art OPE scheme is slow for networking. It takes about 10ms to encrypt a single value.</a:t>
            </a:r>
          </a:p>
        </p:txBody>
      </p:sp>
      <p:sp>
        <p:nvSpPr>
          <p:cNvPr id="4" name="Slide Number Placeholder 3"/>
          <p:cNvSpPr>
            <a:spLocks noGrp="1"/>
          </p:cNvSpPr>
          <p:nvPr>
            <p:ph type="sldNum" sz="quarter" idx="10"/>
          </p:nvPr>
        </p:nvSpPr>
        <p:spPr/>
        <p:txBody>
          <a:bodyPr/>
          <a:lstStyle/>
          <a:p>
            <a:fld id="{4A2F9098-98E7-8547-9C96-4AD8FD6470B4}" type="slidenum">
              <a:rPr lang="en-US" smtClean="0"/>
              <a:t>32</a:t>
            </a:fld>
            <a:endParaRPr lang="en-US"/>
          </a:p>
        </p:txBody>
      </p:sp>
    </p:spTree>
    <p:extLst>
      <p:ext uri="{BB962C8B-B14F-4D97-AF65-F5344CB8AC3E}">
        <p14:creationId xmlns:p14="http://schemas.microsoft.com/office/powerpoint/2010/main" val="2179221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Therefore, base on the observations from our application, we designed a optimized scheme.</a:t>
            </a:r>
          </a:p>
          <a:p>
            <a:r>
              <a:rPr lang="en-US" baseline="0" dirty="0" smtClean="0"/>
              <a:t>The first observation is t</a:t>
            </a:r>
            <a:r>
              <a:rPr lang="en-US" dirty="0" smtClean="0"/>
              <a:t>he order among values across packets does not matter. OPE preserve the ordering between every values, even across difference packets. However in our application</a:t>
            </a:r>
            <a:r>
              <a:rPr lang="en-US" baseline="0" dirty="0" smtClean="0"/>
              <a:t> we don’t need to preserve the ordering between different packets. This gives us a sparser encoding space.</a:t>
            </a:r>
          </a:p>
          <a:p>
            <a:r>
              <a:rPr lang="en-US" baseline="0" dirty="0" smtClean="0"/>
              <a:t>The second is that, r</a:t>
            </a:r>
            <a:r>
              <a:rPr lang="en-US" dirty="0" smtClean="0"/>
              <a:t>ule updates are infrequent, therefore we can relax</a:t>
            </a:r>
            <a:r>
              <a:rPr lang="en-US" baseline="0" dirty="0" smtClean="0"/>
              <a:t> our constraint a bit to allow mutable encoding.</a:t>
            </a:r>
          </a:p>
          <a:p>
            <a:endParaRPr lang="en-US" baseline="0" dirty="0" smtClean="0"/>
          </a:p>
          <a:p>
            <a:r>
              <a:rPr lang="en-US" baseline="0" dirty="0" smtClean="0"/>
              <a:t>As a result, we have a much faster scheme that only takes about 1us to encrypt a value. More details of our scheme is in our paper.</a:t>
            </a:r>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33</a:t>
            </a:fld>
            <a:endParaRPr lang="en-US"/>
          </a:p>
        </p:txBody>
      </p:sp>
    </p:spTree>
    <p:extLst>
      <p:ext uri="{BB962C8B-B14F-4D97-AF65-F5344CB8AC3E}">
        <p14:creationId xmlns:p14="http://schemas.microsoft.com/office/powerpoint/2010/main" val="217922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support for keyword matching enable deep packet inspections</a:t>
            </a:r>
            <a:r>
              <a:rPr lang="en-US" baseline="0" dirty="0" smtClean="0"/>
              <a:t> over encrypted traffic. </a:t>
            </a:r>
          </a:p>
          <a:p>
            <a:endParaRPr lang="en-US" baseline="0" dirty="0" smtClean="0"/>
          </a:p>
          <a:p>
            <a:r>
              <a:rPr lang="en-US" baseline="0" dirty="0" smtClean="0"/>
              <a:t>This can be formulated as a searchable encryption problem. The security guarantee given by searchable encryption is that the </a:t>
            </a:r>
            <a:r>
              <a:rPr lang="en-US" baseline="0" dirty="0" err="1" smtClean="0"/>
              <a:t>middlebox</a:t>
            </a:r>
            <a:r>
              <a:rPr lang="en-US" baseline="0" dirty="0" smtClean="0"/>
              <a:t> doesn’t learn</a:t>
            </a:r>
          </a:p>
          <a:p>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And </a:t>
            </a:r>
            <a:r>
              <a:rPr lang="en-US" dirty="0" smtClean="0"/>
              <a:t>Searchable Encryption is a well-studied problem with efficient schemes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a:t>
            </a:r>
            <a:r>
              <a:rPr lang="en-US" baseline="0" dirty="0" err="1" smtClean="0"/>
              <a:t>MBArk</a:t>
            </a:r>
            <a:r>
              <a:rPr lang="en-US" baseline="0" dirty="0" smtClean="0"/>
              <a:t>, we use the scheme from </a:t>
            </a:r>
            <a:r>
              <a:rPr lang="en-US" baseline="0" dirty="0" err="1" smtClean="0"/>
              <a:t>BlindBox</a:t>
            </a:r>
            <a:endParaRPr lang="en-US" dirty="0" smtClean="0"/>
          </a:p>
          <a:p>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34</a:t>
            </a:fld>
            <a:endParaRPr lang="en-US"/>
          </a:p>
        </p:txBody>
      </p:sp>
    </p:spTree>
    <p:extLst>
      <p:ext uri="{BB962C8B-B14F-4D97-AF65-F5344CB8AC3E}">
        <p14:creationId xmlns:p14="http://schemas.microsoft.com/office/powerpoint/2010/main" val="1396429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implemented</a:t>
            </a:r>
            <a:r>
              <a:rPr lang="en-US" baseline="0" dirty="0" smtClean="0"/>
              <a:t> the </a:t>
            </a:r>
            <a:r>
              <a:rPr lang="en-US" baseline="0" dirty="0" err="1" smtClean="0"/>
              <a:t>MBArk</a:t>
            </a:r>
            <a:r>
              <a:rPr lang="en-US" baseline="0" dirty="0" smtClean="0"/>
              <a:t> gateway in our </a:t>
            </a:r>
            <a:r>
              <a:rPr lang="en-US" baseline="0" dirty="0" err="1" smtClean="0"/>
              <a:t>testbed</a:t>
            </a:r>
            <a:r>
              <a:rPr lang="en-US" baseline="0" dirty="0" smtClean="0"/>
              <a:t>, and deploy </a:t>
            </a:r>
            <a:r>
              <a:rPr lang="en-US" baseline="0" dirty="0" err="1" smtClean="0"/>
              <a:t>middleboxes</a:t>
            </a:r>
            <a:r>
              <a:rPr lang="en-US" baseline="0" dirty="0" smtClean="0"/>
              <a:t> service on ec2.</a:t>
            </a:r>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35</a:t>
            </a:fld>
            <a:endParaRPr lang="en-US"/>
          </a:p>
        </p:txBody>
      </p:sp>
    </p:spTree>
    <p:extLst>
      <p:ext uri="{BB962C8B-B14F-4D97-AF65-F5344CB8AC3E}">
        <p14:creationId xmlns:p14="http://schemas.microsoft.com/office/powerpoint/2010/main" val="635436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part of our evaluation is on the gateway.</a:t>
            </a:r>
            <a:r>
              <a:rPr lang="en-US" baseline="0" dirty="0" smtClean="0"/>
              <a:t> we want to know …</a:t>
            </a:r>
          </a:p>
          <a:p>
            <a:endParaRPr lang="en-US" baseline="0" dirty="0" smtClean="0"/>
          </a:p>
          <a:p>
            <a:r>
              <a:rPr lang="en-US" baseline="0" dirty="0" smtClean="0"/>
              <a:t>We compare </a:t>
            </a:r>
            <a:r>
              <a:rPr lang="en-US" baseline="0" dirty="0" err="1" smtClean="0"/>
              <a:t>MBArk</a:t>
            </a:r>
            <a:r>
              <a:rPr lang="en-US" baseline="0" dirty="0" smtClean="0"/>
              <a:t> with aplomb. Here we show the single core performance for APLOMB, </a:t>
            </a:r>
            <a:r>
              <a:rPr lang="en-US" baseline="0" dirty="0" err="1" smtClean="0"/>
              <a:t>MBArk</a:t>
            </a:r>
            <a:r>
              <a:rPr lang="en-US" baseline="0" dirty="0" smtClean="0"/>
              <a:t> with Header Only encryption, and </a:t>
            </a:r>
            <a:r>
              <a:rPr lang="en-US" baseline="0" dirty="0" err="1" smtClean="0"/>
              <a:t>MBArk</a:t>
            </a:r>
            <a:r>
              <a:rPr lang="en-US" baseline="0" dirty="0" smtClean="0"/>
              <a:t> with HTTP header encryption. We test against synthetic workload and empirical traces. </a:t>
            </a:r>
          </a:p>
          <a:p>
            <a:endParaRPr lang="en-US" baseline="0" dirty="0" smtClean="0"/>
          </a:p>
          <a:p>
            <a:r>
              <a:rPr lang="en-US" baseline="0" dirty="0" err="1" smtClean="0"/>
              <a:t>MBArk</a:t>
            </a:r>
            <a:r>
              <a:rPr lang="en-US" baseline="0" dirty="0" smtClean="0"/>
              <a:t> achieves …</a:t>
            </a:r>
          </a:p>
          <a:p>
            <a:endParaRPr lang="en-US" baseline="0" dirty="0" smtClean="0"/>
          </a:p>
          <a:p>
            <a:r>
              <a:rPr lang="en-US" baseline="0" dirty="0" smtClean="0"/>
              <a:t>We also evaluate </a:t>
            </a:r>
            <a:r>
              <a:rPr lang="en-US" baseline="0" dirty="0" err="1" smtClean="0"/>
              <a:t>MBArk</a:t>
            </a:r>
            <a:r>
              <a:rPr lang="en-US" baseline="0" dirty="0" smtClean="0"/>
              <a:t> with IDS support (acceptable because snort is slow as well)</a:t>
            </a:r>
          </a:p>
          <a:p>
            <a:endParaRPr lang="en-US" baseline="0" dirty="0" smtClean="0"/>
          </a:p>
        </p:txBody>
      </p:sp>
      <p:sp>
        <p:nvSpPr>
          <p:cNvPr id="4" name="Slide Number Placeholder 3"/>
          <p:cNvSpPr>
            <a:spLocks noGrp="1"/>
          </p:cNvSpPr>
          <p:nvPr>
            <p:ph type="sldNum" sz="quarter" idx="10"/>
          </p:nvPr>
        </p:nvSpPr>
        <p:spPr/>
        <p:txBody>
          <a:bodyPr/>
          <a:lstStyle/>
          <a:p>
            <a:fld id="{4A2F9098-98E7-8547-9C96-4AD8FD6470B4}" type="slidenum">
              <a:rPr lang="en-US" smtClean="0"/>
              <a:t>36</a:t>
            </a:fld>
            <a:endParaRPr lang="en-US"/>
          </a:p>
        </p:txBody>
      </p:sp>
    </p:spTree>
    <p:extLst>
      <p:ext uri="{BB962C8B-B14F-4D97-AF65-F5344CB8AC3E}">
        <p14:creationId xmlns:p14="http://schemas.microsoft.com/office/powerpoint/2010/main" val="2111764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Second, we evaluated the </a:t>
            </a:r>
            <a:r>
              <a:rPr lang="en-US" baseline="0" dirty="0" err="1" smtClean="0"/>
              <a:t>middleboxes</a:t>
            </a:r>
            <a:r>
              <a:rPr lang="en-US" baseline="0" dirty="0" smtClean="0"/>
              <a:t> in order to know…</a:t>
            </a:r>
          </a:p>
          <a:p>
            <a:endParaRPr lang="en-US" baseline="0" dirty="0" smtClean="0"/>
          </a:p>
          <a:p>
            <a:r>
              <a:rPr lang="en-US" baseline="0" dirty="0" smtClean="0"/>
              <a:t>The good thing about </a:t>
            </a:r>
            <a:r>
              <a:rPr lang="en-US" baseline="0" dirty="0" err="1" smtClean="0"/>
              <a:t>MBArk</a:t>
            </a:r>
            <a:r>
              <a:rPr lang="en-US" baseline="0" dirty="0" smtClean="0"/>
              <a:t> is that, these </a:t>
            </a:r>
            <a:r>
              <a:rPr lang="en-US" baseline="0" dirty="0" err="1" smtClean="0"/>
              <a:t>fastpath</a:t>
            </a:r>
            <a:r>
              <a:rPr lang="en-US" baseline="0" dirty="0" smtClean="0"/>
              <a:t> of </a:t>
            </a:r>
            <a:r>
              <a:rPr lang="en-US" baseline="0" dirty="0" err="1" smtClean="0"/>
              <a:t>middleboxes</a:t>
            </a:r>
            <a:r>
              <a:rPr lang="en-US" baseline="0" dirty="0" smtClean="0"/>
              <a:t> can remain unchanged. As we can see from the chart, the throughput of these </a:t>
            </a:r>
            <a:r>
              <a:rPr lang="en-US" baseline="0" dirty="0" err="1" smtClean="0"/>
              <a:t>middleboxes</a:t>
            </a:r>
            <a:r>
              <a:rPr lang="en-US" baseline="0" dirty="0" smtClean="0"/>
              <a:t> are unaffected.</a:t>
            </a:r>
          </a:p>
        </p:txBody>
      </p:sp>
      <p:sp>
        <p:nvSpPr>
          <p:cNvPr id="4" name="Slide Number Placeholder 3"/>
          <p:cNvSpPr>
            <a:spLocks noGrp="1"/>
          </p:cNvSpPr>
          <p:nvPr>
            <p:ph type="sldNum" sz="quarter" idx="10"/>
          </p:nvPr>
        </p:nvSpPr>
        <p:spPr/>
        <p:txBody>
          <a:bodyPr/>
          <a:lstStyle/>
          <a:p>
            <a:fld id="{4A2F9098-98E7-8547-9C96-4AD8FD6470B4}" type="slidenum">
              <a:rPr lang="en-US" smtClean="0"/>
              <a:t>37</a:t>
            </a:fld>
            <a:endParaRPr lang="en-US"/>
          </a:p>
        </p:txBody>
      </p:sp>
    </p:spTree>
    <p:extLst>
      <p:ext uri="{BB962C8B-B14F-4D97-AF65-F5344CB8AC3E}">
        <p14:creationId xmlns:p14="http://schemas.microsoft.com/office/powerpoint/2010/main" val="21117641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echo the concern about</a:t>
            </a:r>
            <a:r>
              <a:rPr lang="en-US" baseline="0" dirty="0" smtClean="0"/>
              <a:t> the latency</a:t>
            </a:r>
            <a:r>
              <a:rPr lang="en-US" dirty="0" smtClean="0"/>
              <a:t>, we deploy </a:t>
            </a:r>
            <a:r>
              <a:rPr lang="en-US" dirty="0" err="1" smtClean="0"/>
              <a:t>middleboxes</a:t>
            </a:r>
            <a:r>
              <a:rPr lang="en-US" dirty="0" smtClean="0"/>
              <a:t> to EC2 and test how the redirection inflates the page</a:t>
            </a:r>
            <a:r>
              <a:rPr lang="en-US" baseline="0" dirty="0" smtClean="0"/>
              <a:t> load time. We test loading </a:t>
            </a:r>
            <a:r>
              <a:rPr lang="en-US" baseline="0" dirty="0" err="1" smtClean="0"/>
              <a:t>alexa</a:t>
            </a:r>
            <a:r>
              <a:rPr lang="en-US" baseline="0" dirty="0" smtClean="0"/>
              <a:t> top 1000 sites with direct connection and with </a:t>
            </a:r>
            <a:r>
              <a:rPr lang="en-US" baseline="0" dirty="0" err="1" smtClean="0"/>
              <a:t>MBArk</a:t>
            </a:r>
            <a:r>
              <a:rPr lang="en-US" baseline="0" dirty="0" smtClean="0"/>
              <a:t> redirection, and show the page load time distribution. The takeaway from the graphs is that, </a:t>
            </a:r>
            <a:r>
              <a:rPr lang="en-US" sz="1200" baseline="0" dirty="0" err="1" smtClean="0">
                <a:latin typeface="Museo 500 Regular"/>
                <a:cs typeface="Museo 500 Regular"/>
              </a:rPr>
              <a:t>t</a:t>
            </a:r>
            <a:r>
              <a:rPr lang="en-US" sz="1200" dirty="0" err="1" smtClean="0">
                <a:latin typeface="Museo 500 Regular"/>
                <a:cs typeface="Museo 500 Regular"/>
              </a:rPr>
              <a:t>t</a:t>
            </a:r>
            <a:r>
              <a:rPr lang="en-US" sz="1200" dirty="0" smtClean="0">
                <a:latin typeface="Museo 500 Regular"/>
                <a:cs typeface="Museo 500 Regular"/>
              </a:rPr>
              <a:t> the 90th percentile, page loads increase by 2 seconds.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Museo 500 Regular"/>
              <a:cs typeface="Museo 500 Regular"/>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Museo 500 Regular"/>
                <a:cs typeface="Museo 500 Regular"/>
              </a:rPr>
              <a:t>Since the inflation come</a:t>
            </a:r>
            <a:r>
              <a:rPr lang="en-US" sz="1200" baseline="0" dirty="0" smtClean="0">
                <a:latin typeface="Museo 500 Regular"/>
                <a:cs typeface="Museo 500 Regular"/>
              </a:rPr>
              <a:t>s from the architecture rather than the encryption. we can reduce the latency by placing the service at the edge.</a:t>
            </a:r>
            <a:endParaRPr lang="en-US" sz="1200" dirty="0" smtClean="0">
              <a:latin typeface="Museo 500 Regular"/>
              <a:cs typeface="Museo 500 Regular"/>
            </a:endParaRPr>
          </a:p>
          <a:p>
            <a:endParaRPr lang="en-US" dirty="0" smtClean="0"/>
          </a:p>
          <a:p>
            <a:r>
              <a:rPr lang="en-US" dirty="0" smtClean="0"/>
              <a:t>20ms</a:t>
            </a:r>
            <a:endParaRPr lang="en-US" dirty="0"/>
          </a:p>
        </p:txBody>
      </p:sp>
      <p:sp>
        <p:nvSpPr>
          <p:cNvPr id="4" name="Slide Number Placeholder 3"/>
          <p:cNvSpPr>
            <a:spLocks noGrp="1"/>
          </p:cNvSpPr>
          <p:nvPr>
            <p:ph type="sldNum" sz="quarter" idx="10"/>
          </p:nvPr>
        </p:nvSpPr>
        <p:spPr/>
        <p:txBody>
          <a:bodyPr/>
          <a:lstStyle/>
          <a:p>
            <a:fld id="{4A2F9098-98E7-8547-9C96-4AD8FD6470B4}" type="slidenum">
              <a:rPr lang="en-US" smtClean="0"/>
              <a:t>38</a:t>
            </a:fld>
            <a:endParaRPr lang="en-US"/>
          </a:p>
        </p:txBody>
      </p:sp>
    </p:spTree>
    <p:extLst>
      <p:ext uri="{BB962C8B-B14F-4D97-AF65-F5344CB8AC3E}">
        <p14:creationId xmlns:p14="http://schemas.microsoft.com/office/powerpoint/2010/main" val="217051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of directly sending traffic out, the gateway first redirect the traffic to the cloud.</a:t>
            </a:r>
          </a:p>
          <a:p>
            <a:endParaRPr lang="en-US" baseline="0" dirty="0" smtClean="0"/>
          </a:p>
          <a:p>
            <a:r>
              <a:rPr lang="en-US" baseline="0" dirty="0" smtClean="0"/>
              <a:t>The cloud then process the traffic and the send it back.</a:t>
            </a:r>
          </a:p>
          <a:p>
            <a:endParaRPr lang="en-US" baseline="0" dirty="0" smtClean="0"/>
          </a:p>
          <a:p>
            <a:r>
              <a:rPr lang="en-US" baseline="0" dirty="0" smtClean="0"/>
              <a:t>Finally the gateway sends the traffic to its destination.</a:t>
            </a:r>
          </a:p>
        </p:txBody>
      </p:sp>
      <p:sp>
        <p:nvSpPr>
          <p:cNvPr id="4" name="Slide Number Placeholder 3"/>
          <p:cNvSpPr>
            <a:spLocks noGrp="1"/>
          </p:cNvSpPr>
          <p:nvPr>
            <p:ph type="sldNum" sz="quarter" idx="10"/>
          </p:nvPr>
        </p:nvSpPr>
        <p:spPr/>
        <p:txBody>
          <a:bodyPr/>
          <a:lstStyle/>
          <a:p>
            <a:fld id="{4A2F9098-98E7-8547-9C96-4AD8FD6470B4}" type="slidenum">
              <a:rPr lang="en-US" smtClean="0"/>
              <a:t>4</a:t>
            </a:fld>
            <a:endParaRPr lang="en-US"/>
          </a:p>
        </p:txBody>
      </p:sp>
    </p:spTree>
    <p:extLst>
      <p:ext uri="{BB962C8B-B14F-4D97-AF65-F5344CB8AC3E}">
        <p14:creationId xmlns:p14="http://schemas.microsoft.com/office/powerpoint/2010/main" val="2694185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In</a:t>
            </a:r>
            <a:r>
              <a:rPr lang="en-US" baseline="0" dirty="0" smtClean="0"/>
              <a:t> the NFV vision, the </a:t>
            </a:r>
            <a:r>
              <a:rPr lang="en-US" baseline="0" dirty="0" err="1" smtClean="0"/>
              <a:t>middleboxes</a:t>
            </a:r>
            <a:r>
              <a:rPr lang="en-US" baseline="0" dirty="0" smtClean="0"/>
              <a:t> service are implemented as virtual network functions, provided by local carrier rather than a cloud provider. </a:t>
            </a:r>
          </a:p>
          <a:p>
            <a:r>
              <a:rPr lang="en-US" baseline="0" dirty="0" smtClean="0"/>
              <a:t>The </a:t>
            </a:r>
            <a:r>
              <a:rPr lang="en-US" baseline="0" dirty="0" err="1" smtClean="0"/>
              <a:t>middleboxes</a:t>
            </a:r>
            <a:r>
              <a:rPr lang="en-US" baseline="0" dirty="0" smtClean="0"/>
              <a:t> are located at the edge of the network. Because it is much closer, It actually help reduce the latency between the end user and the </a:t>
            </a:r>
            <a:r>
              <a:rPr lang="en-US" baseline="0" dirty="0" err="1" smtClean="0"/>
              <a:t>middleboxes</a:t>
            </a:r>
            <a:r>
              <a:rPr lang="en-US" baseline="0" dirty="0" smtClean="0"/>
              <a:t>.</a:t>
            </a:r>
          </a:p>
        </p:txBody>
      </p:sp>
      <p:sp>
        <p:nvSpPr>
          <p:cNvPr id="4" name="Slide Number Placeholder 3"/>
          <p:cNvSpPr>
            <a:spLocks noGrp="1"/>
          </p:cNvSpPr>
          <p:nvPr>
            <p:ph type="sldNum" sz="quarter" idx="10"/>
          </p:nvPr>
        </p:nvSpPr>
        <p:spPr/>
        <p:txBody>
          <a:bodyPr/>
          <a:lstStyle/>
          <a:p>
            <a:fld id="{4A2F9098-98E7-8547-9C96-4AD8FD6470B4}" type="slidenum">
              <a:rPr lang="en-US" smtClean="0"/>
              <a:t>5</a:t>
            </a:fld>
            <a:endParaRPr lang="en-US"/>
          </a:p>
        </p:txBody>
      </p:sp>
    </p:spTree>
    <p:extLst>
      <p:ext uri="{BB962C8B-B14F-4D97-AF65-F5344CB8AC3E}">
        <p14:creationId xmlns:p14="http://schemas.microsoft.com/office/powerpoint/2010/main" val="2694185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proposals bring a lot of benefits. </a:t>
            </a:r>
          </a:p>
          <a:p>
            <a:r>
              <a:rPr lang="en-US" baseline="0" dirty="0" smtClean="0"/>
              <a:t>By outsourcing their </a:t>
            </a:r>
            <a:r>
              <a:rPr lang="en-US" baseline="0" dirty="0" err="1" smtClean="0"/>
              <a:t>middleboxes</a:t>
            </a:r>
            <a:r>
              <a:rPr lang="en-US" baseline="0" dirty="0" smtClean="0"/>
              <a:t>, enterprises cut down the high capital and operating expenses, </a:t>
            </a:r>
          </a:p>
          <a:p>
            <a:r>
              <a:rPr lang="en-US" baseline="0" dirty="0" smtClean="0"/>
              <a:t>and their operation team will spend much less time on configuration those </a:t>
            </a:r>
            <a:r>
              <a:rPr lang="en-US" baseline="0" dirty="0" err="1" smtClean="0"/>
              <a:t>middleboxes</a:t>
            </a:r>
            <a:r>
              <a:rPr lang="en-US" baseline="0" dirty="0" smtClean="0"/>
              <a:t>. </a:t>
            </a:r>
          </a:p>
          <a:p>
            <a:r>
              <a:rPr lang="en-US" baseline="0" dirty="0" smtClean="0"/>
              <a:t>Finally the </a:t>
            </a:r>
            <a:r>
              <a:rPr lang="en-US" baseline="0" dirty="0" err="1" smtClean="0"/>
              <a:t>middlebox</a:t>
            </a:r>
            <a:r>
              <a:rPr lang="en-US" baseline="0" dirty="0" smtClean="0"/>
              <a:t> service provider can provide failover with cost effective solution.</a:t>
            </a:r>
          </a:p>
        </p:txBody>
      </p:sp>
      <p:sp>
        <p:nvSpPr>
          <p:cNvPr id="4" name="Slide Number Placeholder 3"/>
          <p:cNvSpPr>
            <a:spLocks noGrp="1"/>
          </p:cNvSpPr>
          <p:nvPr>
            <p:ph type="sldNum" sz="quarter" idx="10"/>
          </p:nvPr>
        </p:nvSpPr>
        <p:spPr/>
        <p:txBody>
          <a:bodyPr/>
          <a:lstStyle/>
          <a:p>
            <a:fld id="{4A2F9098-98E7-8547-9C96-4AD8FD6470B4}" type="slidenum">
              <a:rPr lang="en-US" smtClean="0"/>
              <a:t>6</a:t>
            </a:fld>
            <a:endParaRPr lang="en-US"/>
          </a:p>
        </p:txBody>
      </p:sp>
    </p:spTree>
    <p:extLst>
      <p:ext uri="{BB962C8B-B14F-4D97-AF65-F5344CB8AC3E}">
        <p14:creationId xmlns:p14="http://schemas.microsoft.com/office/powerpoint/2010/main" val="269418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However, since </a:t>
            </a:r>
            <a:r>
              <a:rPr lang="en-US" baseline="0" dirty="0" err="1" smtClean="0"/>
              <a:t>middleboxes</a:t>
            </a:r>
            <a:r>
              <a:rPr lang="en-US" baseline="0" dirty="0" smtClean="0"/>
              <a:t> need to process the traffic, they have to see the plaintext. This means users are going to give up confidentiality if they decide to outsource their </a:t>
            </a:r>
            <a:r>
              <a:rPr lang="en-US" baseline="0" dirty="0" err="1" smtClean="0"/>
              <a:t>middleboxes</a:t>
            </a:r>
            <a:r>
              <a:rPr lang="en-US" baseline="0" dirty="0" smtClean="0"/>
              <a:t>.</a:t>
            </a:r>
          </a:p>
          <a:p>
            <a:r>
              <a:rPr lang="en-US" baseline="0" dirty="0" smtClean="0"/>
              <a:t>We have seen this tension in the context of cloud computing and storage, and it is one of the primary reasons that enterprises are reluctant to migrate to the cloud.</a:t>
            </a:r>
          </a:p>
          <a:p>
            <a:r>
              <a:rPr lang="en-US" baseline="0" dirty="0" smtClean="0"/>
              <a:t>Therefore, we can </a:t>
            </a:r>
            <a:r>
              <a:rPr lang="en-US" baseline="0" dirty="0" err="1" smtClean="0"/>
              <a:t>forsee</a:t>
            </a:r>
            <a:r>
              <a:rPr lang="en-US" baseline="0" dirty="0" smtClean="0"/>
              <a:t> that it will slow down the adoption of </a:t>
            </a:r>
            <a:r>
              <a:rPr lang="en-US" baseline="0" dirty="0" err="1" smtClean="0"/>
              <a:t>middlebox</a:t>
            </a:r>
            <a:r>
              <a:rPr lang="en-US" baseline="0" dirty="0" smtClean="0"/>
              <a:t> outsourcing as well.</a:t>
            </a:r>
            <a:endParaRPr lang="en-US" dirty="0" smtClean="0"/>
          </a:p>
        </p:txBody>
      </p:sp>
      <p:sp>
        <p:nvSpPr>
          <p:cNvPr id="4" name="Slide Number Placeholder 3"/>
          <p:cNvSpPr>
            <a:spLocks noGrp="1"/>
          </p:cNvSpPr>
          <p:nvPr>
            <p:ph type="sldNum" sz="quarter" idx="10"/>
          </p:nvPr>
        </p:nvSpPr>
        <p:spPr/>
        <p:txBody>
          <a:bodyPr/>
          <a:lstStyle/>
          <a:p>
            <a:fld id="{4A2F9098-98E7-8547-9C96-4AD8FD6470B4}" type="slidenum">
              <a:rPr lang="en-US" smtClean="0"/>
              <a:t>7</a:t>
            </a:fld>
            <a:endParaRPr lang="en-US"/>
          </a:p>
        </p:txBody>
      </p:sp>
    </p:spTree>
    <p:extLst>
      <p:ext uri="{BB962C8B-B14F-4D97-AF65-F5344CB8AC3E}">
        <p14:creationId xmlns:p14="http://schemas.microsoft.com/office/powerpoint/2010/main" val="269418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deal</a:t>
            </a:r>
            <a:r>
              <a:rPr lang="en-US" baseline="0" dirty="0" smtClean="0"/>
              <a:t> with this problem</a:t>
            </a:r>
            <a:r>
              <a:rPr lang="en-US" dirty="0" smtClean="0"/>
              <a:t>,</a:t>
            </a:r>
            <a:r>
              <a:rPr lang="en-US" baseline="0" dirty="0" smtClean="0"/>
              <a:t> a straightforward question is, </a:t>
            </a:r>
            <a:r>
              <a:rPr lang="en-US" dirty="0" smtClean="0"/>
              <a:t>Can a third-party perform network processing while</a:t>
            </a:r>
            <a:r>
              <a:rPr lang="en-US" baseline="0" dirty="0" smtClean="0"/>
              <a:t> preserving the confidentiality</a:t>
            </a:r>
            <a:endParaRPr lang="en-US" dirty="0" smtClean="0"/>
          </a:p>
          <a:p>
            <a:endParaRPr lang="en-US" dirty="0" smtClean="0"/>
          </a:p>
          <a:p>
            <a:r>
              <a:rPr lang="en-US" dirty="0" smtClean="0"/>
              <a:t>Our answer is yes.</a:t>
            </a:r>
          </a:p>
          <a:p>
            <a:pPr algn="l"/>
            <a:r>
              <a:rPr lang="en-US" dirty="0" smtClean="0"/>
              <a:t>To</a:t>
            </a:r>
            <a:r>
              <a:rPr lang="en-US" baseline="0" dirty="0" smtClean="0"/>
              <a:t> answer this question, </a:t>
            </a:r>
            <a:r>
              <a:rPr lang="en-US" sz="1200" dirty="0" smtClean="0">
                <a:solidFill>
                  <a:schemeClr val="bg2"/>
                </a:solidFill>
                <a:latin typeface="Museo 500 Regular"/>
                <a:cs typeface="Museo 500 Regular"/>
              </a:rPr>
              <a:t>We design </a:t>
            </a:r>
            <a:r>
              <a:rPr lang="en-US" sz="1200" dirty="0" err="1" smtClean="0">
                <a:solidFill>
                  <a:schemeClr val="bg2"/>
                </a:solidFill>
                <a:latin typeface="Museo 500 Regular"/>
                <a:cs typeface="Museo 500 Regular"/>
              </a:rPr>
              <a:t>MBArk</a:t>
            </a:r>
            <a:r>
              <a:rPr lang="en-US" sz="1200" dirty="0" smtClean="0">
                <a:solidFill>
                  <a:schemeClr val="bg2"/>
                </a:solidFill>
                <a:latin typeface="Museo 500 Regular"/>
                <a:cs typeface="Museo 500 Regular"/>
              </a:rPr>
              <a:t>, the first system that </a:t>
            </a:r>
            <a:r>
              <a:rPr lang="en-US" sz="1200" u="sng" dirty="0" smtClean="0">
                <a:solidFill>
                  <a:schemeClr val="bg2"/>
                </a:solidFill>
                <a:latin typeface="Museo 500 Regular"/>
                <a:cs typeface="Museo 500 Regular"/>
              </a:rPr>
              <a:t>enables running a wide range of </a:t>
            </a:r>
            <a:r>
              <a:rPr lang="en-US" sz="1200" u="sng" dirty="0" err="1" smtClean="0">
                <a:solidFill>
                  <a:schemeClr val="bg2"/>
                </a:solidFill>
                <a:latin typeface="Museo 500 Regular"/>
                <a:cs typeface="Museo 500 Regular"/>
              </a:rPr>
              <a:t>middleboxes</a:t>
            </a:r>
            <a:r>
              <a:rPr lang="en-US" sz="1200" dirty="0" smtClean="0">
                <a:solidFill>
                  <a:schemeClr val="bg2"/>
                </a:solidFill>
                <a:latin typeface="Museo 500 Regular"/>
                <a:cs typeface="Museo 500 Regular"/>
              </a:rPr>
              <a:t> at a cloud,</a:t>
            </a:r>
            <a:r>
              <a:rPr lang="en-US" sz="1200" baseline="0" dirty="0" smtClean="0">
                <a:solidFill>
                  <a:schemeClr val="bg2"/>
                </a:solidFill>
                <a:latin typeface="Museo 500 Regular"/>
                <a:cs typeface="Museo 500 Regular"/>
              </a:rPr>
              <a:t> </a:t>
            </a:r>
            <a:r>
              <a:rPr lang="en-US" sz="1200" dirty="0" smtClean="0">
                <a:solidFill>
                  <a:schemeClr val="bg2"/>
                </a:solidFill>
                <a:latin typeface="Museo 500 Regular"/>
                <a:cs typeface="Museo 500 Regular"/>
              </a:rPr>
              <a:t>and </a:t>
            </a:r>
            <a:r>
              <a:rPr lang="en-US" sz="1200" u="sng" dirty="0" smtClean="0">
                <a:solidFill>
                  <a:schemeClr val="bg2"/>
                </a:solidFill>
                <a:latin typeface="Museo 500 Regular"/>
                <a:cs typeface="Museo 500 Regular"/>
              </a:rPr>
              <a:t>maintains the confidentiality</a:t>
            </a:r>
            <a:r>
              <a:rPr lang="en-US" sz="1200" dirty="0" smtClean="0">
                <a:solidFill>
                  <a:schemeClr val="bg2"/>
                </a:solidFill>
                <a:latin typeface="Museo 500 Regular"/>
                <a:cs typeface="Museo 500 Regular"/>
              </a:rPr>
              <a:t> of the traffic.</a:t>
            </a:r>
          </a:p>
        </p:txBody>
      </p:sp>
      <p:sp>
        <p:nvSpPr>
          <p:cNvPr id="4" name="Slide Number Placeholder 3"/>
          <p:cNvSpPr>
            <a:spLocks noGrp="1"/>
          </p:cNvSpPr>
          <p:nvPr>
            <p:ph type="sldNum" sz="quarter" idx="10"/>
          </p:nvPr>
        </p:nvSpPr>
        <p:spPr/>
        <p:txBody>
          <a:bodyPr/>
          <a:lstStyle/>
          <a:p>
            <a:fld id="{4A2F9098-98E7-8547-9C96-4AD8FD6470B4}" type="slidenum">
              <a:rPr lang="en-US" smtClean="0"/>
              <a:t>8</a:t>
            </a:fld>
            <a:endParaRPr lang="en-US"/>
          </a:p>
        </p:txBody>
      </p:sp>
    </p:spTree>
    <p:extLst>
      <p:ext uri="{BB962C8B-B14F-4D97-AF65-F5344CB8AC3E}">
        <p14:creationId xmlns:p14="http://schemas.microsoft.com/office/powerpoint/2010/main" val="154075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 idea of </a:t>
            </a:r>
            <a:r>
              <a:rPr lang="en-US" dirty="0" err="1" smtClean="0"/>
              <a:t>MBArk</a:t>
            </a:r>
            <a:r>
              <a:rPr lang="en-US" dirty="0" smtClean="0"/>
              <a:t> is</a:t>
            </a:r>
            <a:r>
              <a:rPr lang="en-US" baseline="0" dirty="0" smtClean="0"/>
              <a:t> that,</a:t>
            </a:r>
          </a:p>
          <a:p>
            <a:r>
              <a:rPr lang="en-US" baseline="0" dirty="0" smtClean="0"/>
              <a:t>Before redirecting the traffic to the </a:t>
            </a:r>
            <a:r>
              <a:rPr lang="en-US" baseline="0" dirty="0" err="1" smtClean="0"/>
              <a:t>middleboxes</a:t>
            </a:r>
            <a:r>
              <a:rPr lang="en-US" baseline="0" dirty="0" smtClean="0"/>
              <a:t>, the gateway encrypts the traffic</a:t>
            </a:r>
          </a:p>
          <a:p>
            <a:r>
              <a:rPr lang="en-US" baseline="0" dirty="0" smtClean="0"/>
              <a:t>Then, the </a:t>
            </a:r>
            <a:r>
              <a:rPr lang="en-US" baseline="0" dirty="0" err="1" smtClean="0"/>
              <a:t>middleboxes</a:t>
            </a:r>
            <a:r>
              <a:rPr lang="en-US" baseline="0" dirty="0" smtClean="0"/>
              <a:t> directly process the encrypted traffic, such that the </a:t>
            </a:r>
            <a:r>
              <a:rPr lang="en-US" baseline="0" dirty="0" err="1" smtClean="0"/>
              <a:t>middleboxes</a:t>
            </a:r>
            <a:r>
              <a:rPr lang="en-US" baseline="0" dirty="0" smtClean="0"/>
              <a:t> can achieve their original functionality, but cannot learn anything beyond that.</a:t>
            </a:r>
          </a:p>
        </p:txBody>
      </p:sp>
      <p:sp>
        <p:nvSpPr>
          <p:cNvPr id="4" name="Slide Number Placeholder 3"/>
          <p:cNvSpPr>
            <a:spLocks noGrp="1"/>
          </p:cNvSpPr>
          <p:nvPr>
            <p:ph type="sldNum" sz="quarter" idx="10"/>
          </p:nvPr>
        </p:nvSpPr>
        <p:spPr/>
        <p:txBody>
          <a:bodyPr/>
          <a:lstStyle/>
          <a:p>
            <a:fld id="{4A2F9098-98E7-8547-9C96-4AD8FD6470B4}" type="slidenum">
              <a:rPr lang="en-US" smtClean="0"/>
              <a:t>9</a:t>
            </a:fld>
            <a:endParaRPr lang="en-US"/>
          </a:p>
        </p:txBody>
      </p:sp>
    </p:spTree>
    <p:extLst>
      <p:ext uri="{BB962C8B-B14F-4D97-AF65-F5344CB8AC3E}">
        <p14:creationId xmlns:p14="http://schemas.microsoft.com/office/powerpoint/2010/main" val="429280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51C2C-F23A-5D45-8788-3E6B5CE112AB}"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332454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51C2C-F23A-5D45-8788-3E6B5CE112AB}"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178434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51C2C-F23A-5D45-8788-3E6B5CE112AB}"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205652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51C2C-F23A-5D45-8788-3E6B5CE112AB}"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211602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51C2C-F23A-5D45-8788-3E6B5CE112AB}"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15656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151C2C-F23A-5D45-8788-3E6B5CE112AB}"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228609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151C2C-F23A-5D45-8788-3E6B5CE112AB}" type="datetimeFigureOut">
              <a:rPr lang="en-US" smtClean="0"/>
              <a:t>5/18/15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66476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151C2C-F23A-5D45-8788-3E6B5CE112AB}" type="datetimeFigureOut">
              <a:rPr lang="en-US" smtClean="0"/>
              <a:t>5/18/15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111226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51C2C-F23A-5D45-8788-3E6B5CE112AB}" type="datetimeFigureOut">
              <a:rPr lang="en-US" smtClean="0"/>
              <a:t>5/18/15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82584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51C2C-F23A-5D45-8788-3E6B5CE112AB}"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89059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51C2C-F23A-5D45-8788-3E6B5CE112AB}"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59DC8-AED1-A547-ABA2-07E6678D1168}" type="slidenum">
              <a:rPr lang="en-US" smtClean="0"/>
              <a:t>‹#›</a:t>
            </a:fld>
            <a:endParaRPr lang="en-US"/>
          </a:p>
        </p:txBody>
      </p:sp>
    </p:spTree>
    <p:extLst>
      <p:ext uri="{BB962C8B-B14F-4D97-AF65-F5344CB8AC3E}">
        <p14:creationId xmlns:p14="http://schemas.microsoft.com/office/powerpoint/2010/main" val="12928021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Gill Sans MT"/>
                <a:cs typeface="Gill Sans MT"/>
              </a:defRPr>
            </a:lvl1pPr>
          </a:lstStyle>
          <a:p>
            <a:fld id="{68151C2C-F23A-5D45-8788-3E6B5CE112AB}" type="datetimeFigureOut">
              <a:rPr lang="en-US" smtClean="0"/>
              <a:pPr/>
              <a:t>5/18/15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ill Sans MT"/>
                <a:cs typeface="Gill Sans MT"/>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59DC8-AED1-A547-ABA2-07E6678D1168}" type="slidenum">
              <a:rPr lang="en-US" smtClean="0"/>
              <a:t>‹#›</a:t>
            </a:fld>
            <a:endParaRPr lang="en-US" dirty="0"/>
          </a:p>
        </p:txBody>
      </p:sp>
    </p:spTree>
    <p:extLst>
      <p:ext uri="{BB962C8B-B14F-4D97-AF65-F5344CB8AC3E}">
        <p14:creationId xmlns:p14="http://schemas.microsoft.com/office/powerpoint/2010/main" val="276864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b="0" i="0" kern="1200">
          <a:solidFill>
            <a:schemeClr val="tx2"/>
          </a:solidFill>
          <a:latin typeface="Museo 700 Regular"/>
          <a:ea typeface="+mj-ea"/>
          <a:cs typeface="Museo 700 Regular"/>
        </a:defRPr>
      </a:lvl1pPr>
    </p:titleStyle>
    <p:bodyStyle>
      <a:lvl1pPr marL="342900" indent="-342900" algn="l" defTabSz="457200" rtl="0" eaLnBrk="1" latinLnBrk="0" hangingPunct="1">
        <a:spcBef>
          <a:spcPct val="20000"/>
        </a:spcBef>
        <a:buFont typeface="Arial"/>
        <a:buChar char="•"/>
        <a:defRPr sz="2800" b="0" i="0" kern="1200">
          <a:solidFill>
            <a:schemeClr val="tx1"/>
          </a:solidFill>
          <a:latin typeface="Gill Sans MT"/>
          <a:ea typeface="+mn-ea"/>
          <a:cs typeface="Gill Sans MT"/>
        </a:defRPr>
      </a:lvl1pPr>
      <a:lvl2pPr marL="742950" indent="-285750" algn="l" defTabSz="457200" rtl="0" eaLnBrk="1" latinLnBrk="0" hangingPunct="1">
        <a:spcBef>
          <a:spcPct val="20000"/>
        </a:spcBef>
        <a:buFont typeface="Arial"/>
        <a:buChar char="–"/>
        <a:defRPr sz="2400" b="0" i="0" kern="1200">
          <a:solidFill>
            <a:schemeClr val="tx1"/>
          </a:solidFill>
          <a:latin typeface="Gill Sans MT"/>
          <a:ea typeface="+mn-ea"/>
          <a:cs typeface="Gill Sans MT"/>
        </a:defRPr>
      </a:lvl2pPr>
      <a:lvl3pPr marL="1143000" indent="-228600" algn="l" defTabSz="457200" rtl="0" eaLnBrk="1" latinLnBrk="0" hangingPunct="1">
        <a:spcBef>
          <a:spcPct val="20000"/>
        </a:spcBef>
        <a:buFont typeface="Arial"/>
        <a:buChar char="•"/>
        <a:defRPr sz="2000" b="0" i="0" kern="1200">
          <a:solidFill>
            <a:schemeClr val="tx1"/>
          </a:solidFill>
          <a:latin typeface="Gill Sans MT"/>
          <a:ea typeface="+mn-ea"/>
          <a:cs typeface="Gill Sans MT"/>
        </a:defRPr>
      </a:lvl3pPr>
      <a:lvl4pPr marL="1600200" indent="-228600" algn="l" defTabSz="457200" rtl="0" eaLnBrk="1" latinLnBrk="0" hangingPunct="1">
        <a:spcBef>
          <a:spcPct val="20000"/>
        </a:spcBef>
        <a:buFont typeface="Arial"/>
        <a:buChar char="–"/>
        <a:defRPr sz="1800" b="0" i="0" kern="1200">
          <a:solidFill>
            <a:schemeClr val="tx1"/>
          </a:solidFill>
          <a:latin typeface="Gill Sans MT"/>
          <a:ea typeface="+mn-ea"/>
          <a:cs typeface="Gill Sans MT"/>
        </a:defRPr>
      </a:lvl4pPr>
      <a:lvl5pPr marL="2057400" indent="-228600" algn="l" defTabSz="457200" rtl="0" eaLnBrk="1" latinLnBrk="0" hangingPunct="1">
        <a:spcBef>
          <a:spcPct val="20000"/>
        </a:spcBef>
        <a:buFont typeface="Arial"/>
        <a:buChar char="»"/>
        <a:defRPr sz="1800" b="0" i="0" kern="1200">
          <a:solidFill>
            <a:schemeClr val="tx1"/>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5.emf"/><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5.emf"/><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5.emf"/><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5.emf"/><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5.emf"/><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5.emf"/><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emf"/><Relationship Id="rId5" Type="http://schemas.openxmlformats.org/officeDocument/2006/relationships/image" Target="../media/image3.wmf"/><Relationship Id="rId6" Type="http://schemas.openxmlformats.org/officeDocument/2006/relationships/image" Target="../media/image4.wmf"/><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emf"/><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19.emf"/><Relationship Id="rId1" Type="http://schemas.openxmlformats.org/officeDocument/2006/relationships/vmlDrawing" Target="../drawings/vmlDrawing1.vml"/><Relationship Id="rId2" Type="http://schemas.openxmlformats.org/officeDocument/2006/relationships/tags" Target="../tags/tag21.xml"/><Relationship Id="rId3" Type="http://schemas.openxmlformats.org/officeDocument/2006/relationships/slideLayout" Target="../slideLayouts/slideLayout2.xml"/><Relationship Id="rId4" Type="http://schemas.openxmlformats.org/officeDocument/2006/relationships/notesSlide" Target="../notesSlides/notesSlide23.xml"/><Relationship Id="rId5" Type="http://schemas.openxmlformats.org/officeDocument/2006/relationships/oleObject" Target="../embeddings/oleObject1.bin"/><Relationship Id="rId6" Type="http://schemas.openxmlformats.org/officeDocument/2006/relationships/image" Target="../media/image16.emf"/><Relationship Id="rId7" Type="http://schemas.openxmlformats.org/officeDocument/2006/relationships/oleObject" Target="../embeddings/oleObject2.bin"/><Relationship Id="rId8" Type="http://schemas.openxmlformats.org/officeDocument/2006/relationships/image" Target="../media/image17.emf"/><Relationship Id="rId9" Type="http://schemas.openxmlformats.org/officeDocument/2006/relationships/oleObject" Target="../embeddings/oleObject3.bin"/><Relationship Id="rId10" Type="http://schemas.openxmlformats.org/officeDocument/2006/relationships/image" Target="../media/image18.emf"/></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bin"/><Relationship Id="rId20" Type="http://schemas.openxmlformats.org/officeDocument/2006/relationships/image" Target="../media/image23.emf"/><Relationship Id="rId10" Type="http://schemas.openxmlformats.org/officeDocument/2006/relationships/image" Target="../media/image18.emf"/><Relationship Id="rId11" Type="http://schemas.openxmlformats.org/officeDocument/2006/relationships/oleObject" Target="../embeddings/oleObject8.bin"/><Relationship Id="rId12" Type="http://schemas.openxmlformats.org/officeDocument/2006/relationships/image" Target="../media/image19.emf"/><Relationship Id="rId13" Type="http://schemas.openxmlformats.org/officeDocument/2006/relationships/oleObject" Target="../embeddings/oleObject9.bin"/><Relationship Id="rId14" Type="http://schemas.openxmlformats.org/officeDocument/2006/relationships/image" Target="../media/image20.emf"/><Relationship Id="rId15" Type="http://schemas.openxmlformats.org/officeDocument/2006/relationships/oleObject" Target="../embeddings/oleObject10.bin"/><Relationship Id="rId16" Type="http://schemas.openxmlformats.org/officeDocument/2006/relationships/image" Target="../media/image21.emf"/><Relationship Id="rId17" Type="http://schemas.openxmlformats.org/officeDocument/2006/relationships/oleObject" Target="../embeddings/oleObject11.bin"/><Relationship Id="rId18" Type="http://schemas.openxmlformats.org/officeDocument/2006/relationships/image" Target="../media/image22.emf"/><Relationship Id="rId19" Type="http://schemas.openxmlformats.org/officeDocument/2006/relationships/oleObject" Target="../embeddings/oleObject12.bin"/><Relationship Id="rId1" Type="http://schemas.openxmlformats.org/officeDocument/2006/relationships/vmlDrawing" Target="../drawings/vmlDrawing2.vml"/><Relationship Id="rId2" Type="http://schemas.openxmlformats.org/officeDocument/2006/relationships/tags" Target="../tags/tag22.xml"/><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oleObject" Target="../embeddings/oleObject5.bin"/><Relationship Id="rId6" Type="http://schemas.openxmlformats.org/officeDocument/2006/relationships/image" Target="../media/image16.emf"/><Relationship Id="rId7" Type="http://schemas.openxmlformats.org/officeDocument/2006/relationships/oleObject" Target="../embeddings/oleObject6.bin"/><Relationship Id="rId8" Type="http://schemas.openxmlformats.org/officeDocument/2006/relationships/image" Target="../media/image17.emf"/></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bin"/><Relationship Id="rId20" Type="http://schemas.openxmlformats.org/officeDocument/2006/relationships/image" Target="../media/image23.emf"/><Relationship Id="rId21" Type="http://schemas.openxmlformats.org/officeDocument/2006/relationships/oleObject" Target="../embeddings/oleObject21.bin"/><Relationship Id="rId22" Type="http://schemas.openxmlformats.org/officeDocument/2006/relationships/image" Target="../media/image24.emf"/><Relationship Id="rId23" Type="http://schemas.openxmlformats.org/officeDocument/2006/relationships/oleObject" Target="../embeddings/oleObject22.bin"/><Relationship Id="rId24" Type="http://schemas.openxmlformats.org/officeDocument/2006/relationships/image" Target="../media/image25.emf"/><Relationship Id="rId10" Type="http://schemas.openxmlformats.org/officeDocument/2006/relationships/image" Target="../media/image18.emf"/><Relationship Id="rId11" Type="http://schemas.openxmlformats.org/officeDocument/2006/relationships/oleObject" Target="../embeddings/oleObject16.bin"/><Relationship Id="rId12" Type="http://schemas.openxmlformats.org/officeDocument/2006/relationships/image" Target="../media/image19.emf"/><Relationship Id="rId13" Type="http://schemas.openxmlformats.org/officeDocument/2006/relationships/oleObject" Target="../embeddings/oleObject17.bin"/><Relationship Id="rId14" Type="http://schemas.openxmlformats.org/officeDocument/2006/relationships/image" Target="../media/image20.emf"/><Relationship Id="rId15" Type="http://schemas.openxmlformats.org/officeDocument/2006/relationships/oleObject" Target="../embeddings/oleObject18.bin"/><Relationship Id="rId16" Type="http://schemas.openxmlformats.org/officeDocument/2006/relationships/image" Target="../media/image21.emf"/><Relationship Id="rId17" Type="http://schemas.openxmlformats.org/officeDocument/2006/relationships/oleObject" Target="../embeddings/oleObject19.bin"/><Relationship Id="rId18" Type="http://schemas.openxmlformats.org/officeDocument/2006/relationships/image" Target="../media/image22.emf"/><Relationship Id="rId19" Type="http://schemas.openxmlformats.org/officeDocument/2006/relationships/oleObject" Target="../embeddings/oleObject20.bin"/><Relationship Id="rId1" Type="http://schemas.openxmlformats.org/officeDocument/2006/relationships/vmlDrawing" Target="../drawings/vmlDrawing3.vml"/><Relationship Id="rId2" Type="http://schemas.openxmlformats.org/officeDocument/2006/relationships/tags" Target="../tags/tag23.xml"/><Relationship Id="rId3" Type="http://schemas.openxmlformats.org/officeDocument/2006/relationships/slideLayout" Target="../slideLayouts/slideLayout2.xml"/><Relationship Id="rId4" Type="http://schemas.openxmlformats.org/officeDocument/2006/relationships/notesSlide" Target="../notesSlides/notesSlide25.xml"/><Relationship Id="rId5" Type="http://schemas.openxmlformats.org/officeDocument/2006/relationships/oleObject" Target="../embeddings/oleObject13.bin"/><Relationship Id="rId6" Type="http://schemas.openxmlformats.org/officeDocument/2006/relationships/image" Target="../media/image16.emf"/><Relationship Id="rId7" Type="http://schemas.openxmlformats.org/officeDocument/2006/relationships/oleObject" Target="../embeddings/oleObject14.bin"/><Relationship Id="rId8" Type="http://schemas.openxmlformats.org/officeDocument/2006/relationships/image" Target="../media/image17.emf"/></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5.bin"/><Relationship Id="rId20" Type="http://schemas.openxmlformats.org/officeDocument/2006/relationships/image" Target="../media/image23.emf"/><Relationship Id="rId21" Type="http://schemas.openxmlformats.org/officeDocument/2006/relationships/oleObject" Target="../embeddings/oleObject31.bin"/><Relationship Id="rId22" Type="http://schemas.openxmlformats.org/officeDocument/2006/relationships/image" Target="../media/image24.emf"/><Relationship Id="rId23" Type="http://schemas.openxmlformats.org/officeDocument/2006/relationships/oleObject" Target="../embeddings/oleObject32.bin"/><Relationship Id="rId24" Type="http://schemas.openxmlformats.org/officeDocument/2006/relationships/image" Target="../media/image25.emf"/><Relationship Id="rId10" Type="http://schemas.openxmlformats.org/officeDocument/2006/relationships/image" Target="../media/image18.emf"/><Relationship Id="rId11" Type="http://schemas.openxmlformats.org/officeDocument/2006/relationships/oleObject" Target="../embeddings/oleObject26.bin"/><Relationship Id="rId12" Type="http://schemas.openxmlformats.org/officeDocument/2006/relationships/image" Target="../media/image19.emf"/><Relationship Id="rId13" Type="http://schemas.openxmlformats.org/officeDocument/2006/relationships/oleObject" Target="../embeddings/oleObject27.bin"/><Relationship Id="rId14" Type="http://schemas.openxmlformats.org/officeDocument/2006/relationships/image" Target="../media/image20.emf"/><Relationship Id="rId15" Type="http://schemas.openxmlformats.org/officeDocument/2006/relationships/oleObject" Target="../embeddings/oleObject28.bin"/><Relationship Id="rId16" Type="http://schemas.openxmlformats.org/officeDocument/2006/relationships/image" Target="../media/image21.emf"/><Relationship Id="rId17" Type="http://schemas.openxmlformats.org/officeDocument/2006/relationships/oleObject" Target="../embeddings/oleObject29.bin"/><Relationship Id="rId18" Type="http://schemas.openxmlformats.org/officeDocument/2006/relationships/image" Target="../media/image22.emf"/><Relationship Id="rId19" Type="http://schemas.openxmlformats.org/officeDocument/2006/relationships/oleObject" Target="../embeddings/oleObject30.bin"/><Relationship Id="rId1" Type="http://schemas.openxmlformats.org/officeDocument/2006/relationships/vmlDrawing" Target="../drawings/vmlDrawing4.vml"/><Relationship Id="rId2" Type="http://schemas.openxmlformats.org/officeDocument/2006/relationships/tags" Target="../tags/tag24.xml"/><Relationship Id="rId3" Type="http://schemas.openxmlformats.org/officeDocument/2006/relationships/slideLayout" Target="../slideLayouts/slideLayout2.xml"/><Relationship Id="rId4" Type="http://schemas.openxmlformats.org/officeDocument/2006/relationships/notesSlide" Target="../notesSlides/notesSlide26.xml"/><Relationship Id="rId5" Type="http://schemas.openxmlformats.org/officeDocument/2006/relationships/oleObject" Target="../embeddings/oleObject23.bin"/><Relationship Id="rId6" Type="http://schemas.openxmlformats.org/officeDocument/2006/relationships/image" Target="../media/image16.emf"/><Relationship Id="rId7" Type="http://schemas.openxmlformats.org/officeDocument/2006/relationships/oleObject" Target="../embeddings/oleObject24.bin"/><Relationship Id="rId8" Type="http://schemas.openxmlformats.org/officeDocument/2006/relationships/image" Target="../media/image17.emf"/></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35.bin"/><Relationship Id="rId20" Type="http://schemas.openxmlformats.org/officeDocument/2006/relationships/image" Target="../media/image23.emf"/><Relationship Id="rId21" Type="http://schemas.openxmlformats.org/officeDocument/2006/relationships/oleObject" Target="../embeddings/oleObject41.bin"/><Relationship Id="rId22" Type="http://schemas.openxmlformats.org/officeDocument/2006/relationships/image" Target="../media/image24.emf"/><Relationship Id="rId23" Type="http://schemas.openxmlformats.org/officeDocument/2006/relationships/oleObject" Target="../embeddings/oleObject42.bin"/><Relationship Id="rId24" Type="http://schemas.openxmlformats.org/officeDocument/2006/relationships/image" Target="../media/image25.emf"/><Relationship Id="rId10" Type="http://schemas.openxmlformats.org/officeDocument/2006/relationships/image" Target="../media/image18.emf"/><Relationship Id="rId11" Type="http://schemas.openxmlformats.org/officeDocument/2006/relationships/oleObject" Target="../embeddings/oleObject36.bin"/><Relationship Id="rId12" Type="http://schemas.openxmlformats.org/officeDocument/2006/relationships/image" Target="../media/image19.emf"/><Relationship Id="rId13" Type="http://schemas.openxmlformats.org/officeDocument/2006/relationships/oleObject" Target="../embeddings/oleObject37.bin"/><Relationship Id="rId14" Type="http://schemas.openxmlformats.org/officeDocument/2006/relationships/image" Target="../media/image20.emf"/><Relationship Id="rId15" Type="http://schemas.openxmlformats.org/officeDocument/2006/relationships/oleObject" Target="../embeddings/oleObject38.bin"/><Relationship Id="rId16" Type="http://schemas.openxmlformats.org/officeDocument/2006/relationships/image" Target="../media/image21.emf"/><Relationship Id="rId17" Type="http://schemas.openxmlformats.org/officeDocument/2006/relationships/oleObject" Target="../embeddings/oleObject39.bin"/><Relationship Id="rId18" Type="http://schemas.openxmlformats.org/officeDocument/2006/relationships/image" Target="../media/image22.emf"/><Relationship Id="rId19" Type="http://schemas.openxmlformats.org/officeDocument/2006/relationships/oleObject" Target="../embeddings/oleObject40.bin"/><Relationship Id="rId1" Type="http://schemas.openxmlformats.org/officeDocument/2006/relationships/vmlDrawing" Target="../drawings/vmlDrawing5.vml"/><Relationship Id="rId2" Type="http://schemas.openxmlformats.org/officeDocument/2006/relationships/tags" Target="../tags/tag25.xml"/><Relationship Id="rId3" Type="http://schemas.openxmlformats.org/officeDocument/2006/relationships/slideLayout" Target="../slideLayouts/slideLayout2.xml"/><Relationship Id="rId4" Type="http://schemas.openxmlformats.org/officeDocument/2006/relationships/notesSlide" Target="../notesSlides/notesSlide27.xml"/><Relationship Id="rId5" Type="http://schemas.openxmlformats.org/officeDocument/2006/relationships/oleObject" Target="../embeddings/oleObject33.bin"/><Relationship Id="rId6" Type="http://schemas.openxmlformats.org/officeDocument/2006/relationships/image" Target="../media/image16.emf"/><Relationship Id="rId7" Type="http://schemas.openxmlformats.org/officeDocument/2006/relationships/oleObject" Target="../embeddings/oleObject34.bin"/><Relationship Id="rId8" Type="http://schemas.openxmlformats.org/officeDocument/2006/relationships/image" Target="../media/image17.emf"/></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45.bin"/><Relationship Id="rId20" Type="http://schemas.openxmlformats.org/officeDocument/2006/relationships/image" Target="../media/image23.emf"/><Relationship Id="rId21" Type="http://schemas.openxmlformats.org/officeDocument/2006/relationships/oleObject" Target="../embeddings/oleObject51.bin"/><Relationship Id="rId22" Type="http://schemas.openxmlformats.org/officeDocument/2006/relationships/image" Target="../media/image24.emf"/><Relationship Id="rId23" Type="http://schemas.openxmlformats.org/officeDocument/2006/relationships/oleObject" Target="../embeddings/oleObject52.bin"/><Relationship Id="rId24" Type="http://schemas.openxmlformats.org/officeDocument/2006/relationships/image" Target="../media/image25.emf"/><Relationship Id="rId10" Type="http://schemas.openxmlformats.org/officeDocument/2006/relationships/image" Target="../media/image18.emf"/><Relationship Id="rId11" Type="http://schemas.openxmlformats.org/officeDocument/2006/relationships/oleObject" Target="../embeddings/oleObject46.bin"/><Relationship Id="rId12" Type="http://schemas.openxmlformats.org/officeDocument/2006/relationships/image" Target="../media/image19.emf"/><Relationship Id="rId13" Type="http://schemas.openxmlformats.org/officeDocument/2006/relationships/oleObject" Target="../embeddings/oleObject47.bin"/><Relationship Id="rId14" Type="http://schemas.openxmlformats.org/officeDocument/2006/relationships/image" Target="../media/image20.emf"/><Relationship Id="rId15" Type="http://schemas.openxmlformats.org/officeDocument/2006/relationships/oleObject" Target="../embeddings/oleObject48.bin"/><Relationship Id="rId16" Type="http://schemas.openxmlformats.org/officeDocument/2006/relationships/image" Target="../media/image21.emf"/><Relationship Id="rId17" Type="http://schemas.openxmlformats.org/officeDocument/2006/relationships/oleObject" Target="../embeddings/oleObject49.bin"/><Relationship Id="rId18" Type="http://schemas.openxmlformats.org/officeDocument/2006/relationships/image" Target="../media/image22.emf"/><Relationship Id="rId19" Type="http://schemas.openxmlformats.org/officeDocument/2006/relationships/oleObject" Target="../embeddings/oleObject50.bin"/><Relationship Id="rId1" Type="http://schemas.openxmlformats.org/officeDocument/2006/relationships/vmlDrawing" Target="../drawings/vmlDrawing6.vml"/><Relationship Id="rId2" Type="http://schemas.openxmlformats.org/officeDocument/2006/relationships/tags" Target="../tags/tag26.xml"/><Relationship Id="rId3" Type="http://schemas.openxmlformats.org/officeDocument/2006/relationships/slideLayout" Target="../slideLayouts/slideLayout2.xml"/><Relationship Id="rId4" Type="http://schemas.openxmlformats.org/officeDocument/2006/relationships/notesSlide" Target="../notesSlides/notesSlide28.xml"/><Relationship Id="rId5" Type="http://schemas.openxmlformats.org/officeDocument/2006/relationships/oleObject" Target="../embeddings/oleObject43.bin"/><Relationship Id="rId6" Type="http://schemas.openxmlformats.org/officeDocument/2006/relationships/image" Target="../media/image16.emf"/><Relationship Id="rId7" Type="http://schemas.openxmlformats.org/officeDocument/2006/relationships/oleObject" Target="../embeddings/oleObject44.bin"/><Relationship Id="rId8" Type="http://schemas.openxmlformats.org/officeDocument/2006/relationships/image" Target="../media/image17.emf"/></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55.bin"/><Relationship Id="rId20" Type="http://schemas.openxmlformats.org/officeDocument/2006/relationships/image" Target="../media/image23.emf"/><Relationship Id="rId21" Type="http://schemas.openxmlformats.org/officeDocument/2006/relationships/oleObject" Target="../embeddings/oleObject61.bin"/><Relationship Id="rId22" Type="http://schemas.openxmlformats.org/officeDocument/2006/relationships/image" Target="../media/image24.emf"/><Relationship Id="rId23" Type="http://schemas.openxmlformats.org/officeDocument/2006/relationships/oleObject" Target="../embeddings/oleObject62.bin"/><Relationship Id="rId24" Type="http://schemas.openxmlformats.org/officeDocument/2006/relationships/image" Target="../media/image18.emf"/><Relationship Id="rId10" Type="http://schemas.openxmlformats.org/officeDocument/2006/relationships/image" Target="../media/image17.emf"/><Relationship Id="rId11" Type="http://schemas.openxmlformats.org/officeDocument/2006/relationships/oleObject" Target="../embeddings/oleObject56.bin"/><Relationship Id="rId12" Type="http://schemas.openxmlformats.org/officeDocument/2006/relationships/image" Target="../media/image19.emf"/><Relationship Id="rId13" Type="http://schemas.openxmlformats.org/officeDocument/2006/relationships/oleObject" Target="../embeddings/oleObject57.bin"/><Relationship Id="rId14" Type="http://schemas.openxmlformats.org/officeDocument/2006/relationships/image" Target="../media/image20.emf"/><Relationship Id="rId15" Type="http://schemas.openxmlformats.org/officeDocument/2006/relationships/oleObject" Target="../embeddings/oleObject58.bin"/><Relationship Id="rId16" Type="http://schemas.openxmlformats.org/officeDocument/2006/relationships/image" Target="../media/image21.emf"/><Relationship Id="rId17" Type="http://schemas.openxmlformats.org/officeDocument/2006/relationships/oleObject" Target="../embeddings/oleObject59.bin"/><Relationship Id="rId18" Type="http://schemas.openxmlformats.org/officeDocument/2006/relationships/image" Target="../media/image22.emf"/><Relationship Id="rId19" Type="http://schemas.openxmlformats.org/officeDocument/2006/relationships/oleObject" Target="../embeddings/oleObject60.bin"/><Relationship Id="rId1" Type="http://schemas.openxmlformats.org/officeDocument/2006/relationships/vmlDrawing" Target="../drawings/vmlDrawing7.vml"/><Relationship Id="rId2" Type="http://schemas.openxmlformats.org/officeDocument/2006/relationships/tags" Target="../tags/tag27.xml"/><Relationship Id="rId3" Type="http://schemas.openxmlformats.org/officeDocument/2006/relationships/slideLayout" Target="../slideLayouts/slideLayout2.xml"/><Relationship Id="rId4" Type="http://schemas.openxmlformats.org/officeDocument/2006/relationships/notesSlide" Target="../notesSlides/notesSlide29.xml"/><Relationship Id="rId5" Type="http://schemas.openxmlformats.org/officeDocument/2006/relationships/oleObject" Target="../embeddings/oleObject53.bin"/><Relationship Id="rId6" Type="http://schemas.openxmlformats.org/officeDocument/2006/relationships/image" Target="../media/image25.emf"/><Relationship Id="rId7" Type="http://schemas.openxmlformats.org/officeDocument/2006/relationships/oleObject" Target="../embeddings/oleObject54.bin"/><Relationship Id="rId8"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emf"/><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65.bin"/><Relationship Id="rId20" Type="http://schemas.openxmlformats.org/officeDocument/2006/relationships/image" Target="../media/image23.emf"/><Relationship Id="rId21" Type="http://schemas.openxmlformats.org/officeDocument/2006/relationships/oleObject" Target="../embeddings/oleObject71.bin"/><Relationship Id="rId22" Type="http://schemas.openxmlformats.org/officeDocument/2006/relationships/image" Target="../media/image24.emf"/><Relationship Id="rId23" Type="http://schemas.openxmlformats.org/officeDocument/2006/relationships/oleObject" Target="../embeddings/oleObject72.bin"/><Relationship Id="rId24" Type="http://schemas.openxmlformats.org/officeDocument/2006/relationships/image" Target="../media/image18.emf"/><Relationship Id="rId10" Type="http://schemas.openxmlformats.org/officeDocument/2006/relationships/image" Target="../media/image17.emf"/><Relationship Id="rId11" Type="http://schemas.openxmlformats.org/officeDocument/2006/relationships/oleObject" Target="../embeddings/oleObject66.bin"/><Relationship Id="rId12" Type="http://schemas.openxmlformats.org/officeDocument/2006/relationships/image" Target="../media/image19.emf"/><Relationship Id="rId13" Type="http://schemas.openxmlformats.org/officeDocument/2006/relationships/oleObject" Target="../embeddings/oleObject67.bin"/><Relationship Id="rId14" Type="http://schemas.openxmlformats.org/officeDocument/2006/relationships/image" Target="../media/image20.emf"/><Relationship Id="rId15" Type="http://schemas.openxmlformats.org/officeDocument/2006/relationships/oleObject" Target="../embeddings/oleObject68.bin"/><Relationship Id="rId16" Type="http://schemas.openxmlformats.org/officeDocument/2006/relationships/image" Target="../media/image21.emf"/><Relationship Id="rId17" Type="http://schemas.openxmlformats.org/officeDocument/2006/relationships/oleObject" Target="../embeddings/oleObject69.bin"/><Relationship Id="rId18" Type="http://schemas.openxmlformats.org/officeDocument/2006/relationships/image" Target="../media/image22.emf"/><Relationship Id="rId19" Type="http://schemas.openxmlformats.org/officeDocument/2006/relationships/oleObject" Target="../embeddings/oleObject70.bin"/><Relationship Id="rId1" Type="http://schemas.openxmlformats.org/officeDocument/2006/relationships/vmlDrawing" Target="../drawings/vmlDrawing8.vml"/><Relationship Id="rId2" Type="http://schemas.openxmlformats.org/officeDocument/2006/relationships/tags" Target="../tags/tag28.xml"/><Relationship Id="rId3" Type="http://schemas.openxmlformats.org/officeDocument/2006/relationships/slideLayout" Target="../slideLayouts/slideLayout2.xml"/><Relationship Id="rId4" Type="http://schemas.openxmlformats.org/officeDocument/2006/relationships/notesSlide" Target="../notesSlides/notesSlide30.xml"/><Relationship Id="rId5" Type="http://schemas.openxmlformats.org/officeDocument/2006/relationships/oleObject" Target="../embeddings/oleObject63.bin"/><Relationship Id="rId6" Type="http://schemas.openxmlformats.org/officeDocument/2006/relationships/image" Target="../media/image25.emf"/><Relationship Id="rId7" Type="http://schemas.openxmlformats.org/officeDocument/2006/relationships/oleObject" Target="../embeddings/oleObject64.bin"/><Relationship Id="rId8" Type="http://schemas.openxmlformats.org/officeDocument/2006/relationships/image" Target="../media/image16.emf"/></Relationships>
</file>

<file path=ppt/slides/_rels/slide31.xml.rels><?xml version="1.0" encoding="UTF-8" standalone="yes"?>
<Relationships xmlns="http://schemas.openxmlformats.org/package/2006/relationships"><Relationship Id="rId20" Type="http://schemas.openxmlformats.org/officeDocument/2006/relationships/image" Target="../media/image23.emf"/><Relationship Id="rId21" Type="http://schemas.openxmlformats.org/officeDocument/2006/relationships/oleObject" Target="../embeddings/oleObject81.bin"/><Relationship Id="rId22" Type="http://schemas.openxmlformats.org/officeDocument/2006/relationships/image" Target="../media/image24.emf"/><Relationship Id="rId23" Type="http://schemas.openxmlformats.org/officeDocument/2006/relationships/oleObject" Target="../embeddings/oleObject82.bin"/><Relationship Id="rId24" Type="http://schemas.openxmlformats.org/officeDocument/2006/relationships/image" Target="../media/image18.emf"/><Relationship Id="rId25" Type="http://schemas.openxmlformats.org/officeDocument/2006/relationships/oleObject" Target="../embeddings/oleObject83.bin"/><Relationship Id="rId26" Type="http://schemas.openxmlformats.org/officeDocument/2006/relationships/oleObject" Target="../embeddings/oleObject84.bin"/><Relationship Id="rId27" Type="http://schemas.openxmlformats.org/officeDocument/2006/relationships/oleObject" Target="../embeddings/oleObject85.bin"/><Relationship Id="rId28" Type="http://schemas.openxmlformats.org/officeDocument/2006/relationships/oleObject" Target="../embeddings/oleObject86.bin"/><Relationship Id="rId29" Type="http://schemas.openxmlformats.org/officeDocument/2006/relationships/oleObject" Target="../embeddings/oleObject87.bin"/><Relationship Id="rId1" Type="http://schemas.openxmlformats.org/officeDocument/2006/relationships/vmlDrawing" Target="../drawings/vmlDrawing9.vml"/><Relationship Id="rId2" Type="http://schemas.openxmlformats.org/officeDocument/2006/relationships/tags" Target="../tags/tag29.xml"/><Relationship Id="rId3" Type="http://schemas.openxmlformats.org/officeDocument/2006/relationships/slideLayout" Target="../slideLayouts/slideLayout2.xml"/><Relationship Id="rId4" Type="http://schemas.openxmlformats.org/officeDocument/2006/relationships/notesSlide" Target="../notesSlides/notesSlide31.xml"/><Relationship Id="rId5" Type="http://schemas.openxmlformats.org/officeDocument/2006/relationships/oleObject" Target="../embeddings/oleObject73.bin"/><Relationship Id="rId30" Type="http://schemas.openxmlformats.org/officeDocument/2006/relationships/oleObject" Target="../embeddings/oleObject88.bin"/><Relationship Id="rId31" Type="http://schemas.openxmlformats.org/officeDocument/2006/relationships/oleObject" Target="../embeddings/oleObject89.bin"/><Relationship Id="rId32" Type="http://schemas.openxmlformats.org/officeDocument/2006/relationships/oleObject" Target="../embeddings/oleObject90.bin"/><Relationship Id="rId9" Type="http://schemas.openxmlformats.org/officeDocument/2006/relationships/oleObject" Target="../embeddings/oleObject75.bin"/><Relationship Id="rId6" Type="http://schemas.openxmlformats.org/officeDocument/2006/relationships/image" Target="../media/image25.emf"/><Relationship Id="rId7" Type="http://schemas.openxmlformats.org/officeDocument/2006/relationships/oleObject" Target="../embeddings/oleObject74.bin"/><Relationship Id="rId8" Type="http://schemas.openxmlformats.org/officeDocument/2006/relationships/image" Target="../media/image16.emf"/><Relationship Id="rId33" Type="http://schemas.openxmlformats.org/officeDocument/2006/relationships/oleObject" Target="../embeddings/oleObject91.bin"/><Relationship Id="rId34" Type="http://schemas.openxmlformats.org/officeDocument/2006/relationships/oleObject" Target="../embeddings/oleObject92.bin"/><Relationship Id="rId10" Type="http://schemas.openxmlformats.org/officeDocument/2006/relationships/image" Target="../media/image17.emf"/><Relationship Id="rId11" Type="http://schemas.openxmlformats.org/officeDocument/2006/relationships/oleObject" Target="../embeddings/oleObject76.bin"/><Relationship Id="rId12" Type="http://schemas.openxmlformats.org/officeDocument/2006/relationships/image" Target="../media/image19.emf"/><Relationship Id="rId13" Type="http://schemas.openxmlformats.org/officeDocument/2006/relationships/oleObject" Target="../embeddings/oleObject77.bin"/><Relationship Id="rId14" Type="http://schemas.openxmlformats.org/officeDocument/2006/relationships/image" Target="../media/image20.emf"/><Relationship Id="rId15" Type="http://schemas.openxmlformats.org/officeDocument/2006/relationships/oleObject" Target="../embeddings/oleObject78.bin"/><Relationship Id="rId16" Type="http://schemas.openxmlformats.org/officeDocument/2006/relationships/image" Target="../media/image21.emf"/><Relationship Id="rId17" Type="http://schemas.openxmlformats.org/officeDocument/2006/relationships/oleObject" Target="../embeddings/oleObject79.bin"/><Relationship Id="rId18" Type="http://schemas.openxmlformats.org/officeDocument/2006/relationships/image" Target="../media/image22.emf"/><Relationship Id="rId19" Type="http://schemas.openxmlformats.org/officeDocument/2006/relationships/oleObject" Target="../embeddings/oleObject80.bin"/></Relationships>
</file>

<file path=ppt/slides/_rels/slide32.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26.pn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27.png"/><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28.png"/><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9.emf"/><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0.emf"/><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1.emf"/><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2.emf"/><Relationship Id="rId5" Type="http://schemas.openxmlformats.org/officeDocument/2006/relationships/image" Target="../media/image13.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4.emf"/><Relationship Id="rId1" Type="http://schemas.openxmlformats.org/officeDocument/2006/relationships/tags" Target="../tags/tag8.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MBArk</a:t>
            </a:r>
            <a:r>
              <a:rPr lang="en-US" dirty="0" smtClean="0"/>
              <a:t> and </a:t>
            </a:r>
            <a:r>
              <a:rPr lang="en-US" dirty="0" err="1" smtClean="0"/>
              <a:t>BlindBox</a:t>
            </a:r>
            <a:r>
              <a:rPr lang="en-US" dirty="0" smtClean="0"/>
              <a:t>: </a:t>
            </a:r>
            <a:br>
              <a:rPr lang="en-US" dirty="0" smtClean="0"/>
            </a:br>
            <a:r>
              <a:rPr lang="en-US" dirty="0" smtClean="0"/>
              <a:t>Securely Outsourcing </a:t>
            </a:r>
            <a:r>
              <a:rPr lang="en-US" dirty="0" err="1" smtClean="0"/>
              <a:t>Middleboxes</a:t>
            </a:r>
            <a:r>
              <a:rPr lang="en-US" dirty="0" smtClean="0"/>
              <a:t> to the Cloud</a:t>
            </a:r>
            <a:endParaRPr lang="en-US" dirty="0"/>
          </a:p>
        </p:txBody>
      </p:sp>
      <p:sp>
        <p:nvSpPr>
          <p:cNvPr id="3" name="Subtitle 2"/>
          <p:cNvSpPr>
            <a:spLocks noGrp="1"/>
          </p:cNvSpPr>
          <p:nvPr>
            <p:ph type="subTitle" idx="1"/>
          </p:nvPr>
        </p:nvSpPr>
        <p:spPr/>
        <p:txBody>
          <a:bodyPr>
            <a:normAutofit/>
          </a:bodyPr>
          <a:lstStyle/>
          <a:p>
            <a:r>
              <a:rPr lang="en-US" sz="2000" dirty="0" smtClean="0">
                <a:solidFill>
                  <a:schemeClr val="tx2">
                    <a:lumMod val="60000"/>
                    <a:lumOff val="40000"/>
                  </a:schemeClr>
                </a:solidFill>
                <a:latin typeface="Museo 500 Regular"/>
                <a:cs typeface="Museo 500 Regular"/>
              </a:rPr>
              <a:t>Chang Lan</a:t>
            </a:r>
            <a:r>
              <a:rPr lang="en-US" sz="2000" dirty="0" smtClean="0">
                <a:latin typeface="Museo 500 Regular"/>
                <a:cs typeface="Museo 500 Regular"/>
              </a:rPr>
              <a:t>, Justine Sherry, </a:t>
            </a:r>
          </a:p>
          <a:p>
            <a:r>
              <a:rPr lang="en-US" sz="2000" dirty="0" err="1" smtClean="0">
                <a:latin typeface="Museo 500 Regular"/>
                <a:cs typeface="Museo 500 Regular"/>
              </a:rPr>
              <a:t>Raluca</a:t>
            </a:r>
            <a:r>
              <a:rPr lang="en-US" sz="2000" dirty="0" smtClean="0">
                <a:latin typeface="Museo 500 Regular"/>
                <a:cs typeface="Museo 500 Regular"/>
              </a:rPr>
              <a:t> Ada </a:t>
            </a:r>
            <a:r>
              <a:rPr lang="en-US" sz="2000" dirty="0" err="1" smtClean="0">
                <a:latin typeface="Museo 500 Regular"/>
                <a:cs typeface="Museo 500 Regular"/>
              </a:rPr>
              <a:t>Popa</a:t>
            </a:r>
            <a:r>
              <a:rPr lang="en-US" sz="2000" dirty="0" smtClean="0">
                <a:latin typeface="Museo 500 Regular"/>
                <a:cs typeface="Museo 500 Regular"/>
              </a:rPr>
              <a:t>, Sylvia </a:t>
            </a:r>
            <a:r>
              <a:rPr lang="en-US" sz="2000" dirty="0" err="1" smtClean="0">
                <a:latin typeface="Museo 500 Regular"/>
                <a:cs typeface="Museo 500 Regular"/>
              </a:rPr>
              <a:t>Ratnasamy</a:t>
            </a:r>
            <a:r>
              <a:rPr lang="en-US" sz="2000" dirty="0" smtClean="0">
                <a:latin typeface="Museo 500 Regular"/>
                <a:cs typeface="Museo 500 Regular"/>
              </a:rPr>
              <a:t>, </a:t>
            </a:r>
            <a:r>
              <a:rPr lang="en-US" sz="2000" dirty="0" err="1" smtClean="0">
                <a:latin typeface="Museo 500 Regular"/>
                <a:cs typeface="Museo 500 Regular"/>
              </a:rPr>
              <a:t>Zhi</a:t>
            </a:r>
            <a:r>
              <a:rPr lang="en-US" sz="2000" dirty="0" smtClean="0">
                <a:latin typeface="Museo 500 Regular"/>
                <a:cs typeface="Museo 500 Regular"/>
              </a:rPr>
              <a:t> Liu</a:t>
            </a:r>
            <a:endParaRPr lang="en-US" sz="2000" dirty="0">
              <a:latin typeface="Museo 500 Regular"/>
              <a:cs typeface="Museo 500 Regular"/>
            </a:endParaRPr>
          </a:p>
        </p:txBody>
      </p:sp>
      <p:sp>
        <p:nvSpPr>
          <p:cNvPr id="5" name="TextBox 4"/>
          <p:cNvSpPr txBox="1"/>
          <p:nvPr/>
        </p:nvSpPr>
        <p:spPr>
          <a:xfrm>
            <a:off x="6220904" y="6488668"/>
            <a:ext cx="2923096" cy="369332"/>
          </a:xfrm>
          <a:prstGeom prst="rect">
            <a:avLst/>
          </a:prstGeom>
          <a:noFill/>
        </p:spPr>
        <p:txBody>
          <a:bodyPr wrap="none" rtlCol="0">
            <a:spAutoFit/>
          </a:bodyPr>
          <a:lstStyle/>
          <a:p>
            <a:r>
              <a:rPr lang="en-US" dirty="0" smtClean="0">
                <a:solidFill>
                  <a:schemeClr val="bg1">
                    <a:lumMod val="65000"/>
                  </a:schemeClr>
                </a:solidFill>
                <a:latin typeface="Gill Sans MT"/>
                <a:cs typeface="Gill Sans MT"/>
              </a:rPr>
              <a:t>(</a:t>
            </a:r>
            <a:r>
              <a:rPr lang="en-US" dirty="0" err="1" smtClean="0">
                <a:solidFill>
                  <a:schemeClr val="bg1">
                    <a:lumMod val="65000"/>
                  </a:schemeClr>
                </a:solidFill>
                <a:latin typeface="Gill Sans MT"/>
                <a:cs typeface="Gill Sans MT"/>
              </a:rPr>
              <a:t>MBArk</a:t>
            </a:r>
            <a:r>
              <a:rPr lang="en-US" dirty="0" smtClean="0">
                <a:solidFill>
                  <a:schemeClr val="bg1">
                    <a:lumMod val="65000"/>
                  </a:schemeClr>
                </a:solidFill>
                <a:latin typeface="Gill Sans MT"/>
                <a:cs typeface="Gill Sans MT"/>
              </a:rPr>
              <a:t> is under Submission)</a:t>
            </a:r>
            <a:endParaRPr lang="en-US" dirty="0">
              <a:solidFill>
                <a:schemeClr val="bg1">
                  <a:lumMod val="65000"/>
                </a:schemeClr>
              </a:solidFill>
              <a:latin typeface="Gill Sans MT"/>
              <a:cs typeface="Gill Sans MT"/>
            </a:endParaRPr>
          </a:p>
        </p:txBody>
      </p:sp>
      <p:pic>
        <p:nvPicPr>
          <p:cNvPr id="6" name="Picture 46" descr="ucb-seal"/>
          <p:cNvPicPr>
            <a:picLocks noChangeAspect="1" noChangeArrowheads="1"/>
          </p:cNvPicPr>
          <p:nvPr/>
        </p:nvPicPr>
        <p:blipFill>
          <a:blip r:embed="rId3"/>
          <a:srcRect/>
          <a:stretch>
            <a:fillRect/>
          </a:stretch>
        </p:blipFill>
        <p:spPr bwMode="auto">
          <a:xfrm>
            <a:off x="4174095" y="4883274"/>
            <a:ext cx="817760" cy="821223"/>
          </a:xfrm>
          <a:prstGeom prst="rect">
            <a:avLst/>
          </a:prstGeom>
          <a:noFill/>
        </p:spPr>
      </p:pic>
    </p:spTree>
    <p:extLst>
      <p:ext uri="{BB962C8B-B14F-4D97-AF65-F5344CB8AC3E}">
        <p14:creationId xmlns:p14="http://schemas.microsoft.com/office/powerpoint/2010/main" val="910202311"/>
      </p:ext>
    </p:extLst>
  </p:cSld>
  <p:clrMapOvr>
    <a:masterClrMapping/>
  </p:clrMapOvr>
  <mc:AlternateContent xmlns:mc="http://schemas.openxmlformats.org/markup-compatibility/2006" xmlns:p14="http://schemas.microsoft.com/office/powerpoint/2010/main">
    <mc:Choice Requires="p14">
      <p:transition spd="slow" p14:dur="2000" advTm="16021"/>
    </mc:Choice>
    <mc:Fallback xmlns="">
      <p:transition xmlns:p14="http://schemas.microsoft.com/office/powerpoint/2010/main" spd="slow" advTm="1602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MBArk</a:t>
            </a:r>
            <a:r>
              <a:rPr lang="en-US" dirty="0" smtClean="0"/>
              <a:t>: Big Idea</a:t>
            </a:r>
            <a:endParaRPr lang="en-US" dirty="0"/>
          </a:p>
        </p:txBody>
      </p:sp>
      <p:sp>
        <p:nvSpPr>
          <p:cNvPr id="3" name="Content Placeholder 2"/>
          <p:cNvSpPr>
            <a:spLocks noGrp="1"/>
          </p:cNvSpPr>
          <p:nvPr>
            <p:ph idx="1"/>
          </p:nvPr>
        </p:nvSpPr>
        <p:spPr/>
        <p:txBody>
          <a:bodyPr/>
          <a:lstStyle/>
          <a:p>
            <a:r>
              <a:rPr lang="en-US" dirty="0" smtClean="0"/>
              <a:t>Enterprise </a:t>
            </a:r>
            <a:r>
              <a:rPr lang="en-US" dirty="0" smtClean="0">
                <a:solidFill>
                  <a:schemeClr val="accent2"/>
                </a:solidFill>
              </a:rPr>
              <a:t>encrypts</a:t>
            </a:r>
            <a:r>
              <a:rPr lang="en-US" dirty="0" smtClean="0"/>
              <a:t> the traffic.</a:t>
            </a:r>
          </a:p>
          <a:p>
            <a:r>
              <a:rPr lang="en-US" dirty="0" err="1" smtClean="0"/>
              <a:t>Middleboxes</a:t>
            </a:r>
            <a:r>
              <a:rPr lang="en-US" dirty="0" smtClean="0"/>
              <a:t> perform operations over the </a:t>
            </a:r>
            <a:r>
              <a:rPr lang="en-US" dirty="0" smtClean="0">
                <a:solidFill>
                  <a:srgbClr val="C0504D"/>
                </a:solidFill>
              </a:rPr>
              <a:t>encrypted</a:t>
            </a:r>
            <a:r>
              <a:rPr lang="en-US" dirty="0" smtClean="0"/>
              <a:t> traffic.</a:t>
            </a:r>
          </a:p>
        </p:txBody>
      </p:sp>
      <p:sp>
        <p:nvSpPr>
          <p:cNvPr id="8" name="Rounded Rectangle 7"/>
          <p:cNvSpPr/>
          <p:nvPr/>
        </p:nvSpPr>
        <p:spPr>
          <a:xfrm>
            <a:off x="685800" y="3363570"/>
            <a:ext cx="7772400" cy="1554717"/>
          </a:xfrm>
          <a:prstGeom prst="round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2"/>
                </a:solidFill>
                <a:latin typeface="Museo 500 Regular"/>
                <a:cs typeface="Museo 500 Regular"/>
              </a:rPr>
              <a:t>We design new encryption schemes </a:t>
            </a:r>
          </a:p>
          <a:p>
            <a:pPr algn="ctr"/>
            <a:r>
              <a:rPr lang="en-US" sz="2400" dirty="0" smtClean="0">
                <a:solidFill>
                  <a:schemeClr val="bg2"/>
                </a:solidFill>
                <a:latin typeface="Museo 500 Regular"/>
                <a:cs typeface="Museo 500 Regular"/>
              </a:rPr>
              <a:t>that support network processing.</a:t>
            </a:r>
            <a:endParaRPr lang="en-US" sz="2400" dirty="0">
              <a:solidFill>
                <a:schemeClr val="bg2"/>
              </a:solidFill>
              <a:latin typeface="Museo 500 Regular"/>
              <a:cs typeface="Museo 500 Regular"/>
            </a:endParaRPr>
          </a:p>
        </p:txBody>
      </p:sp>
    </p:spTree>
    <p:extLst>
      <p:ext uri="{BB962C8B-B14F-4D97-AF65-F5344CB8AC3E}">
        <p14:creationId xmlns:p14="http://schemas.microsoft.com/office/powerpoint/2010/main" val="3750520372"/>
      </p:ext>
    </p:extLst>
  </p:cSld>
  <p:clrMapOvr>
    <a:masterClrMapping/>
  </p:clrMapOvr>
  <mc:AlternateContent xmlns:mc="http://schemas.openxmlformats.org/markup-compatibility/2006" xmlns:p14="http://schemas.microsoft.com/office/powerpoint/2010/main">
    <mc:Choice Requires="p14">
      <p:transition spd="slow" p14:dur="2000" advTm="27766"/>
    </mc:Choice>
    <mc:Fallback xmlns="">
      <p:transition xmlns:p14="http://schemas.microsoft.com/office/powerpoint/2010/main" spd="slow" advTm="27766"/>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t>
            </a:r>
            <a:r>
              <a:rPr lang="en-US" dirty="0" err="1" smtClean="0"/>
              <a:t>Middleboxes</a:t>
            </a:r>
            <a:endParaRPr lang="en-US" dirty="0"/>
          </a:p>
        </p:txBody>
      </p:sp>
      <p:sp>
        <p:nvSpPr>
          <p:cNvPr id="3" name="Content Placeholder 2"/>
          <p:cNvSpPr>
            <a:spLocks noGrp="1"/>
          </p:cNvSpPr>
          <p:nvPr>
            <p:ph idx="1"/>
          </p:nvPr>
        </p:nvSpPr>
        <p:spPr/>
        <p:txBody>
          <a:bodyPr/>
          <a:lstStyle/>
          <a:p>
            <a:pPr>
              <a:lnSpc>
                <a:spcPct val="130000"/>
              </a:lnSpc>
            </a:pPr>
            <a:r>
              <a:rPr lang="en-US" dirty="0" smtClean="0">
                <a:solidFill>
                  <a:srgbClr val="C0504D"/>
                </a:solidFill>
              </a:rPr>
              <a:t>IP Firewall</a:t>
            </a:r>
          </a:p>
          <a:p>
            <a:pPr>
              <a:lnSpc>
                <a:spcPct val="130000"/>
              </a:lnSpc>
            </a:pPr>
            <a:r>
              <a:rPr lang="en-US" dirty="0" smtClean="0"/>
              <a:t>NATs</a:t>
            </a:r>
          </a:p>
          <a:p>
            <a:pPr>
              <a:lnSpc>
                <a:spcPct val="130000"/>
              </a:lnSpc>
            </a:pPr>
            <a:r>
              <a:rPr lang="en-US" dirty="0" smtClean="0"/>
              <a:t>HTTP Proxy / Cache</a:t>
            </a:r>
          </a:p>
          <a:p>
            <a:pPr>
              <a:lnSpc>
                <a:spcPct val="130000"/>
              </a:lnSpc>
            </a:pPr>
            <a:r>
              <a:rPr lang="en-US" dirty="0" smtClean="0"/>
              <a:t>Load Balancers</a:t>
            </a:r>
          </a:p>
          <a:p>
            <a:pPr>
              <a:lnSpc>
                <a:spcPct val="130000"/>
              </a:lnSpc>
            </a:pPr>
            <a:r>
              <a:rPr lang="en-US" dirty="0" smtClean="0"/>
              <a:t>IDS</a:t>
            </a:r>
          </a:p>
          <a:p>
            <a:pPr marL="457200" lvl="1" indent="0">
              <a:lnSpc>
                <a:spcPct val="130000"/>
              </a:lnSpc>
              <a:buNone/>
            </a:pPr>
            <a:endParaRPr lang="en-US" dirty="0"/>
          </a:p>
        </p:txBody>
      </p:sp>
    </p:spTree>
    <p:custDataLst>
      <p:tags r:id="rId1"/>
    </p:custDataLst>
    <p:extLst>
      <p:ext uri="{BB962C8B-B14F-4D97-AF65-F5344CB8AC3E}">
        <p14:creationId xmlns:p14="http://schemas.microsoft.com/office/powerpoint/2010/main" val="3339868632"/>
      </p:ext>
    </p:extLst>
  </p:cSld>
  <p:clrMapOvr>
    <a:masterClrMapping/>
  </p:clrMapOvr>
  <mc:AlternateContent xmlns:mc="http://schemas.openxmlformats.org/markup-compatibility/2006" xmlns:p14="http://schemas.microsoft.com/office/powerpoint/2010/main">
    <mc:Choice Requires="p14">
      <p:transition spd="slow" p14:dur="2000" advTm="23256"/>
    </mc:Choice>
    <mc:Fallback xmlns="">
      <p:transition xmlns:p14="http://schemas.microsoft.com/office/powerpoint/2010/main" spd="slow" advTm="23256"/>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Approach</a:t>
            </a:r>
            <a:endParaRPr lang="en-US" dirty="0"/>
          </a:p>
        </p:txBody>
      </p:sp>
      <p:sp>
        <p:nvSpPr>
          <p:cNvPr id="5" name="Rounded Rectangle 4"/>
          <p:cNvSpPr/>
          <p:nvPr/>
        </p:nvSpPr>
        <p:spPr>
          <a:xfrm>
            <a:off x="1565160" y="2257672"/>
            <a:ext cx="1962865" cy="1000559"/>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latin typeface="Museo 500 Regular"/>
                <a:cs typeface="Museo 500 Regular"/>
              </a:rPr>
              <a:t>Header</a:t>
            </a:r>
            <a:endParaRPr lang="en-US" sz="2800" dirty="0">
              <a:latin typeface="Museo 500 Regular"/>
              <a:cs typeface="Museo 500 Regular"/>
            </a:endParaRPr>
          </a:p>
        </p:txBody>
      </p:sp>
      <p:sp>
        <p:nvSpPr>
          <p:cNvPr id="6" name="Rounded Rectangle 5"/>
          <p:cNvSpPr/>
          <p:nvPr/>
        </p:nvSpPr>
        <p:spPr>
          <a:xfrm>
            <a:off x="3680425" y="2257672"/>
            <a:ext cx="4299327" cy="1000559"/>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latin typeface="Museo 500 Regular"/>
                <a:cs typeface="Museo 500 Regular"/>
              </a:rPr>
              <a:t>Payload</a:t>
            </a:r>
            <a:endParaRPr lang="en-US" sz="2800" dirty="0">
              <a:latin typeface="Museo 500 Regular"/>
              <a:cs typeface="Museo 500 Regular"/>
            </a:endParaRPr>
          </a:p>
        </p:txBody>
      </p:sp>
      <p:sp>
        <p:nvSpPr>
          <p:cNvPr id="7" name="Rounded Rectangle 6"/>
          <p:cNvSpPr/>
          <p:nvPr/>
        </p:nvSpPr>
        <p:spPr>
          <a:xfrm>
            <a:off x="1462526" y="2112570"/>
            <a:ext cx="6607029" cy="1273938"/>
          </a:xfrm>
          <a:prstGeom prst="roundRect">
            <a:avLst/>
          </a:prstGeom>
          <a:noFill/>
          <a:ln w="571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Museo 500 Regular"/>
              <a:cs typeface="Museo 500 Regular"/>
            </a:endParaRPr>
          </a:p>
        </p:txBody>
      </p:sp>
      <p:sp>
        <p:nvSpPr>
          <p:cNvPr id="8" name="Left Brace 7"/>
          <p:cNvSpPr/>
          <p:nvPr/>
        </p:nvSpPr>
        <p:spPr>
          <a:xfrm rot="16200000">
            <a:off x="2411886" y="3315943"/>
            <a:ext cx="269412" cy="1962866"/>
          </a:xfrm>
          <a:prstGeom prst="leftBrace">
            <a:avLst/>
          </a:prstGeom>
          <a:ln w="381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1136607" y="4707825"/>
            <a:ext cx="3148569" cy="707886"/>
          </a:xfrm>
          <a:prstGeom prst="rect">
            <a:avLst/>
          </a:prstGeom>
          <a:noFill/>
        </p:spPr>
        <p:txBody>
          <a:bodyPr wrap="none" rtlCol="0">
            <a:spAutoFit/>
          </a:bodyPr>
          <a:lstStyle/>
          <a:p>
            <a:pPr algn="ctr"/>
            <a:r>
              <a:rPr lang="en-US" sz="2000" dirty="0" smtClean="0">
                <a:latin typeface="Museo 500 Regular"/>
                <a:cs typeface="Museo 500 Regular"/>
              </a:rPr>
              <a:t>Longest Prefix Matching</a:t>
            </a:r>
          </a:p>
          <a:p>
            <a:pPr algn="ctr"/>
            <a:r>
              <a:rPr lang="en-US" sz="2000" dirty="0" smtClean="0">
                <a:latin typeface="Museo 500 Regular"/>
                <a:cs typeface="Museo 500 Regular"/>
              </a:rPr>
              <a:t>Packet Classification</a:t>
            </a:r>
            <a:endParaRPr lang="en-US" sz="2000" dirty="0">
              <a:latin typeface="Museo 500 Regular"/>
              <a:cs typeface="Museo 500 Regular"/>
            </a:endParaRPr>
          </a:p>
        </p:txBody>
      </p:sp>
      <p:sp>
        <p:nvSpPr>
          <p:cNvPr id="10" name="Left Brace 9"/>
          <p:cNvSpPr/>
          <p:nvPr/>
        </p:nvSpPr>
        <p:spPr>
          <a:xfrm rot="16200000">
            <a:off x="4698693" y="522355"/>
            <a:ext cx="237330" cy="6504394"/>
          </a:xfrm>
          <a:prstGeom prst="leftBrace">
            <a:avLst/>
          </a:prstGeom>
          <a:ln w="381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411890" y="4707825"/>
            <a:ext cx="3657665" cy="707886"/>
          </a:xfrm>
          <a:prstGeom prst="rect">
            <a:avLst/>
          </a:prstGeom>
          <a:noFill/>
        </p:spPr>
        <p:txBody>
          <a:bodyPr wrap="none" rtlCol="0">
            <a:spAutoFit/>
          </a:bodyPr>
          <a:lstStyle/>
          <a:p>
            <a:pPr algn="ctr"/>
            <a:r>
              <a:rPr lang="en-US" sz="2000" dirty="0" smtClean="0">
                <a:latin typeface="Museo 500 Regular"/>
                <a:cs typeface="Museo 500 Regular"/>
              </a:rPr>
              <a:t>Deep Packet Inspection (DPI)</a:t>
            </a:r>
            <a:endParaRPr lang="en-US" sz="2000" dirty="0" smtClean="0">
              <a:latin typeface="Gill Sans MT"/>
              <a:cs typeface="Gill Sans MT"/>
            </a:endParaRPr>
          </a:p>
          <a:p>
            <a:pPr algn="ctr"/>
            <a:r>
              <a:rPr lang="en-US" sz="2000" dirty="0" smtClean="0">
                <a:latin typeface="Gill Sans MT"/>
                <a:cs typeface="Gill Sans MT"/>
              </a:rPr>
              <a:t>(Supported by </a:t>
            </a:r>
            <a:r>
              <a:rPr lang="en-US" sz="2000" dirty="0" err="1" smtClean="0">
                <a:latin typeface="Gill Sans MT"/>
                <a:cs typeface="Gill Sans MT"/>
              </a:rPr>
              <a:t>BlindBox</a:t>
            </a:r>
            <a:r>
              <a:rPr lang="en-US" sz="2000" dirty="0" smtClean="0">
                <a:latin typeface="Gill Sans MT"/>
                <a:cs typeface="Gill Sans MT"/>
              </a:rPr>
              <a:t>)</a:t>
            </a:r>
            <a:endParaRPr lang="en-US" sz="2000" dirty="0">
              <a:latin typeface="Gill Sans MT"/>
              <a:cs typeface="Gill Sans MT"/>
            </a:endParaRPr>
          </a:p>
        </p:txBody>
      </p:sp>
      <p:sp>
        <p:nvSpPr>
          <p:cNvPr id="12" name="TextBox 11"/>
          <p:cNvSpPr txBox="1"/>
          <p:nvPr/>
        </p:nvSpPr>
        <p:spPr>
          <a:xfrm>
            <a:off x="1799666" y="5798112"/>
            <a:ext cx="5662653" cy="923330"/>
          </a:xfrm>
          <a:prstGeom prst="rect">
            <a:avLst/>
          </a:prstGeom>
          <a:noFill/>
        </p:spPr>
        <p:txBody>
          <a:bodyPr wrap="none" rtlCol="0">
            <a:spAutoFit/>
          </a:bodyPr>
          <a:lstStyle/>
          <a:p>
            <a:r>
              <a:rPr lang="en-US" dirty="0" err="1">
                <a:latin typeface="Gill Sans MT"/>
                <a:cs typeface="Gill Sans MT"/>
              </a:rPr>
              <a:t>BlindBox</a:t>
            </a:r>
            <a:r>
              <a:rPr lang="en-US" dirty="0">
                <a:latin typeface="Gill Sans MT"/>
                <a:cs typeface="Gill Sans MT"/>
              </a:rPr>
              <a:t>: Deep Packet Inspection over Encrypted Traffic. </a:t>
            </a:r>
            <a:endParaRPr lang="en-US" dirty="0" smtClean="0">
              <a:latin typeface="Gill Sans MT"/>
              <a:cs typeface="Gill Sans MT"/>
            </a:endParaRPr>
          </a:p>
          <a:p>
            <a:r>
              <a:rPr lang="en-US" dirty="0" smtClean="0">
                <a:latin typeface="Gill Sans MT"/>
                <a:cs typeface="Gill Sans MT"/>
              </a:rPr>
              <a:t>J</a:t>
            </a:r>
            <a:r>
              <a:rPr lang="en-US" dirty="0">
                <a:latin typeface="Gill Sans MT"/>
                <a:cs typeface="Gill Sans MT"/>
              </a:rPr>
              <a:t>. Sherry, C. Lan, R. A. </a:t>
            </a:r>
            <a:r>
              <a:rPr lang="en-US" dirty="0" err="1">
                <a:latin typeface="Gill Sans MT"/>
                <a:cs typeface="Gill Sans MT"/>
              </a:rPr>
              <a:t>Popa</a:t>
            </a:r>
            <a:r>
              <a:rPr lang="en-US" dirty="0">
                <a:latin typeface="Gill Sans MT"/>
                <a:cs typeface="Gill Sans MT"/>
              </a:rPr>
              <a:t>, S. </a:t>
            </a:r>
            <a:r>
              <a:rPr lang="en-US" dirty="0" err="1">
                <a:latin typeface="Gill Sans MT"/>
                <a:cs typeface="Gill Sans MT"/>
              </a:rPr>
              <a:t>Ratnasamy</a:t>
            </a:r>
            <a:r>
              <a:rPr lang="en-US" dirty="0">
                <a:latin typeface="Gill Sans MT"/>
                <a:cs typeface="Gill Sans MT"/>
              </a:rPr>
              <a:t>. </a:t>
            </a:r>
            <a:endParaRPr lang="en-US" dirty="0" smtClean="0">
              <a:latin typeface="Gill Sans MT"/>
              <a:cs typeface="Gill Sans MT"/>
            </a:endParaRPr>
          </a:p>
          <a:p>
            <a:r>
              <a:rPr lang="en-US" dirty="0" smtClean="0">
                <a:latin typeface="Gill Sans MT"/>
                <a:cs typeface="Gill Sans MT"/>
              </a:rPr>
              <a:t>Proc</a:t>
            </a:r>
            <a:r>
              <a:rPr lang="en-US" dirty="0">
                <a:latin typeface="Gill Sans MT"/>
                <a:cs typeface="Gill Sans MT"/>
              </a:rPr>
              <a:t>. ACM SIGCOMM, </a:t>
            </a:r>
            <a:r>
              <a:rPr lang="en-US" dirty="0" smtClean="0">
                <a:latin typeface="Gill Sans MT"/>
                <a:cs typeface="Gill Sans MT"/>
              </a:rPr>
              <a:t>2015 (To appear).</a:t>
            </a:r>
            <a:endParaRPr lang="en-US" dirty="0">
              <a:latin typeface="Gill Sans MT"/>
              <a:cs typeface="Gill Sans MT"/>
            </a:endParaRPr>
          </a:p>
        </p:txBody>
      </p:sp>
    </p:spTree>
    <p:custDataLst>
      <p:tags r:id="rId1"/>
    </p:custDataLst>
    <p:extLst>
      <p:ext uri="{BB962C8B-B14F-4D97-AF65-F5344CB8AC3E}">
        <p14:creationId xmlns:p14="http://schemas.microsoft.com/office/powerpoint/2010/main" val="3804592118"/>
      </p:ext>
    </p:extLst>
  </p:cSld>
  <p:clrMapOvr>
    <a:masterClrMapping/>
  </p:clrMapOvr>
  <mc:AlternateContent xmlns:mc="http://schemas.openxmlformats.org/markup-compatibility/2006" xmlns:p14="http://schemas.microsoft.com/office/powerpoint/2010/main">
    <mc:Choice Requires="p14">
      <p:transition spd="slow" p14:dur="2000" advTm="86980"/>
    </mc:Choice>
    <mc:Fallback xmlns="">
      <p:transition xmlns:p14="http://schemas.microsoft.com/office/powerpoint/2010/main" spd="slow" advTm="8698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alphaModFix amt="47000"/>
          </a:blip>
          <a:stretch>
            <a:fillRect/>
          </a:stretch>
        </p:blipFill>
        <p:spPr>
          <a:xfrm>
            <a:off x="965706" y="1596720"/>
            <a:ext cx="7518400" cy="3073400"/>
          </a:xfrm>
          <a:prstGeom prst="rect">
            <a:avLst/>
          </a:prstGeom>
        </p:spPr>
      </p:pic>
      <p:sp>
        <p:nvSpPr>
          <p:cNvPr id="2" name="Title 1"/>
          <p:cNvSpPr>
            <a:spLocks noGrp="1"/>
          </p:cNvSpPr>
          <p:nvPr>
            <p:ph type="title"/>
          </p:nvPr>
        </p:nvSpPr>
        <p:spPr/>
        <p:txBody>
          <a:bodyPr>
            <a:normAutofit/>
          </a:bodyPr>
          <a:lstStyle/>
          <a:p>
            <a:r>
              <a:rPr lang="en-US" dirty="0" smtClean="0"/>
              <a:t>Example: Firewall</a:t>
            </a:r>
            <a:endParaRPr lang="en-US" dirty="0"/>
          </a:p>
        </p:txBody>
      </p:sp>
      <p:sp>
        <p:nvSpPr>
          <p:cNvPr id="12" name="Rounded Rectangle 11"/>
          <p:cNvSpPr/>
          <p:nvPr/>
        </p:nvSpPr>
        <p:spPr>
          <a:xfrm>
            <a:off x="2346750" y="4805746"/>
            <a:ext cx="1389719" cy="658991"/>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Key K</a:t>
            </a:r>
            <a:endParaRPr lang="en-US" dirty="0">
              <a:latin typeface="Museo 500 Regular"/>
              <a:cs typeface="Museo 500 Regular"/>
            </a:endParaRPr>
          </a:p>
        </p:txBody>
      </p:sp>
    </p:spTree>
    <p:custDataLst>
      <p:tags r:id="rId1"/>
    </p:custDataLst>
    <p:extLst>
      <p:ext uri="{BB962C8B-B14F-4D97-AF65-F5344CB8AC3E}">
        <p14:creationId xmlns:p14="http://schemas.microsoft.com/office/powerpoint/2010/main" val="773652346"/>
      </p:ext>
    </p:extLst>
  </p:cSld>
  <p:clrMapOvr>
    <a:masterClrMapping/>
  </p:clrMapOvr>
  <mc:AlternateContent xmlns:mc="http://schemas.openxmlformats.org/markup-compatibility/2006" xmlns:p14="http://schemas.microsoft.com/office/powerpoint/2010/main">
    <mc:Choice Requires="p14">
      <p:transition spd="slow" p14:dur="2000" advTm="15731"/>
    </mc:Choice>
    <mc:Fallback xmlns="">
      <p:transition xmlns:p14="http://schemas.microsoft.com/office/powerpoint/2010/main" spd="slow" advTm="1573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alphaModFix amt="47000"/>
          </a:blip>
          <a:stretch>
            <a:fillRect/>
          </a:stretch>
        </p:blipFill>
        <p:spPr>
          <a:xfrm>
            <a:off x="965706" y="1596720"/>
            <a:ext cx="7518400" cy="3073400"/>
          </a:xfrm>
          <a:prstGeom prst="rect">
            <a:avLst/>
          </a:prstGeom>
        </p:spPr>
      </p:pic>
      <p:sp>
        <p:nvSpPr>
          <p:cNvPr id="2" name="Title 1"/>
          <p:cNvSpPr>
            <a:spLocks noGrp="1"/>
          </p:cNvSpPr>
          <p:nvPr>
            <p:ph type="title"/>
          </p:nvPr>
        </p:nvSpPr>
        <p:spPr/>
        <p:txBody>
          <a:bodyPr>
            <a:normAutofit/>
          </a:bodyPr>
          <a:lstStyle/>
          <a:p>
            <a:r>
              <a:rPr lang="en-US" dirty="0" smtClean="0"/>
              <a:t>Example: Firewall</a:t>
            </a:r>
            <a:endParaRPr lang="en-US" dirty="0"/>
          </a:p>
        </p:txBody>
      </p:sp>
      <p:sp>
        <p:nvSpPr>
          <p:cNvPr id="10" name="Rounded Rectangle 9"/>
          <p:cNvSpPr/>
          <p:nvPr/>
        </p:nvSpPr>
        <p:spPr>
          <a:xfrm>
            <a:off x="6483048" y="1400317"/>
            <a:ext cx="1560791" cy="658991"/>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Rule R</a:t>
            </a:r>
            <a:endParaRPr lang="en-US" dirty="0">
              <a:latin typeface="Museo 500 Regular"/>
              <a:cs typeface="Museo 500 Regular"/>
            </a:endParaRPr>
          </a:p>
        </p:txBody>
      </p:sp>
      <p:sp>
        <p:nvSpPr>
          <p:cNvPr id="12" name="Rounded Rectangle 11"/>
          <p:cNvSpPr/>
          <p:nvPr/>
        </p:nvSpPr>
        <p:spPr>
          <a:xfrm>
            <a:off x="2346750" y="4805746"/>
            <a:ext cx="1389719" cy="658991"/>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Key K</a:t>
            </a:r>
            <a:endParaRPr lang="en-US" dirty="0">
              <a:latin typeface="Museo 500 Regular"/>
              <a:cs typeface="Museo 500 Regular"/>
            </a:endParaRPr>
          </a:p>
        </p:txBody>
      </p:sp>
      <p:sp>
        <p:nvSpPr>
          <p:cNvPr id="5" name="Rectangle 4"/>
          <p:cNvSpPr/>
          <p:nvPr/>
        </p:nvSpPr>
        <p:spPr>
          <a:xfrm>
            <a:off x="5734645" y="2984214"/>
            <a:ext cx="3207295" cy="1685905"/>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195.114.80.0/24</a:t>
            </a:r>
          </a:p>
          <a:p>
            <a:r>
              <a:rPr lang="en-US" sz="1400" dirty="0" err="1" smtClean="0">
                <a:latin typeface="Courier"/>
                <a:cs typeface="Courier"/>
              </a:rPr>
              <a:t>dst</a:t>
            </a:r>
            <a:r>
              <a:rPr lang="en-US" sz="1400" dirty="0" smtClean="0">
                <a:latin typeface="Courier"/>
                <a:cs typeface="Courier"/>
              </a:rPr>
              <a:t> 202.96.101.0/24</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195.114.80.128/26</a:t>
            </a:r>
          </a:p>
          <a:p>
            <a:r>
              <a:rPr lang="en-US" sz="1400" dirty="0" err="1" smtClean="0">
                <a:latin typeface="Courier"/>
                <a:cs typeface="Courier"/>
              </a:rPr>
              <a:t>dst</a:t>
            </a:r>
            <a:r>
              <a:rPr lang="en-US" sz="1400" dirty="0" smtClean="0">
                <a:latin typeface="Courier"/>
                <a:cs typeface="Courier"/>
              </a:rPr>
              <a:t> 202.96.101.128/26</a:t>
            </a:r>
            <a:endParaRPr lang="en-US" sz="1400" dirty="0">
              <a:latin typeface="Courier"/>
              <a:cs typeface="Courier"/>
            </a:endParaRPr>
          </a:p>
        </p:txBody>
      </p:sp>
    </p:spTree>
    <p:custDataLst>
      <p:tags r:id="rId1"/>
    </p:custDataLst>
    <p:extLst>
      <p:ext uri="{BB962C8B-B14F-4D97-AF65-F5344CB8AC3E}">
        <p14:creationId xmlns:p14="http://schemas.microsoft.com/office/powerpoint/2010/main" val="2992930802"/>
      </p:ext>
    </p:extLst>
  </p:cSld>
  <p:clrMapOvr>
    <a:masterClrMapping/>
  </p:clrMapOvr>
  <mc:AlternateContent xmlns:mc="http://schemas.openxmlformats.org/markup-compatibility/2006" xmlns:p14="http://schemas.microsoft.com/office/powerpoint/2010/main">
    <mc:Choice Requires="p14">
      <p:transition spd="slow" p14:dur="2000" advTm="29521"/>
    </mc:Choice>
    <mc:Fallback xmlns="">
      <p:transition xmlns:p14="http://schemas.microsoft.com/office/powerpoint/2010/main" spd="slow" advTm="29521"/>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alphaModFix amt="47000"/>
          </a:blip>
          <a:stretch>
            <a:fillRect/>
          </a:stretch>
        </p:blipFill>
        <p:spPr>
          <a:xfrm>
            <a:off x="965706" y="1596720"/>
            <a:ext cx="7518400" cy="3073400"/>
          </a:xfrm>
          <a:prstGeom prst="rect">
            <a:avLst/>
          </a:prstGeom>
        </p:spPr>
      </p:pic>
      <p:sp>
        <p:nvSpPr>
          <p:cNvPr id="2" name="Title 1"/>
          <p:cNvSpPr>
            <a:spLocks noGrp="1"/>
          </p:cNvSpPr>
          <p:nvPr>
            <p:ph type="title"/>
          </p:nvPr>
        </p:nvSpPr>
        <p:spPr/>
        <p:txBody>
          <a:bodyPr>
            <a:normAutofit/>
          </a:bodyPr>
          <a:lstStyle/>
          <a:p>
            <a:r>
              <a:rPr lang="en-US" dirty="0" smtClean="0"/>
              <a:t>Example: Firewall</a:t>
            </a:r>
            <a:endParaRPr lang="en-US" dirty="0"/>
          </a:p>
        </p:txBody>
      </p:sp>
      <p:sp>
        <p:nvSpPr>
          <p:cNvPr id="10" name="Rounded Rectangle 9"/>
          <p:cNvSpPr/>
          <p:nvPr/>
        </p:nvSpPr>
        <p:spPr>
          <a:xfrm>
            <a:off x="6483048" y="1400317"/>
            <a:ext cx="1560791" cy="658991"/>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Rule R</a:t>
            </a:r>
            <a:endParaRPr lang="en-US" dirty="0">
              <a:latin typeface="Museo 500 Regular"/>
              <a:cs typeface="Museo 500 Regular"/>
            </a:endParaRPr>
          </a:p>
        </p:txBody>
      </p:sp>
      <p:sp>
        <p:nvSpPr>
          <p:cNvPr id="11" name="Rounded Rectangle 10"/>
          <p:cNvSpPr/>
          <p:nvPr/>
        </p:nvSpPr>
        <p:spPr>
          <a:xfrm>
            <a:off x="6483048" y="2155159"/>
            <a:ext cx="1560791" cy="658991"/>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 = E’(R, K)  </a:t>
            </a:r>
            <a:endParaRPr lang="en-US" dirty="0">
              <a:latin typeface="Museo 500 Regular"/>
              <a:cs typeface="Museo 500 Regular"/>
            </a:endParaRPr>
          </a:p>
        </p:txBody>
      </p:sp>
      <p:sp>
        <p:nvSpPr>
          <p:cNvPr id="12" name="Rounded Rectangle 11"/>
          <p:cNvSpPr/>
          <p:nvPr/>
        </p:nvSpPr>
        <p:spPr>
          <a:xfrm>
            <a:off x="2346750" y="4805746"/>
            <a:ext cx="1389719" cy="658991"/>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Key K</a:t>
            </a:r>
            <a:endParaRPr lang="en-US" dirty="0">
              <a:latin typeface="Museo 500 Regular"/>
              <a:cs typeface="Museo 500 Regular"/>
            </a:endParaRPr>
          </a:p>
        </p:txBody>
      </p:sp>
      <p:sp>
        <p:nvSpPr>
          <p:cNvPr id="5" name="Rectangle 4"/>
          <p:cNvSpPr/>
          <p:nvPr/>
        </p:nvSpPr>
        <p:spPr>
          <a:xfrm>
            <a:off x="5734645" y="2984214"/>
            <a:ext cx="3207295" cy="1685905"/>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195.114.80.0/24</a:t>
            </a:r>
          </a:p>
          <a:p>
            <a:r>
              <a:rPr lang="en-US" sz="1400" dirty="0" err="1" smtClean="0">
                <a:latin typeface="Courier"/>
                <a:cs typeface="Courier"/>
              </a:rPr>
              <a:t>dst</a:t>
            </a:r>
            <a:r>
              <a:rPr lang="en-US" sz="1400" dirty="0" smtClean="0">
                <a:latin typeface="Courier"/>
                <a:cs typeface="Courier"/>
              </a:rPr>
              <a:t> 202.96.101.0/24</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195.114.80.128/26</a:t>
            </a:r>
          </a:p>
          <a:p>
            <a:r>
              <a:rPr lang="en-US" sz="1400" dirty="0" err="1" smtClean="0">
                <a:latin typeface="Courier"/>
                <a:cs typeface="Courier"/>
              </a:rPr>
              <a:t>dst</a:t>
            </a:r>
            <a:r>
              <a:rPr lang="en-US" sz="1400" dirty="0" smtClean="0">
                <a:latin typeface="Courier"/>
                <a:cs typeface="Courier"/>
              </a:rPr>
              <a:t> 202.96.101.128/26</a:t>
            </a:r>
            <a:endParaRPr lang="en-US" sz="1400" dirty="0">
              <a:latin typeface="Courier"/>
              <a:cs typeface="Courier"/>
            </a:endParaRPr>
          </a:p>
        </p:txBody>
      </p:sp>
      <p:sp>
        <p:nvSpPr>
          <p:cNvPr id="18" name="Rectangle 17"/>
          <p:cNvSpPr/>
          <p:nvPr/>
        </p:nvSpPr>
        <p:spPr>
          <a:xfrm>
            <a:off x="5734645" y="4910874"/>
            <a:ext cx="3207295" cy="1798004"/>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1.0.0.0/8</a:t>
            </a:r>
          </a:p>
          <a:p>
            <a:r>
              <a:rPr lang="en-US" sz="1400" dirty="0" err="1" smtClean="0">
                <a:latin typeface="Courier"/>
                <a:cs typeface="Courier"/>
              </a:rPr>
              <a:t>dst</a:t>
            </a:r>
            <a:r>
              <a:rPr lang="en-US" sz="1400" dirty="0" smtClean="0">
                <a:latin typeface="Courier"/>
                <a:cs typeface="Courier"/>
              </a:rPr>
              <a:t> 2.0.0.0/8</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1.128.0.0/10</a:t>
            </a:r>
          </a:p>
          <a:p>
            <a:r>
              <a:rPr lang="en-US" sz="1400" dirty="0" err="1" smtClean="0">
                <a:latin typeface="Courier"/>
                <a:cs typeface="Courier"/>
              </a:rPr>
              <a:t>dst</a:t>
            </a:r>
            <a:r>
              <a:rPr lang="en-US" sz="1400" dirty="0" smtClean="0">
                <a:latin typeface="Courier"/>
                <a:cs typeface="Courier"/>
              </a:rPr>
              <a:t> 2.128.0.0/10</a:t>
            </a:r>
            <a:endParaRPr lang="en-US" sz="1400" dirty="0">
              <a:latin typeface="Courier"/>
              <a:cs typeface="Courier"/>
            </a:endParaRPr>
          </a:p>
        </p:txBody>
      </p:sp>
      <p:sp>
        <p:nvSpPr>
          <p:cNvPr id="6" name="Curved Right Arrow 5"/>
          <p:cNvSpPr/>
          <p:nvPr/>
        </p:nvSpPr>
        <p:spPr>
          <a:xfrm>
            <a:off x="4669823" y="4117686"/>
            <a:ext cx="833896" cy="1680427"/>
          </a:xfrm>
          <a:prstGeom prst="curvedRightArrow">
            <a:avLst/>
          </a:prstGeom>
          <a:solidFill>
            <a:srgbClr val="4F81B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2441389190"/>
      </p:ext>
    </p:extLst>
  </p:cSld>
  <p:clrMapOvr>
    <a:masterClrMapping/>
  </p:clrMapOvr>
  <mc:AlternateContent xmlns:mc="http://schemas.openxmlformats.org/markup-compatibility/2006" xmlns:p14="http://schemas.microsoft.com/office/powerpoint/2010/main">
    <mc:Choice Requires="p14">
      <p:transition spd="slow" p14:dur="2000" advTm="23961"/>
    </mc:Choice>
    <mc:Fallback xmlns="">
      <p:transition xmlns:p14="http://schemas.microsoft.com/office/powerpoint/2010/main" spd="slow" advTm="23961"/>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alphaModFix amt="47000"/>
          </a:blip>
          <a:stretch>
            <a:fillRect/>
          </a:stretch>
        </p:blipFill>
        <p:spPr>
          <a:xfrm>
            <a:off x="965706" y="1596720"/>
            <a:ext cx="7518400" cy="3073400"/>
          </a:xfrm>
          <a:prstGeom prst="rect">
            <a:avLst/>
          </a:prstGeom>
        </p:spPr>
      </p:pic>
      <p:sp>
        <p:nvSpPr>
          <p:cNvPr id="2" name="Title 1"/>
          <p:cNvSpPr>
            <a:spLocks noGrp="1"/>
          </p:cNvSpPr>
          <p:nvPr>
            <p:ph type="title"/>
          </p:nvPr>
        </p:nvSpPr>
        <p:spPr/>
        <p:txBody>
          <a:bodyPr>
            <a:normAutofit/>
          </a:bodyPr>
          <a:lstStyle/>
          <a:p>
            <a:r>
              <a:rPr lang="en-US" dirty="0" smtClean="0"/>
              <a:t>Example: Firewall</a:t>
            </a:r>
            <a:endParaRPr lang="en-US" dirty="0"/>
          </a:p>
        </p:txBody>
      </p:sp>
      <p:sp>
        <p:nvSpPr>
          <p:cNvPr id="3" name="Rounded Rectangle 2"/>
          <p:cNvSpPr/>
          <p:nvPr/>
        </p:nvSpPr>
        <p:spPr>
          <a:xfrm>
            <a:off x="457200" y="1729813"/>
            <a:ext cx="1389719" cy="658991"/>
          </a:xfrm>
          <a:prstGeom prst="roundRect">
            <a:avLst/>
          </a:prstGeom>
          <a:solidFill>
            <a:srgbClr val="1F497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Packet P</a:t>
            </a:r>
            <a:endParaRPr lang="en-US" dirty="0">
              <a:latin typeface="Museo 500 Regular"/>
              <a:cs typeface="Museo 500 Regular"/>
            </a:endParaRPr>
          </a:p>
        </p:txBody>
      </p:sp>
      <p:sp>
        <p:nvSpPr>
          <p:cNvPr id="9" name="Rounded Rectangle 8"/>
          <p:cNvSpPr/>
          <p:nvPr/>
        </p:nvSpPr>
        <p:spPr>
          <a:xfrm>
            <a:off x="1952803" y="1729813"/>
            <a:ext cx="1389719" cy="658991"/>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P’ = E(P, K)</a:t>
            </a:r>
            <a:endParaRPr lang="en-US" dirty="0">
              <a:latin typeface="Museo 500 Regular"/>
              <a:cs typeface="Museo 500 Regular"/>
            </a:endParaRPr>
          </a:p>
        </p:txBody>
      </p:sp>
      <p:sp>
        <p:nvSpPr>
          <p:cNvPr id="10" name="Rounded Rectangle 9"/>
          <p:cNvSpPr/>
          <p:nvPr/>
        </p:nvSpPr>
        <p:spPr>
          <a:xfrm>
            <a:off x="6483048" y="1400317"/>
            <a:ext cx="1560791" cy="658991"/>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Rule R</a:t>
            </a:r>
            <a:endParaRPr lang="en-US" dirty="0">
              <a:latin typeface="Museo 500 Regular"/>
              <a:cs typeface="Museo 500 Regular"/>
            </a:endParaRPr>
          </a:p>
        </p:txBody>
      </p:sp>
      <p:sp>
        <p:nvSpPr>
          <p:cNvPr id="11" name="Rounded Rectangle 10"/>
          <p:cNvSpPr/>
          <p:nvPr/>
        </p:nvSpPr>
        <p:spPr>
          <a:xfrm>
            <a:off x="6483048" y="2155159"/>
            <a:ext cx="1560791" cy="658991"/>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 = E’(R, K)  </a:t>
            </a:r>
            <a:endParaRPr lang="en-US" dirty="0">
              <a:latin typeface="Museo 500 Regular"/>
              <a:cs typeface="Museo 500 Regular"/>
            </a:endParaRPr>
          </a:p>
        </p:txBody>
      </p:sp>
      <p:sp>
        <p:nvSpPr>
          <p:cNvPr id="12" name="Rounded Rectangle 11"/>
          <p:cNvSpPr/>
          <p:nvPr/>
        </p:nvSpPr>
        <p:spPr>
          <a:xfrm>
            <a:off x="2346750" y="4805746"/>
            <a:ext cx="1389719" cy="658991"/>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Key K</a:t>
            </a:r>
            <a:endParaRPr lang="en-US" dirty="0">
              <a:latin typeface="Museo 500 Regular"/>
              <a:cs typeface="Museo 500 Regular"/>
            </a:endParaRPr>
          </a:p>
        </p:txBody>
      </p:sp>
      <p:sp>
        <p:nvSpPr>
          <p:cNvPr id="5" name="Rectangle 4"/>
          <p:cNvSpPr/>
          <p:nvPr/>
        </p:nvSpPr>
        <p:spPr>
          <a:xfrm>
            <a:off x="5734645" y="2984215"/>
            <a:ext cx="3207295" cy="1685905"/>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195.114.80.0/24</a:t>
            </a:r>
          </a:p>
          <a:p>
            <a:r>
              <a:rPr lang="en-US" sz="1400" dirty="0" err="1" smtClean="0">
                <a:latin typeface="Courier"/>
                <a:cs typeface="Courier"/>
              </a:rPr>
              <a:t>dst</a:t>
            </a:r>
            <a:r>
              <a:rPr lang="en-US" sz="1400" dirty="0" smtClean="0">
                <a:latin typeface="Courier"/>
                <a:cs typeface="Courier"/>
              </a:rPr>
              <a:t> 202.96.101.0/24</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195.114.80.128/26</a:t>
            </a:r>
          </a:p>
          <a:p>
            <a:r>
              <a:rPr lang="en-US" sz="1400" dirty="0" err="1" smtClean="0">
                <a:latin typeface="Courier"/>
                <a:cs typeface="Courier"/>
              </a:rPr>
              <a:t>dst</a:t>
            </a:r>
            <a:r>
              <a:rPr lang="en-US" sz="1400" dirty="0" smtClean="0">
                <a:latin typeface="Courier"/>
                <a:cs typeface="Courier"/>
              </a:rPr>
              <a:t> 202.96.101.128/26</a:t>
            </a:r>
            <a:endParaRPr lang="en-US" sz="1400" dirty="0">
              <a:latin typeface="Courier"/>
              <a:cs typeface="Courier"/>
            </a:endParaRPr>
          </a:p>
        </p:txBody>
      </p:sp>
      <p:sp>
        <p:nvSpPr>
          <p:cNvPr id="18" name="Rectangle 17"/>
          <p:cNvSpPr/>
          <p:nvPr/>
        </p:nvSpPr>
        <p:spPr>
          <a:xfrm>
            <a:off x="5734645" y="4910874"/>
            <a:ext cx="3207295" cy="1798004"/>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1.0.0.0/8</a:t>
            </a:r>
          </a:p>
          <a:p>
            <a:r>
              <a:rPr lang="en-US" sz="1400" dirty="0" err="1" smtClean="0">
                <a:latin typeface="Courier"/>
                <a:cs typeface="Courier"/>
              </a:rPr>
              <a:t>dst</a:t>
            </a:r>
            <a:r>
              <a:rPr lang="en-US" sz="1400" dirty="0" smtClean="0">
                <a:latin typeface="Courier"/>
                <a:cs typeface="Courier"/>
              </a:rPr>
              <a:t> 2.0.0.0/8</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1.128.0.0/10 </a:t>
            </a:r>
          </a:p>
          <a:p>
            <a:r>
              <a:rPr lang="en-US" sz="1400" dirty="0" err="1" smtClean="0">
                <a:latin typeface="Courier"/>
                <a:cs typeface="Courier"/>
              </a:rPr>
              <a:t>dst</a:t>
            </a:r>
            <a:r>
              <a:rPr lang="en-US" sz="1400" dirty="0" smtClean="0">
                <a:latin typeface="Courier"/>
                <a:cs typeface="Courier"/>
              </a:rPr>
              <a:t> 2.128.0.0/10</a:t>
            </a:r>
            <a:endParaRPr lang="en-US" sz="1400" dirty="0">
              <a:latin typeface="Courier"/>
              <a:cs typeface="Courier"/>
            </a:endParaRPr>
          </a:p>
        </p:txBody>
      </p:sp>
      <p:sp>
        <p:nvSpPr>
          <p:cNvPr id="6" name="Curved Right Arrow 5"/>
          <p:cNvSpPr/>
          <p:nvPr/>
        </p:nvSpPr>
        <p:spPr>
          <a:xfrm>
            <a:off x="4669823" y="4117686"/>
            <a:ext cx="833896" cy="1680427"/>
          </a:xfrm>
          <a:prstGeom prst="curvedRightArrow">
            <a:avLst/>
          </a:prstGeom>
          <a:solidFill>
            <a:srgbClr val="4F81B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1937038101"/>
      </p:ext>
    </p:extLst>
  </p:cSld>
  <p:clrMapOvr>
    <a:masterClrMapping/>
  </p:clrMapOvr>
  <mc:AlternateContent xmlns:mc="http://schemas.openxmlformats.org/markup-compatibility/2006" xmlns:p14="http://schemas.microsoft.com/office/powerpoint/2010/main">
    <mc:Choice Requires="p14">
      <p:transition spd="slow" p14:dur="2000" advTm="21296"/>
    </mc:Choice>
    <mc:Fallback xmlns="">
      <p:transition xmlns:p14="http://schemas.microsoft.com/office/powerpoint/2010/main" spd="slow" advTm="21296"/>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alphaModFix amt="48000"/>
          </a:blip>
          <a:stretch>
            <a:fillRect/>
          </a:stretch>
        </p:blipFill>
        <p:spPr>
          <a:xfrm>
            <a:off x="965706" y="1596720"/>
            <a:ext cx="7518400" cy="3073400"/>
          </a:xfrm>
          <a:prstGeom prst="rect">
            <a:avLst/>
          </a:prstGeom>
        </p:spPr>
      </p:pic>
      <p:sp>
        <p:nvSpPr>
          <p:cNvPr id="2" name="Title 1"/>
          <p:cNvSpPr>
            <a:spLocks noGrp="1"/>
          </p:cNvSpPr>
          <p:nvPr>
            <p:ph type="title"/>
          </p:nvPr>
        </p:nvSpPr>
        <p:spPr/>
        <p:txBody>
          <a:bodyPr>
            <a:normAutofit/>
          </a:bodyPr>
          <a:lstStyle/>
          <a:p>
            <a:r>
              <a:rPr lang="en-US" dirty="0" smtClean="0"/>
              <a:t>Example: Firewall</a:t>
            </a:r>
            <a:endParaRPr lang="en-US" dirty="0"/>
          </a:p>
        </p:txBody>
      </p:sp>
      <p:sp>
        <p:nvSpPr>
          <p:cNvPr id="3" name="Rounded Rectangle 2"/>
          <p:cNvSpPr/>
          <p:nvPr/>
        </p:nvSpPr>
        <p:spPr>
          <a:xfrm>
            <a:off x="457200" y="1729813"/>
            <a:ext cx="1389719" cy="658991"/>
          </a:xfrm>
          <a:prstGeom prst="roundRect">
            <a:avLst/>
          </a:prstGeom>
          <a:solidFill>
            <a:srgbClr val="1F497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Packet P</a:t>
            </a:r>
            <a:endParaRPr lang="en-US" dirty="0">
              <a:latin typeface="Museo 500 Regular"/>
              <a:cs typeface="Museo 500 Regular"/>
            </a:endParaRPr>
          </a:p>
        </p:txBody>
      </p:sp>
      <p:sp>
        <p:nvSpPr>
          <p:cNvPr id="9" name="Rounded Rectangle 8"/>
          <p:cNvSpPr/>
          <p:nvPr/>
        </p:nvSpPr>
        <p:spPr>
          <a:xfrm>
            <a:off x="1952803" y="1729813"/>
            <a:ext cx="1389719" cy="658991"/>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P’ = E(P, K)</a:t>
            </a:r>
            <a:endParaRPr lang="en-US" dirty="0">
              <a:latin typeface="Museo 500 Regular"/>
              <a:cs typeface="Museo 500 Regular"/>
            </a:endParaRPr>
          </a:p>
        </p:txBody>
      </p:sp>
      <p:sp>
        <p:nvSpPr>
          <p:cNvPr id="10" name="Rounded Rectangle 9"/>
          <p:cNvSpPr/>
          <p:nvPr/>
        </p:nvSpPr>
        <p:spPr>
          <a:xfrm>
            <a:off x="6483048" y="1400317"/>
            <a:ext cx="1560791" cy="658991"/>
          </a:xfrm>
          <a:prstGeom prst="round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Rule R</a:t>
            </a:r>
            <a:endParaRPr lang="en-US" dirty="0">
              <a:latin typeface="Museo 500 Regular"/>
              <a:cs typeface="Museo 500 Regular"/>
            </a:endParaRPr>
          </a:p>
        </p:txBody>
      </p:sp>
      <p:sp>
        <p:nvSpPr>
          <p:cNvPr id="11" name="Rounded Rectangle 10"/>
          <p:cNvSpPr/>
          <p:nvPr/>
        </p:nvSpPr>
        <p:spPr>
          <a:xfrm>
            <a:off x="6483048" y="2155159"/>
            <a:ext cx="1560791" cy="658991"/>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 = E’(R, K)  </a:t>
            </a:r>
            <a:endParaRPr lang="en-US" dirty="0">
              <a:latin typeface="Museo 500 Regular"/>
              <a:cs typeface="Museo 500 Regular"/>
            </a:endParaRPr>
          </a:p>
        </p:txBody>
      </p:sp>
      <p:sp>
        <p:nvSpPr>
          <p:cNvPr id="12" name="Rounded Rectangle 11"/>
          <p:cNvSpPr/>
          <p:nvPr/>
        </p:nvSpPr>
        <p:spPr>
          <a:xfrm>
            <a:off x="2346750" y="4805746"/>
            <a:ext cx="1389719" cy="658991"/>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Key K</a:t>
            </a:r>
            <a:endParaRPr lang="en-US" dirty="0">
              <a:latin typeface="Museo 500 Regular"/>
              <a:cs typeface="Museo 500 Regular"/>
            </a:endParaRPr>
          </a:p>
        </p:txBody>
      </p:sp>
      <p:sp>
        <p:nvSpPr>
          <p:cNvPr id="5" name="Rectangle 4"/>
          <p:cNvSpPr/>
          <p:nvPr/>
        </p:nvSpPr>
        <p:spPr>
          <a:xfrm>
            <a:off x="5734645" y="2984215"/>
            <a:ext cx="3207295" cy="1685905"/>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195.114.80.0/24</a:t>
            </a:r>
          </a:p>
          <a:p>
            <a:r>
              <a:rPr lang="en-US" sz="1400" dirty="0" err="1" smtClean="0">
                <a:latin typeface="Courier"/>
                <a:cs typeface="Courier"/>
              </a:rPr>
              <a:t>dst</a:t>
            </a:r>
            <a:r>
              <a:rPr lang="en-US" sz="1400" dirty="0" smtClean="0">
                <a:latin typeface="Courier"/>
                <a:cs typeface="Courier"/>
              </a:rPr>
              <a:t> 202.96.101.0/24</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195.114.80.128/26</a:t>
            </a:r>
          </a:p>
          <a:p>
            <a:r>
              <a:rPr lang="en-US" sz="1400" dirty="0" err="1" smtClean="0">
                <a:latin typeface="Courier"/>
                <a:cs typeface="Courier"/>
              </a:rPr>
              <a:t>dst</a:t>
            </a:r>
            <a:r>
              <a:rPr lang="en-US" sz="1400" dirty="0" smtClean="0">
                <a:latin typeface="Courier"/>
                <a:cs typeface="Courier"/>
              </a:rPr>
              <a:t> 202.96.101.128/26 </a:t>
            </a:r>
            <a:endParaRPr lang="en-US" sz="1400" dirty="0">
              <a:latin typeface="Courier"/>
              <a:cs typeface="Courier"/>
            </a:endParaRPr>
          </a:p>
        </p:txBody>
      </p:sp>
      <p:sp>
        <p:nvSpPr>
          <p:cNvPr id="18" name="Rectangle 17"/>
          <p:cNvSpPr/>
          <p:nvPr/>
        </p:nvSpPr>
        <p:spPr>
          <a:xfrm>
            <a:off x="5734645" y="4910874"/>
            <a:ext cx="3207295" cy="1798004"/>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1.0.0.0/8</a:t>
            </a:r>
          </a:p>
          <a:p>
            <a:r>
              <a:rPr lang="en-US" sz="1400" dirty="0" err="1" smtClean="0">
                <a:latin typeface="Courier"/>
                <a:cs typeface="Courier"/>
              </a:rPr>
              <a:t>dst</a:t>
            </a:r>
            <a:r>
              <a:rPr lang="en-US" sz="1400" dirty="0" smtClean="0">
                <a:latin typeface="Courier"/>
                <a:cs typeface="Courier"/>
              </a:rPr>
              <a:t> 2.0.0.0/8</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1.128.0.0/10 </a:t>
            </a:r>
          </a:p>
          <a:p>
            <a:r>
              <a:rPr lang="en-US" sz="1400" dirty="0" err="1" smtClean="0">
                <a:latin typeface="Courier"/>
                <a:cs typeface="Courier"/>
              </a:rPr>
              <a:t>dst</a:t>
            </a:r>
            <a:r>
              <a:rPr lang="en-US" sz="1400" dirty="0" smtClean="0">
                <a:latin typeface="Courier"/>
                <a:cs typeface="Courier"/>
              </a:rPr>
              <a:t> 2.128.0.0/10</a:t>
            </a:r>
            <a:endParaRPr lang="en-US" sz="1400" dirty="0">
              <a:latin typeface="Courier"/>
              <a:cs typeface="Courier"/>
            </a:endParaRPr>
          </a:p>
        </p:txBody>
      </p:sp>
      <p:sp>
        <p:nvSpPr>
          <p:cNvPr id="6" name="Curved Right Arrow 5"/>
          <p:cNvSpPr/>
          <p:nvPr/>
        </p:nvSpPr>
        <p:spPr>
          <a:xfrm>
            <a:off x="4669823" y="4117686"/>
            <a:ext cx="833896" cy="1680427"/>
          </a:xfrm>
          <a:prstGeom prst="curvedRightArrow">
            <a:avLst/>
          </a:prstGeom>
          <a:solidFill>
            <a:srgbClr val="4F81B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243271" y="2609129"/>
            <a:ext cx="1924861" cy="572136"/>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err="1" smtClean="0">
                <a:latin typeface="Courier"/>
                <a:cs typeface="Courier"/>
              </a:rPr>
              <a:t>src</a:t>
            </a:r>
            <a:r>
              <a:rPr lang="en-US" sz="1400" dirty="0" smtClean="0">
                <a:latin typeface="Courier"/>
                <a:cs typeface="Courier"/>
              </a:rPr>
              <a:t> 195.114.80.1</a:t>
            </a:r>
          </a:p>
          <a:p>
            <a:r>
              <a:rPr lang="en-US" sz="1400" dirty="0" err="1" smtClean="0">
                <a:latin typeface="Courier"/>
                <a:cs typeface="Courier"/>
              </a:rPr>
              <a:t>dst</a:t>
            </a:r>
            <a:r>
              <a:rPr lang="en-US" sz="1400" dirty="0" smtClean="0">
                <a:latin typeface="Courier"/>
                <a:cs typeface="Courier"/>
              </a:rPr>
              <a:t> 202.96.101.1</a:t>
            </a:r>
            <a:endParaRPr lang="en-US" sz="1400" dirty="0">
              <a:latin typeface="Courier"/>
              <a:cs typeface="Courier"/>
            </a:endParaRPr>
          </a:p>
        </p:txBody>
      </p:sp>
      <p:sp>
        <p:nvSpPr>
          <p:cNvPr id="14" name="Rectangle 13"/>
          <p:cNvSpPr/>
          <p:nvPr/>
        </p:nvSpPr>
        <p:spPr>
          <a:xfrm>
            <a:off x="2346750" y="2609129"/>
            <a:ext cx="1924861" cy="572136"/>
          </a:xfrm>
          <a:prstGeom prst="rect">
            <a:avLst/>
          </a:prstGeom>
          <a:solidFill>
            <a:srgbClr val="4F81BD"/>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err="1">
                <a:latin typeface="Courier"/>
                <a:cs typeface="Courier"/>
              </a:rPr>
              <a:t>s</a:t>
            </a:r>
            <a:r>
              <a:rPr lang="en-US" sz="1400" dirty="0" err="1" smtClean="0">
                <a:latin typeface="Courier"/>
                <a:cs typeface="Courier"/>
              </a:rPr>
              <a:t>rc</a:t>
            </a:r>
            <a:r>
              <a:rPr lang="en-US" sz="1400" dirty="0" smtClean="0">
                <a:latin typeface="Courier"/>
                <a:cs typeface="Courier"/>
              </a:rPr>
              <a:t> 1.23.38.61</a:t>
            </a:r>
          </a:p>
          <a:p>
            <a:r>
              <a:rPr lang="en-US" sz="1400" dirty="0" err="1" smtClean="0">
                <a:latin typeface="Courier"/>
                <a:cs typeface="Courier"/>
              </a:rPr>
              <a:t>dst</a:t>
            </a:r>
            <a:r>
              <a:rPr lang="en-US" sz="1400" dirty="0" smtClean="0">
                <a:latin typeface="Courier"/>
                <a:cs typeface="Courier"/>
              </a:rPr>
              <a:t> 2.123.87.247 </a:t>
            </a:r>
            <a:endParaRPr lang="en-US" sz="1400" dirty="0">
              <a:latin typeface="Courier"/>
              <a:cs typeface="Courier"/>
            </a:endParaRPr>
          </a:p>
        </p:txBody>
      </p:sp>
      <p:sp>
        <p:nvSpPr>
          <p:cNvPr id="4" name="Rectangle 3"/>
          <p:cNvSpPr/>
          <p:nvPr/>
        </p:nvSpPr>
        <p:spPr>
          <a:xfrm>
            <a:off x="8135292" y="3000699"/>
            <a:ext cx="697627" cy="707886"/>
          </a:xfrm>
          <a:prstGeom prst="rect">
            <a:avLst/>
          </a:prstGeom>
        </p:spPr>
        <p:txBody>
          <a:bodyPr wrap="none">
            <a:spAutoFit/>
          </a:bodyPr>
          <a:lstStyle/>
          <a:p>
            <a:r>
              <a:rPr lang="en-US" sz="4000" dirty="0">
                <a:solidFill>
                  <a:srgbClr val="FFFFFF"/>
                </a:solidFill>
                <a:latin typeface="Gill Sans MT"/>
                <a:cs typeface="Gill Sans MT"/>
              </a:rPr>
              <a:t>✓</a:t>
            </a:r>
          </a:p>
        </p:txBody>
      </p:sp>
      <p:sp>
        <p:nvSpPr>
          <p:cNvPr id="7" name="Rectangle 6"/>
          <p:cNvSpPr/>
          <p:nvPr/>
        </p:nvSpPr>
        <p:spPr>
          <a:xfrm>
            <a:off x="8096805" y="3922230"/>
            <a:ext cx="697627" cy="707886"/>
          </a:xfrm>
          <a:prstGeom prst="rect">
            <a:avLst/>
          </a:prstGeom>
        </p:spPr>
        <p:txBody>
          <a:bodyPr wrap="none">
            <a:spAutoFit/>
          </a:bodyPr>
          <a:lstStyle/>
          <a:p>
            <a:r>
              <a:rPr lang="en-US" sz="4000" dirty="0">
                <a:solidFill>
                  <a:srgbClr val="FFFFFF"/>
                </a:solidFill>
              </a:rPr>
              <a:t>✗</a:t>
            </a:r>
          </a:p>
        </p:txBody>
      </p:sp>
      <p:sp>
        <p:nvSpPr>
          <p:cNvPr id="17" name="Rectangle 16"/>
          <p:cNvSpPr/>
          <p:nvPr/>
        </p:nvSpPr>
        <p:spPr>
          <a:xfrm>
            <a:off x="8044506" y="4985030"/>
            <a:ext cx="697627" cy="707886"/>
          </a:xfrm>
          <a:prstGeom prst="rect">
            <a:avLst/>
          </a:prstGeom>
        </p:spPr>
        <p:txBody>
          <a:bodyPr wrap="none">
            <a:spAutoFit/>
          </a:bodyPr>
          <a:lstStyle/>
          <a:p>
            <a:r>
              <a:rPr lang="en-US" sz="4000" dirty="0">
                <a:solidFill>
                  <a:srgbClr val="FFFFFF"/>
                </a:solidFill>
                <a:latin typeface="Gill Sans MT"/>
                <a:cs typeface="Gill Sans MT"/>
              </a:rPr>
              <a:t>✓</a:t>
            </a:r>
          </a:p>
        </p:txBody>
      </p:sp>
      <p:sp>
        <p:nvSpPr>
          <p:cNvPr id="19" name="Rectangle 18"/>
          <p:cNvSpPr/>
          <p:nvPr/>
        </p:nvSpPr>
        <p:spPr>
          <a:xfrm>
            <a:off x="8006019" y="5906561"/>
            <a:ext cx="697627" cy="707886"/>
          </a:xfrm>
          <a:prstGeom prst="rect">
            <a:avLst/>
          </a:prstGeom>
        </p:spPr>
        <p:txBody>
          <a:bodyPr wrap="none">
            <a:spAutoFit/>
          </a:bodyPr>
          <a:lstStyle/>
          <a:p>
            <a:r>
              <a:rPr lang="en-US" sz="4000" dirty="0">
                <a:solidFill>
                  <a:srgbClr val="FFFFFF"/>
                </a:solidFill>
              </a:rPr>
              <a:t>✗</a:t>
            </a:r>
          </a:p>
        </p:txBody>
      </p:sp>
    </p:spTree>
    <p:custDataLst>
      <p:tags r:id="rId1"/>
    </p:custDataLst>
    <p:extLst>
      <p:ext uri="{BB962C8B-B14F-4D97-AF65-F5344CB8AC3E}">
        <p14:creationId xmlns:p14="http://schemas.microsoft.com/office/powerpoint/2010/main" val="3610708640"/>
      </p:ext>
    </p:extLst>
  </p:cSld>
  <p:clrMapOvr>
    <a:masterClrMapping/>
  </p:clrMapOvr>
  <mc:AlternateContent xmlns:mc="http://schemas.openxmlformats.org/markup-compatibility/2006" xmlns:p14="http://schemas.microsoft.com/office/powerpoint/2010/main">
    <mc:Choice Requires="p14">
      <p:transition spd="slow" p14:dur="2000" advTm="53679"/>
    </mc:Choice>
    <mc:Fallback xmlns="">
      <p:transition xmlns:p14="http://schemas.microsoft.com/office/powerpoint/2010/main" spd="slow" advTm="536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alphaModFix amt="14000"/>
          </a:blip>
          <a:stretch>
            <a:fillRect/>
          </a:stretch>
        </p:blipFill>
        <p:spPr>
          <a:xfrm>
            <a:off x="965706" y="1596720"/>
            <a:ext cx="7518400" cy="3073400"/>
          </a:xfrm>
          <a:prstGeom prst="rect">
            <a:avLst/>
          </a:prstGeom>
        </p:spPr>
      </p:pic>
      <p:sp>
        <p:nvSpPr>
          <p:cNvPr id="2" name="Title 1"/>
          <p:cNvSpPr>
            <a:spLocks noGrp="1"/>
          </p:cNvSpPr>
          <p:nvPr>
            <p:ph type="title"/>
          </p:nvPr>
        </p:nvSpPr>
        <p:spPr/>
        <p:txBody>
          <a:bodyPr>
            <a:normAutofit/>
          </a:bodyPr>
          <a:lstStyle/>
          <a:p>
            <a:r>
              <a:rPr lang="en-US" dirty="0" smtClean="0"/>
              <a:t>Example: Firewall</a:t>
            </a:r>
            <a:endParaRPr lang="en-US" dirty="0"/>
          </a:p>
        </p:txBody>
      </p:sp>
      <p:sp>
        <p:nvSpPr>
          <p:cNvPr id="9" name="Rounded Rectangle 8"/>
          <p:cNvSpPr/>
          <p:nvPr/>
        </p:nvSpPr>
        <p:spPr>
          <a:xfrm>
            <a:off x="1952803" y="1729813"/>
            <a:ext cx="1389719" cy="658991"/>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P’ = E(P, K)</a:t>
            </a:r>
            <a:endParaRPr lang="en-US" dirty="0">
              <a:latin typeface="Museo 500 Regular"/>
              <a:cs typeface="Museo 500 Regular"/>
            </a:endParaRPr>
          </a:p>
        </p:txBody>
      </p:sp>
      <p:sp>
        <p:nvSpPr>
          <p:cNvPr id="11" name="Rounded Rectangle 10"/>
          <p:cNvSpPr/>
          <p:nvPr/>
        </p:nvSpPr>
        <p:spPr>
          <a:xfrm>
            <a:off x="6483048" y="2155159"/>
            <a:ext cx="1560791" cy="658991"/>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R’ = E’(R, K)  </a:t>
            </a:r>
            <a:endParaRPr lang="en-US" dirty="0">
              <a:latin typeface="Museo 500 Regular"/>
              <a:cs typeface="Museo 500 Regular"/>
            </a:endParaRPr>
          </a:p>
        </p:txBody>
      </p:sp>
      <p:sp>
        <p:nvSpPr>
          <p:cNvPr id="12" name="Rounded Rectangle 11"/>
          <p:cNvSpPr/>
          <p:nvPr/>
        </p:nvSpPr>
        <p:spPr>
          <a:xfrm>
            <a:off x="2346750" y="4805746"/>
            <a:ext cx="1389719" cy="658991"/>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Key K</a:t>
            </a:r>
            <a:endParaRPr lang="en-US" dirty="0">
              <a:latin typeface="Museo 500 Regular"/>
              <a:cs typeface="Museo 500 Regular"/>
            </a:endParaRPr>
          </a:p>
        </p:txBody>
      </p:sp>
    </p:spTree>
    <p:custDataLst>
      <p:tags r:id="rId1"/>
    </p:custDataLst>
    <p:extLst>
      <p:ext uri="{BB962C8B-B14F-4D97-AF65-F5344CB8AC3E}">
        <p14:creationId xmlns:p14="http://schemas.microsoft.com/office/powerpoint/2010/main" val="90788309"/>
      </p:ext>
    </p:extLst>
  </p:cSld>
  <p:clrMapOvr>
    <a:masterClrMapping/>
  </p:clrMapOvr>
  <mc:AlternateContent xmlns:mc="http://schemas.openxmlformats.org/markup-compatibility/2006" xmlns:p14="http://schemas.microsoft.com/office/powerpoint/2010/main">
    <mc:Choice Requires="p14">
      <p:transition spd="slow" p14:dur="2000" advTm="13356"/>
    </mc:Choice>
    <mc:Fallback xmlns="">
      <p:transition xmlns:p14="http://schemas.microsoft.com/office/powerpoint/2010/main" spd="slow" advTm="13356"/>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57200" y="1455368"/>
            <a:ext cx="8229600" cy="1245558"/>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err="1" smtClean="0">
                <a:solidFill>
                  <a:schemeClr val="bg2"/>
                </a:solidFill>
                <a:latin typeface="Museo 500 Regular"/>
                <a:cs typeface="Museo 500 Regular"/>
              </a:rPr>
              <a:t>Middleboxes</a:t>
            </a:r>
            <a:r>
              <a:rPr lang="en-US" altLang="zh-CN" sz="2400" dirty="0" smtClean="0">
                <a:solidFill>
                  <a:schemeClr val="bg2"/>
                </a:solidFill>
                <a:latin typeface="Museo 500 Regular"/>
                <a:cs typeface="Museo 500 Regular"/>
              </a:rPr>
              <a:t> do not see unencrypted packets.</a:t>
            </a:r>
          </a:p>
        </p:txBody>
      </p:sp>
      <p:sp>
        <p:nvSpPr>
          <p:cNvPr id="16" name="Rounded Rectangle 15"/>
          <p:cNvSpPr/>
          <p:nvPr/>
        </p:nvSpPr>
        <p:spPr>
          <a:xfrm>
            <a:off x="457200" y="3057372"/>
            <a:ext cx="8229600" cy="1245558"/>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solidFill>
                  <a:schemeClr val="bg2"/>
                </a:solidFill>
                <a:latin typeface="Museo 500 Regular"/>
                <a:cs typeface="Museo 500 Regular"/>
              </a:rPr>
              <a:t>Minimal change to </a:t>
            </a:r>
            <a:r>
              <a:rPr lang="en-US" altLang="zh-CN" sz="2400" dirty="0" err="1" smtClean="0">
                <a:solidFill>
                  <a:schemeClr val="bg2"/>
                </a:solidFill>
                <a:latin typeface="Museo 500 Regular"/>
                <a:cs typeface="Museo 500 Regular"/>
              </a:rPr>
              <a:t>middleboxes</a:t>
            </a:r>
            <a:endParaRPr lang="en-US" altLang="zh-CN" sz="2400" dirty="0" smtClean="0">
              <a:solidFill>
                <a:schemeClr val="bg2"/>
              </a:solidFill>
              <a:latin typeface="Museo 500 Regular"/>
              <a:cs typeface="Museo 500 Regular"/>
            </a:endParaRPr>
          </a:p>
        </p:txBody>
      </p:sp>
      <p:sp>
        <p:nvSpPr>
          <p:cNvPr id="17" name="Rounded Rectangle 16"/>
          <p:cNvSpPr/>
          <p:nvPr/>
        </p:nvSpPr>
        <p:spPr>
          <a:xfrm>
            <a:off x="457200" y="4670120"/>
            <a:ext cx="8229600" cy="1245558"/>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solidFill>
                  <a:schemeClr val="bg2"/>
                </a:solidFill>
                <a:latin typeface="Museo 500 Regular"/>
                <a:cs typeface="Museo 500 Regular"/>
              </a:rPr>
              <a:t>Minimal performance overhead</a:t>
            </a:r>
          </a:p>
        </p:txBody>
      </p:sp>
      <p:sp>
        <p:nvSpPr>
          <p:cNvPr id="2" name="Title 1"/>
          <p:cNvSpPr>
            <a:spLocks noGrp="1"/>
          </p:cNvSpPr>
          <p:nvPr>
            <p:ph type="title"/>
          </p:nvPr>
        </p:nvSpPr>
        <p:spPr/>
        <p:txBody>
          <a:bodyPr>
            <a:normAutofit/>
          </a:bodyPr>
          <a:lstStyle/>
          <a:p>
            <a:r>
              <a:rPr lang="en-US" dirty="0" smtClean="0"/>
              <a:t>Design Goals</a:t>
            </a:r>
            <a:endParaRPr lang="en-US" dirty="0"/>
          </a:p>
        </p:txBody>
      </p:sp>
    </p:spTree>
    <p:custDataLst>
      <p:tags r:id="rId1"/>
    </p:custDataLst>
    <p:extLst>
      <p:ext uri="{BB962C8B-B14F-4D97-AF65-F5344CB8AC3E}">
        <p14:creationId xmlns:p14="http://schemas.microsoft.com/office/powerpoint/2010/main" val="3389570526"/>
      </p:ext>
    </p:extLst>
  </p:cSld>
  <p:clrMapOvr>
    <a:masterClrMapping/>
  </p:clrMapOvr>
  <mc:AlternateContent xmlns:mc="http://schemas.openxmlformats.org/markup-compatibility/2006" xmlns:p14="http://schemas.microsoft.com/office/powerpoint/2010/main">
    <mc:Choice Requires="p14">
      <p:transition spd="slow" p14:dur="2000" advTm="39743"/>
    </mc:Choice>
    <mc:Fallback xmlns="">
      <p:transition xmlns:p14="http://schemas.microsoft.com/office/powerpoint/2010/main" spd="slow" advTm="3974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Typical Enterprise Networks</a:t>
            </a:r>
          </a:p>
        </p:txBody>
      </p:sp>
      <p:pic>
        <p:nvPicPr>
          <p:cNvPr id="4" name="Picture 3"/>
          <p:cNvPicPr>
            <a:picLocks noChangeAspect="1"/>
          </p:cNvPicPr>
          <p:nvPr/>
        </p:nvPicPr>
        <p:blipFill>
          <a:blip r:embed="rId4"/>
          <a:stretch>
            <a:fillRect/>
          </a:stretch>
        </p:blipFill>
        <p:spPr>
          <a:xfrm>
            <a:off x="812800" y="2501900"/>
            <a:ext cx="7518400" cy="1841500"/>
          </a:xfrm>
          <a:prstGeom prst="rect">
            <a:avLst/>
          </a:prstGeom>
        </p:spPr>
      </p:pic>
      <p:pic>
        <p:nvPicPr>
          <p:cNvPr id="10" name="Picture 1028"/>
          <p:cNvPicPr>
            <a:picLocks noChangeArrowheads="1"/>
          </p:cNvPicPr>
          <p:nvPr/>
        </p:nvPicPr>
        <p:blipFill>
          <a:blip r:embed="rId5" cstate="print"/>
          <a:srcRect/>
          <a:stretch>
            <a:fillRect/>
          </a:stretch>
        </p:blipFill>
        <p:spPr bwMode="auto">
          <a:xfrm>
            <a:off x="4845435" y="5763875"/>
            <a:ext cx="272620" cy="646323"/>
          </a:xfrm>
          <a:prstGeom prst="rect">
            <a:avLst/>
          </a:prstGeom>
          <a:noFill/>
          <a:ln w="9525">
            <a:noFill/>
            <a:miter lim="800000"/>
            <a:headEnd/>
            <a:tailEnd/>
          </a:ln>
          <a:effectLst/>
        </p:spPr>
      </p:pic>
      <p:pic>
        <p:nvPicPr>
          <p:cNvPr id="11" name="Picture 1359" descr="FirewallServicesModule"/>
          <p:cNvPicPr>
            <a:picLocks noChangeAspect="1" noChangeArrowheads="1"/>
          </p:cNvPicPr>
          <p:nvPr/>
        </p:nvPicPr>
        <p:blipFill>
          <a:blip r:embed="rId6" cstate="print"/>
          <a:srcRect/>
          <a:stretch>
            <a:fillRect/>
          </a:stretch>
        </p:blipFill>
        <p:spPr bwMode="auto">
          <a:xfrm>
            <a:off x="3725507" y="5763875"/>
            <a:ext cx="332611" cy="616716"/>
          </a:xfrm>
          <a:prstGeom prst="rect">
            <a:avLst/>
          </a:prstGeom>
          <a:noFill/>
        </p:spPr>
      </p:pic>
      <p:pic>
        <p:nvPicPr>
          <p:cNvPr id="12" name="Picture 102" descr="WAE"/>
          <p:cNvPicPr>
            <a:picLocks noChangeAspect="1" noChangeArrowheads="1"/>
          </p:cNvPicPr>
          <p:nvPr/>
        </p:nvPicPr>
        <p:blipFill>
          <a:blip r:embed="rId7" cstate="print"/>
          <a:srcRect/>
          <a:stretch>
            <a:fillRect/>
          </a:stretch>
        </p:blipFill>
        <p:spPr bwMode="auto">
          <a:xfrm>
            <a:off x="4845435" y="4767591"/>
            <a:ext cx="558951" cy="329375"/>
          </a:xfrm>
          <a:prstGeom prst="rect">
            <a:avLst/>
          </a:prstGeom>
          <a:noFill/>
        </p:spPr>
      </p:pic>
      <p:pic>
        <p:nvPicPr>
          <p:cNvPr id="13" name="Picture 31"/>
          <p:cNvPicPr>
            <a:picLocks noChangeAspect="1" noChangeArrowheads="1"/>
          </p:cNvPicPr>
          <p:nvPr/>
        </p:nvPicPr>
        <p:blipFill>
          <a:blip r:embed="rId8" cstate="print"/>
          <a:srcRect/>
          <a:stretch>
            <a:fillRect/>
          </a:stretch>
        </p:blipFill>
        <p:spPr bwMode="auto">
          <a:xfrm>
            <a:off x="4103225" y="4745036"/>
            <a:ext cx="558952" cy="381682"/>
          </a:xfrm>
          <a:prstGeom prst="rect">
            <a:avLst/>
          </a:prstGeom>
          <a:noFill/>
          <a:ln w="9525" algn="ctr">
            <a:noFill/>
            <a:miter lim="800000"/>
            <a:headEnd/>
            <a:tailEnd/>
          </a:ln>
          <a:effectLst/>
        </p:spPr>
      </p:pic>
      <p:pic>
        <p:nvPicPr>
          <p:cNvPr id="14" name="Picture 35" descr="Application Control Engine"/>
          <p:cNvPicPr>
            <a:picLocks noChangeAspect="1" noChangeArrowheads="1"/>
          </p:cNvPicPr>
          <p:nvPr/>
        </p:nvPicPr>
        <p:blipFill>
          <a:blip r:embed="rId9" cstate="print"/>
          <a:srcRect/>
          <a:stretch>
            <a:fillRect/>
          </a:stretch>
        </p:blipFill>
        <p:spPr bwMode="auto">
          <a:xfrm rot="10800000" flipH="1" flipV="1">
            <a:off x="3348427" y="4754362"/>
            <a:ext cx="558951" cy="351900"/>
          </a:xfrm>
          <a:prstGeom prst="rect">
            <a:avLst/>
          </a:prstGeom>
          <a:noFill/>
        </p:spPr>
      </p:pic>
      <p:sp>
        <p:nvSpPr>
          <p:cNvPr id="8" name="Rounded Rectangular Callout 7"/>
          <p:cNvSpPr/>
          <p:nvPr/>
        </p:nvSpPr>
        <p:spPr>
          <a:xfrm>
            <a:off x="2937883" y="4553828"/>
            <a:ext cx="2912224" cy="1975464"/>
          </a:xfrm>
          <a:prstGeom prst="wedgeRoundRectCallout">
            <a:avLst>
              <a:gd name="adj1" fmla="val -60041"/>
              <a:gd name="adj2" fmla="val -71076"/>
              <a:gd name="adj3" fmla="val 16667"/>
            </a:avLst>
          </a:prstGeom>
          <a:noFill/>
          <a:ln w="76200" cmpd="sng">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348426" y="5259678"/>
            <a:ext cx="2091155" cy="461665"/>
          </a:xfrm>
          <a:prstGeom prst="rect">
            <a:avLst/>
          </a:prstGeom>
          <a:noFill/>
        </p:spPr>
        <p:txBody>
          <a:bodyPr wrap="square" rtlCol="0">
            <a:spAutoFit/>
          </a:bodyPr>
          <a:lstStyle/>
          <a:p>
            <a:r>
              <a:rPr lang="en-US" sz="2400" dirty="0" err="1" smtClean="0">
                <a:solidFill>
                  <a:schemeClr val="tx2"/>
                </a:solidFill>
                <a:latin typeface="Museo 500 Regular"/>
                <a:cs typeface="Museo 500 Regular"/>
              </a:rPr>
              <a:t>Middleboxes</a:t>
            </a:r>
            <a:r>
              <a:rPr lang="en-US" sz="2400" dirty="0" smtClean="0">
                <a:solidFill>
                  <a:schemeClr val="tx2"/>
                </a:solidFill>
                <a:latin typeface="Museo 500 Regular"/>
                <a:cs typeface="Museo 500 Regular"/>
              </a:rPr>
              <a:t>!</a:t>
            </a:r>
            <a:endParaRPr lang="en-US" sz="2400" dirty="0">
              <a:solidFill>
                <a:schemeClr val="tx2"/>
              </a:solidFill>
              <a:latin typeface="Museo 500 Regular"/>
              <a:cs typeface="Museo 500 Regular"/>
            </a:endParaRPr>
          </a:p>
        </p:txBody>
      </p:sp>
    </p:spTree>
    <p:custDataLst>
      <p:tags r:id="rId1"/>
    </p:custDataLst>
    <p:extLst>
      <p:ext uri="{BB962C8B-B14F-4D97-AF65-F5344CB8AC3E}">
        <p14:creationId xmlns:p14="http://schemas.microsoft.com/office/powerpoint/2010/main" val="391897248"/>
      </p:ext>
    </p:extLst>
  </p:cSld>
  <p:clrMapOvr>
    <a:masterClrMapping/>
  </p:clrMapOvr>
  <mc:AlternateContent xmlns:mc="http://schemas.openxmlformats.org/markup-compatibility/2006" xmlns:p14="http://schemas.microsoft.com/office/powerpoint/2010/main">
    <mc:Choice Requires="p14">
      <p:transition spd="slow" p14:dur="2000" advTm="54047"/>
    </mc:Choice>
    <mc:Fallback xmlns="">
      <p:transition xmlns:p14="http://schemas.microsoft.com/office/powerpoint/2010/main" spd="slow" advTm="5404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encrypt</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Strawman</a:t>
            </a:r>
            <a:r>
              <a:rPr lang="en-US" dirty="0" smtClean="0"/>
              <a:t>: fully </a:t>
            </a:r>
            <a:r>
              <a:rPr lang="en-US" dirty="0" err="1" smtClean="0"/>
              <a:t>homomorphic</a:t>
            </a:r>
            <a:r>
              <a:rPr lang="en-US" dirty="0" smtClean="0"/>
              <a:t> encryption (FHE)</a:t>
            </a:r>
          </a:p>
          <a:p>
            <a:pPr lvl="1"/>
            <a:r>
              <a:rPr lang="en-US" dirty="0" smtClean="0"/>
              <a:t>FHE is not practical</a:t>
            </a:r>
          </a:p>
          <a:p>
            <a:pPr marL="457200" lvl="1" indent="0">
              <a:buNone/>
            </a:pPr>
            <a:endParaRPr lang="en-US" dirty="0" smtClean="0"/>
          </a:p>
          <a:p>
            <a:r>
              <a:rPr lang="en-US" dirty="0" smtClean="0"/>
              <a:t>Observation</a:t>
            </a:r>
          </a:p>
          <a:p>
            <a:pPr lvl="1"/>
            <a:r>
              <a:rPr lang="en-US" dirty="0" err="1" smtClean="0"/>
              <a:t>Middleboxes</a:t>
            </a:r>
            <a:r>
              <a:rPr lang="en-US" dirty="0" smtClean="0"/>
              <a:t> only requires a small set of computations.</a:t>
            </a:r>
          </a:p>
          <a:p>
            <a:pPr lvl="1"/>
            <a:endParaRPr lang="en-US" dirty="0" smtClean="0"/>
          </a:p>
          <a:p>
            <a:r>
              <a:rPr lang="en-US" dirty="0" smtClean="0">
                <a:solidFill>
                  <a:schemeClr val="bg1"/>
                </a:solidFill>
              </a:rPr>
              <a:t>2 core operations that underlie </a:t>
            </a:r>
            <a:r>
              <a:rPr lang="en-US" dirty="0" err="1" smtClean="0">
                <a:solidFill>
                  <a:schemeClr val="bg1"/>
                </a:solidFill>
              </a:rPr>
              <a:t>middlebox</a:t>
            </a:r>
            <a:r>
              <a:rPr lang="en-US" dirty="0" smtClean="0">
                <a:solidFill>
                  <a:schemeClr val="bg1"/>
                </a:solidFill>
              </a:rPr>
              <a:t> processing:</a:t>
            </a:r>
          </a:p>
          <a:p>
            <a:pPr lvl="1"/>
            <a:r>
              <a:rPr lang="en-US" dirty="0" smtClean="0">
                <a:solidFill>
                  <a:schemeClr val="bg1"/>
                </a:solidFill>
              </a:rPr>
              <a:t>Range matching that determines if a value x is in an interval [x1, x2]</a:t>
            </a:r>
          </a:p>
          <a:p>
            <a:pPr lvl="1"/>
            <a:r>
              <a:rPr lang="en-US" dirty="0" smtClean="0">
                <a:solidFill>
                  <a:schemeClr val="bg1"/>
                </a:solidFill>
              </a:rPr>
              <a:t>Keyword matching that identifies if a keyword appears in a byte stream</a:t>
            </a:r>
          </a:p>
          <a:p>
            <a:pPr lvl="1"/>
            <a:endParaRPr lang="en-US" dirty="0" smtClean="0">
              <a:solidFill>
                <a:schemeClr val="bg1"/>
              </a:solidFill>
            </a:endParaRPr>
          </a:p>
          <a:p>
            <a:r>
              <a:rPr lang="en-US" dirty="0" smtClean="0">
                <a:solidFill>
                  <a:schemeClr val="bg1"/>
                </a:solidFill>
              </a:rPr>
              <a:t>We have new encryption schemes to support above operations.</a:t>
            </a:r>
          </a:p>
          <a:p>
            <a:pPr marL="914400" lvl="2" indent="0">
              <a:buNone/>
            </a:pPr>
            <a:endParaRPr lang="en-US" dirty="0">
              <a:solidFill>
                <a:schemeClr val="bg1"/>
              </a:solidFill>
            </a:endParaRPr>
          </a:p>
        </p:txBody>
      </p:sp>
    </p:spTree>
    <p:custDataLst>
      <p:tags r:id="rId1"/>
    </p:custDataLst>
    <p:extLst>
      <p:ext uri="{BB962C8B-B14F-4D97-AF65-F5344CB8AC3E}">
        <p14:creationId xmlns:p14="http://schemas.microsoft.com/office/powerpoint/2010/main" val="1684030089"/>
      </p:ext>
    </p:extLst>
  </p:cSld>
  <p:clrMapOvr>
    <a:masterClrMapping/>
  </p:clrMapOvr>
  <mc:AlternateContent xmlns:mc="http://schemas.openxmlformats.org/markup-compatibility/2006" xmlns:p14="http://schemas.microsoft.com/office/powerpoint/2010/main">
    <mc:Choice Requires="p14">
      <p:transition spd="slow" p14:dur="2000" advTm="67928"/>
    </mc:Choice>
    <mc:Fallback xmlns="">
      <p:transition xmlns:p14="http://schemas.microsoft.com/office/powerpoint/2010/main" spd="slow" advTm="679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encrypt</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Strawman</a:t>
            </a:r>
            <a:r>
              <a:rPr lang="en-US" dirty="0" smtClean="0"/>
              <a:t>: fully </a:t>
            </a:r>
            <a:r>
              <a:rPr lang="en-US" dirty="0" err="1" smtClean="0"/>
              <a:t>homomorphic</a:t>
            </a:r>
            <a:r>
              <a:rPr lang="en-US" dirty="0" smtClean="0"/>
              <a:t> encryption (FHE)</a:t>
            </a:r>
          </a:p>
          <a:p>
            <a:pPr lvl="1"/>
            <a:r>
              <a:rPr lang="en-US" dirty="0" smtClean="0"/>
              <a:t>FHE is not practical</a:t>
            </a:r>
          </a:p>
          <a:p>
            <a:pPr marL="457200" lvl="1" indent="0">
              <a:buNone/>
            </a:pPr>
            <a:endParaRPr lang="en-US" dirty="0" smtClean="0"/>
          </a:p>
          <a:p>
            <a:r>
              <a:rPr lang="en-US" dirty="0" smtClean="0"/>
              <a:t>Observation</a:t>
            </a:r>
          </a:p>
          <a:p>
            <a:pPr lvl="1"/>
            <a:r>
              <a:rPr lang="en-US" dirty="0" err="1" smtClean="0"/>
              <a:t>Middleboxes</a:t>
            </a:r>
            <a:r>
              <a:rPr lang="en-US" dirty="0" smtClean="0"/>
              <a:t> only requires a small set of computations.</a:t>
            </a:r>
          </a:p>
          <a:p>
            <a:pPr lvl="1"/>
            <a:endParaRPr lang="en-US" dirty="0" smtClean="0"/>
          </a:p>
          <a:p>
            <a:r>
              <a:rPr lang="en-US" dirty="0" smtClean="0"/>
              <a:t>2 core operations that underlie </a:t>
            </a:r>
            <a:r>
              <a:rPr lang="en-US" dirty="0" err="1" smtClean="0"/>
              <a:t>middlebox</a:t>
            </a:r>
            <a:r>
              <a:rPr lang="en-US" dirty="0" smtClean="0"/>
              <a:t> processing:</a:t>
            </a:r>
          </a:p>
          <a:p>
            <a:pPr lvl="1"/>
            <a:r>
              <a:rPr lang="en-US" dirty="0" smtClean="0">
                <a:solidFill>
                  <a:schemeClr val="accent2">
                    <a:lumMod val="75000"/>
                  </a:schemeClr>
                </a:solidFill>
              </a:rPr>
              <a:t>Range matching</a:t>
            </a:r>
            <a:r>
              <a:rPr lang="en-US" dirty="0" smtClean="0">
                <a:solidFill>
                  <a:srgbClr val="000000"/>
                </a:solidFill>
              </a:rPr>
              <a:t> </a:t>
            </a:r>
            <a:r>
              <a:rPr lang="en-US" dirty="0" smtClean="0"/>
              <a:t>that determines </a:t>
            </a:r>
            <a:r>
              <a:rPr lang="en-US" dirty="0" smtClean="0">
                <a:solidFill>
                  <a:srgbClr val="953735"/>
                </a:solidFill>
              </a:rPr>
              <a:t>if a value x is in an interval [x1, x2]</a:t>
            </a:r>
          </a:p>
          <a:p>
            <a:pPr lvl="1"/>
            <a:r>
              <a:rPr lang="en-US" dirty="0" smtClean="0">
                <a:solidFill>
                  <a:srgbClr val="953735"/>
                </a:solidFill>
              </a:rPr>
              <a:t>Keyword matching </a:t>
            </a:r>
            <a:r>
              <a:rPr lang="en-US" dirty="0" smtClean="0"/>
              <a:t>that identifies </a:t>
            </a:r>
            <a:r>
              <a:rPr lang="en-US" dirty="0" smtClean="0">
                <a:solidFill>
                  <a:srgbClr val="953735"/>
                </a:solidFill>
              </a:rPr>
              <a:t>if a keyword appears in a byte stream</a:t>
            </a:r>
          </a:p>
          <a:p>
            <a:pPr lvl="1"/>
            <a:endParaRPr lang="en-US" dirty="0" smtClean="0">
              <a:solidFill>
                <a:srgbClr val="953735"/>
              </a:solidFill>
            </a:endParaRPr>
          </a:p>
          <a:p>
            <a:r>
              <a:rPr lang="en-US" dirty="0" smtClean="0"/>
              <a:t>We have new encryption schemes to support above operations.</a:t>
            </a:r>
          </a:p>
          <a:p>
            <a:pPr marL="914400" lvl="2" indent="0">
              <a:buNone/>
            </a:pPr>
            <a:endParaRPr lang="en-US" dirty="0"/>
          </a:p>
        </p:txBody>
      </p:sp>
    </p:spTree>
    <p:custDataLst>
      <p:tags r:id="rId1"/>
    </p:custDataLst>
    <p:extLst>
      <p:ext uri="{BB962C8B-B14F-4D97-AF65-F5344CB8AC3E}">
        <p14:creationId xmlns:p14="http://schemas.microsoft.com/office/powerpoint/2010/main" val="1824069414"/>
      </p:ext>
    </p:extLst>
  </p:cSld>
  <p:clrMapOvr>
    <a:masterClrMapping/>
  </p:clrMapOvr>
  <mc:AlternateContent xmlns:mc="http://schemas.openxmlformats.org/markup-compatibility/2006" xmlns:p14="http://schemas.microsoft.com/office/powerpoint/2010/main">
    <mc:Choice Requires="p14">
      <p:transition spd="slow" p14:dur="2000" advTm="19325"/>
    </mc:Choice>
    <mc:Fallback xmlns="">
      <p:transition xmlns:p14="http://schemas.microsoft.com/office/powerpoint/2010/main" spd="slow" advTm="1932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Matching</a:t>
            </a:r>
            <a:endParaRPr lang="en-US" dirty="0"/>
          </a:p>
        </p:txBody>
      </p:sp>
      <p:sp>
        <p:nvSpPr>
          <p:cNvPr id="3" name="Content Placeholder 2"/>
          <p:cNvSpPr>
            <a:spLocks noGrp="1"/>
          </p:cNvSpPr>
          <p:nvPr>
            <p:ph idx="1"/>
          </p:nvPr>
        </p:nvSpPr>
        <p:spPr/>
        <p:txBody>
          <a:bodyPr/>
          <a:lstStyle/>
          <a:p>
            <a:r>
              <a:rPr lang="en-US" dirty="0" smtClean="0"/>
              <a:t>Prefix matching is a special instance of range matching.</a:t>
            </a:r>
          </a:p>
          <a:p>
            <a:pPr lvl="1"/>
            <a:r>
              <a:rPr lang="en-US" dirty="0" smtClean="0"/>
              <a:t>192.168.0.0/24</a:t>
            </a:r>
          </a:p>
          <a:p>
            <a:pPr lvl="1"/>
            <a:r>
              <a:rPr lang="en-US" dirty="0" smtClean="0"/>
              <a:t>[192.168.0.0, 192.168.0.255]</a:t>
            </a:r>
          </a:p>
          <a:p>
            <a:endParaRPr lang="en-US" dirty="0" smtClean="0"/>
          </a:p>
          <a:p>
            <a:endParaRPr lang="en-US" dirty="0" smtClean="0"/>
          </a:p>
          <a:p>
            <a:r>
              <a:rPr lang="en-US" dirty="0" smtClean="0"/>
              <a:t>By supporting range matching we can support </a:t>
            </a:r>
            <a:r>
              <a:rPr lang="en-US" dirty="0" smtClean="0">
                <a:solidFill>
                  <a:srgbClr val="C0504D"/>
                </a:solidFill>
              </a:rPr>
              <a:t>packet classification</a:t>
            </a:r>
            <a:r>
              <a:rPr lang="en-US" dirty="0" smtClean="0"/>
              <a:t>, which is the basic operation of many network devices.</a:t>
            </a:r>
            <a:endParaRPr lang="en-US" dirty="0"/>
          </a:p>
        </p:txBody>
      </p:sp>
      <p:sp>
        <p:nvSpPr>
          <p:cNvPr id="5" name="Rectangle 4"/>
          <p:cNvSpPr/>
          <p:nvPr/>
        </p:nvSpPr>
        <p:spPr>
          <a:xfrm>
            <a:off x="5479505" y="2419797"/>
            <a:ext cx="3207295" cy="1685905"/>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195.114.80.0/24</a:t>
            </a:r>
          </a:p>
          <a:p>
            <a:r>
              <a:rPr lang="en-US" sz="1400" dirty="0" err="1" smtClean="0">
                <a:latin typeface="Courier"/>
                <a:cs typeface="Courier"/>
              </a:rPr>
              <a:t>dst</a:t>
            </a:r>
            <a:r>
              <a:rPr lang="en-US" sz="1400" dirty="0" smtClean="0">
                <a:latin typeface="Courier"/>
                <a:cs typeface="Courier"/>
              </a:rPr>
              <a:t> 202.96.101.0/24</a:t>
            </a:r>
            <a:endParaRPr lang="en-US" sz="1400" dirty="0">
              <a:latin typeface="Courier"/>
              <a:cs typeface="Courier"/>
            </a:endParaRPr>
          </a:p>
          <a:p>
            <a:endParaRPr lang="en-US" sz="1400" dirty="0" smtClean="0">
              <a:latin typeface="Courier"/>
              <a:cs typeface="Courier"/>
            </a:endParaRPr>
          </a:p>
          <a:p>
            <a:r>
              <a:rPr lang="en-US" sz="1400" dirty="0">
                <a:latin typeface="Courier"/>
                <a:cs typeface="Courier"/>
              </a:rPr>
              <a:t>b</a:t>
            </a:r>
            <a:r>
              <a:rPr lang="en-US" sz="1400" dirty="0" smtClean="0">
                <a:latin typeface="Courier"/>
                <a:cs typeface="Courier"/>
              </a:rPr>
              <a:t>lock </a:t>
            </a:r>
          </a:p>
          <a:p>
            <a:r>
              <a:rPr lang="en-US" sz="1400" dirty="0" err="1" smtClean="0">
                <a:latin typeface="Courier"/>
                <a:cs typeface="Courier"/>
              </a:rPr>
              <a:t>src</a:t>
            </a:r>
            <a:r>
              <a:rPr lang="en-US" sz="1400" dirty="0" smtClean="0">
                <a:latin typeface="Courier"/>
                <a:cs typeface="Courier"/>
              </a:rPr>
              <a:t> 195.114.80.128/26</a:t>
            </a:r>
          </a:p>
          <a:p>
            <a:r>
              <a:rPr lang="en-US" sz="1400" dirty="0" err="1" smtClean="0">
                <a:latin typeface="Courier"/>
                <a:cs typeface="Courier"/>
              </a:rPr>
              <a:t>dst</a:t>
            </a:r>
            <a:r>
              <a:rPr lang="en-US" sz="1400" dirty="0" smtClean="0">
                <a:latin typeface="Courier"/>
                <a:cs typeface="Courier"/>
              </a:rPr>
              <a:t> 202.96.101.128/26 </a:t>
            </a:r>
            <a:endParaRPr lang="en-US" sz="1400" dirty="0">
              <a:latin typeface="Courier"/>
              <a:cs typeface="Courier"/>
            </a:endParaRPr>
          </a:p>
        </p:txBody>
      </p:sp>
    </p:spTree>
    <p:custDataLst>
      <p:tags r:id="rId1"/>
    </p:custDataLst>
    <p:extLst>
      <p:ext uri="{BB962C8B-B14F-4D97-AF65-F5344CB8AC3E}">
        <p14:creationId xmlns:p14="http://schemas.microsoft.com/office/powerpoint/2010/main" val="490121350"/>
      </p:ext>
    </p:extLst>
  </p:cSld>
  <p:clrMapOvr>
    <a:masterClrMapping/>
  </p:clrMapOvr>
  <mc:AlternateContent xmlns:mc="http://schemas.openxmlformats.org/markup-compatibility/2006" xmlns:p14="http://schemas.microsoft.com/office/powerpoint/2010/main">
    <mc:Choice Requires="p14">
      <p:transition spd="slow" p14:dur="2000" advTm="23528"/>
    </mc:Choice>
    <mc:Fallback xmlns="">
      <p:transition xmlns:p14="http://schemas.microsoft.com/office/powerpoint/2010/main" spd="slow" advTm="235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4149967" y="1997723"/>
            <a:ext cx="2561785" cy="2496779"/>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071524149"/>
              </p:ext>
            </p:extLst>
          </p:nvPr>
        </p:nvGraphicFramePr>
        <p:xfrm>
          <a:off x="4158757" y="5210969"/>
          <a:ext cx="427507" cy="427507"/>
        </p:xfrm>
        <a:graphic>
          <a:graphicData uri="http://schemas.openxmlformats.org/presentationml/2006/ole">
            <mc:AlternateContent xmlns:mc="http://schemas.openxmlformats.org/markup-compatibility/2006">
              <mc:Choice xmlns:v="urn:schemas-microsoft-com:vml" Requires="v">
                <p:oleObj spid="_x0000_s1313" name="Equation" r:id="rId5" imgW="215900" imgH="215900" progId="Equation.3">
                  <p:embed/>
                </p:oleObj>
              </mc:Choice>
              <mc:Fallback>
                <p:oleObj name="Equation" r:id="rId5" imgW="215900" imgH="215900" progId="Equation.3">
                  <p:embed/>
                  <p:pic>
                    <p:nvPicPr>
                      <p:cNvPr id="0" name=""/>
                      <p:cNvPicPr/>
                      <p:nvPr/>
                    </p:nvPicPr>
                    <p:blipFill>
                      <a:blip r:embed="rId6"/>
                      <a:stretch>
                        <a:fillRect/>
                      </a:stretch>
                    </p:blipFill>
                    <p:spPr>
                      <a:xfrm>
                        <a:off x="4158757" y="5210969"/>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207529247"/>
              </p:ext>
            </p:extLst>
          </p:nvPr>
        </p:nvGraphicFramePr>
        <p:xfrm>
          <a:off x="1435100" y="4067464"/>
          <a:ext cx="401638" cy="427038"/>
        </p:xfrm>
        <a:graphic>
          <a:graphicData uri="http://schemas.openxmlformats.org/presentationml/2006/ole">
            <mc:AlternateContent xmlns:mc="http://schemas.openxmlformats.org/markup-compatibility/2006">
              <mc:Choice xmlns:v="urn:schemas-microsoft-com:vml" Requires="v">
                <p:oleObj spid="_x0000_s1314"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1435100" y="4067464"/>
                        <a:ext cx="401638" cy="4270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488062672"/>
              </p:ext>
            </p:extLst>
          </p:nvPr>
        </p:nvGraphicFramePr>
        <p:xfrm>
          <a:off x="1435100" y="1586204"/>
          <a:ext cx="452438" cy="427038"/>
        </p:xfrm>
        <a:graphic>
          <a:graphicData uri="http://schemas.openxmlformats.org/presentationml/2006/ole">
            <mc:AlternateContent xmlns:mc="http://schemas.openxmlformats.org/markup-compatibility/2006">
              <mc:Choice xmlns:v="urn:schemas-microsoft-com:vml" Requires="v">
                <p:oleObj spid="_x0000_s1315" name="Equation" r:id="rId9" imgW="228600" imgH="215900" progId="Equation.3">
                  <p:embed/>
                </p:oleObj>
              </mc:Choice>
              <mc:Fallback>
                <p:oleObj name="Equation" r:id="rId9" imgW="228600" imgH="215900" progId="Equation.3">
                  <p:embed/>
                  <p:pic>
                    <p:nvPicPr>
                      <p:cNvPr id="0" name=""/>
                      <p:cNvPicPr/>
                      <p:nvPr/>
                    </p:nvPicPr>
                    <p:blipFill>
                      <a:blip r:embed="rId10"/>
                      <a:stretch>
                        <a:fillRect/>
                      </a:stretch>
                    </p:blipFill>
                    <p:spPr>
                      <a:xfrm>
                        <a:off x="1435100" y="1586204"/>
                        <a:ext cx="452438" cy="427038"/>
                      </a:xfrm>
                      <a:prstGeom prst="rect">
                        <a:avLst/>
                      </a:prstGeom>
                    </p:spPr>
                  </p:pic>
                </p:oleObj>
              </mc:Fallback>
            </mc:AlternateContent>
          </a:graphicData>
        </a:graphic>
      </p:graphicFrame>
      <p:cxnSp>
        <p:nvCxnSpPr>
          <p:cNvPr id="28" name="Straight Connector 27"/>
          <p:cNvCxnSpPr/>
          <p:nvPr/>
        </p:nvCxnSpPr>
        <p:spPr>
          <a:xfrm flipH="1">
            <a:off x="1389443" y="201324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72326" y="449450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158757"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711752"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1065820277"/>
              </p:ext>
            </p:extLst>
          </p:nvPr>
        </p:nvGraphicFramePr>
        <p:xfrm>
          <a:off x="6699250" y="5227638"/>
          <a:ext cx="452438" cy="427037"/>
        </p:xfrm>
        <a:graphic>
          <a:graphicData uri="http://schemas.openxmlformats.org/presentationml/2006/ole">
            <mc:AlternateContent xmlns:mc="http://schemas.openxmlformats.org/markup-compatibility/2006">
              <mc:Choice xmlns:v="urn:schemas-microsoft-com:vml" Requires="v">
                <p:oleObj spid="_x0000_s1316"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6699250" y="5227638"/>
                        <a:ext cx="452438" cy="427037"/>
                      </a:xfrm>
                      <a:prstGeom prst="rect">
                        <a:avLst/>
                      </a:prstGeom>
                    </p:spPr>
                  </p:pic>
                </p:oleObj>
              </mc:Fallback>
            </mc:AlternateContent>
          </a:graphicData>
        </a:graphic>
      </p:graphicFrame>
      <p:sp>
        <p:nvSpPr>
          <p:cNvPr id="36" name="Rectangle 35"/>
          <p:cNvSpPr/>
          <p:nvPr/>
        </p:nvSpPr>
        <p:spPr>
          <a:xfrm>
            <a:off x="6849020" y="1967434"/>
            <a:ext cx="2294980" cy="841829"/>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195.114.80.0/24</a:t>
            </a:r>
          </a:p>
          <a:p>
            <a:r>
              <a:rPr lang="en-US" sz="1400" dirty="0" err="1" smtClean="0">
                <a:latin typeface="Courier"/>
                <a:cs typeface="Courier"/>
              </a:rPr>
              <a:t>dst</a:t>
            </a:r>
            <a:r>
              <a:rPr lang="en-US" sz="1400" dirty="0" smtClean="0">
                <a:latin typeface="Courier"/>
                <a:cs typeface="Courier"/>
              </a:rPr>
              <a:t> 202.96.101.0/24</a:t>
            </a:r>
          </a:p>
        </p:txBody>
      </p:sp>
      <p:sp>
        <p:nvSpPr>
          <p:cNvPr id="4" name="TextBox 3"/>
          <p:cNvSpPr txBox="1"/>
          <p:nvPr/>
        </p:nvSpPr>
        <p:spPr>
          <a:xfrm>
            <a:off x="3476709" y="4841637"/>
            <a:ext cx="1846930"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195.114.80.0</a:t>
            </a:r>
            <a:endParaRPr lang="en-US" dirty="0">
              <a:solidFill>
                <a:schemeClr val="bg1"/>
              </a:solidFill>
              <a:latin typeface="Courier"/>
              <a:cs typeface="Courier"/>
            </a:endParaRPr>
          </a:p>
        </p:txBody>
      </p:sp>
      <p:sp>
        <p:nvSpPr>
          <p:cNvPr id="37" name="TextBox 36"/>
          <p:cNvSpPr txBox="1"/>
          <p:nvPr/>
        </p:nvSpPr>
        <p:spPr>
          <a:xfrm>
            <a:off x="5816719" y="4841637"/>
            <a:ext cx="2123974"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195.114.80.255</a:t>
            </a:r>
            <a:endParaRPr lang="en-US" dirty="0">
              <a:solidFill>
                <a:schemeClr val="bg1"/>
              </a:solidFill>
              <a:latin typeface="Courier"/>
              <a:cs typeface="Courier"/>
            </a:endParaRPr>
          </a:p>
        </p:txBody>
      </p:sp>
      <p:sp>
        <p:nvSpPr>
          <p:cNvPr id="38" name="TextBox 37"/>
          <p:cNvSpPr txBox="1"/>
          <p:nvPr/>
        </p:nvSpPr>
        <p:spPr>
          <a:xfrm>
            <a:off x="2169428" y="4309836"/>
            <a:ext cx="1846930"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202.96.101.0</a:t>
            </a:r>
            <a:endParaRPr lang="en-US" dirty="0">
              <a:solidFill>
                <a:schemeClr val="bg1"/>
              </a:solidFill>
              <a:latin typeface="Courier"/>
              <a:cs typeface="Courier"/>
            </a:endParaRPr>
          </a:p>
        </p:txBody>
      </p:sp>
      <p:sp>
        <p:nvSpPr>
          <p:cNvPr id="39" name="TextBox 38"/>
          <p:cNvSpPr txBox="1"/>
          <p:nvPr/>
        </p:nvSpPr>
        <p:spPr>
          <a:xfrm>
            <a:off x="2169428" y="1828576"/>
            <a:ext cx="2123974"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202.96.101.255</a:t>
            </a:r>
            <a:endParaRPr lang="en-US" dirty="0">
              <a:solidFill>
                <a:schemeClr val="bg1"/>
              </a:solidFill>
              <a:latin typeface="Courier"/>
              <a:cs typeface="Courier"/>
            </a:endParaRPr>
          </a:p>
        </p:txBody>
      </p:sp>
    </p:spTree>
    <p:custDataLst>
      <p:tags r:id="rId2"/>
    </p:custDataLst>
    <p:extLst>
      <p:ext uri="{BB962C8B-B14F-4D97-AF65-F5344CB8AC3E}">
        <p14:creationId xmlns:p14="http://schemas.microsoft.com/office/powerpoint/2010/main" val="195403510"/>
      </p:ext>
    </p:extLst>
  </p:cSld>
  <p:clrMapOvr>
    <a:masterClrMapping/>
  </p:clrMapOvr>
  <mc:AlternateContent xmlns:mc="http://schemas.openxmlformats.org/markup-compatibility/2006" xmlns:p14="http://schemas.microsoft.com/office/powerpoint/2010/main">
    <mc:Choice Requires="p14">
      <p:transition spd="slow" p14:dur="2000" advTm="31238"/>
    </mc:Choice>
    <mc:Fallback xmlns="">
      <p:transition xmlns:p14="http://schemas.microsoft.com/office/powerpoint/2010/main" spd="slow" advTm="3123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P spid="4" grpId="0" animBg="1"/>
      <p:bldP spid="37" grpId="0" animBg="1"/>
      <p:bldP spid="38"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4149967" y="1997723"/>
            <a:ext cx="2561785" cy="2496779"/>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886042438"/>
              </p:ext>
            </p:extLst>
          </p:nvPr>
        </p:nvGraphicFramePr>
        <p:xfrm>
          <a:off x="4158757" y="5210969"/>
          <a:ext cx="427507" cy="427507"/>
        </p:xfrm>
        <a:graphic>
          <a:graphicData uri="http://schemas.openxmlformats.org/presentationml/2006/ole">
            <mc:AlternateContent xmlns:mc="http://schemas.openxmlformats.org/markup-compatibility/2006">
              <mc:Choice xmlns:v="urn:schemas-microsoft-com:vml" Requires="v">
                <p:oleObj spid="_x0000_s4208" name="Equation" r:id="rId5" imgW="215900" imgH="215900" progId="Equation.3">
                  <p:embed/>
                </p:oleObj>
              </mc:Choice>
              <mc:Fallback>
                <p:oleObj name="Equation" r:id="rId5" imgW="215900" imgH="215900" progId="Equation.3">
                  <p:embed/>
                  <p:pic>
                    <p:nvPicPr>
                      <p:cNvPr id="0" name=""/>
                      <p:cNvPicPr/>
                      <p:nvPr/>
                    </p:nvPicPr>
                    <p:blipFill>
                      <a:blip r:embed="rId6"/>
                      <a:stretch>
                        <a:fillRect/>
                      </a:stretch>
                    </p:blipFill>
                    <p:spPr>
                      <a:xfrm>
                        <a:off x="4158757" y="5210969"/>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543122205"/>
              </p:ext>
            </p:extLst>
          </p:nvPr>
        </p:nvGraphicFramePr>
        <p:xfrm>
          <a:off x="1435100" y="4067464"/>
          <a:ext cx="401638" cy="427038"/>
        </p:xfrm>
        <a:graphic>
          <a:graphicData uri="http://schemas.openxmlformats.org/presentationml/2006/ole">
            <mc:AlternateContent xmlns:mc="http://schemas.openxmlformats.org/markup-compatibility/2006">
              <mc:Choice xmlns:v="urn:schemas-microsoft-com:vml" Requires="v">
                <p:oleObj spid="_x0000_s4209"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1435100" y="4067464"/>
                        <a:ext cx="401638" cy="4270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991618370"/>
              </p:ext>
            </p:extLst>
          </p:nvPr>
        </p:nvGraphicFramePr>
        <p:xfrm>
          <a:off x="1435100" y="1586204"/>
          <a:ext cx="452438" cy="427038"/>
        </p:xfrm>
        <a:graphic>
          <a:graphicData uri="http://schemas.openxmlformats.org/presentationml/2006/ole">
            <mc:AlternateContent xmlns:mc="http://schemas.openxmlformats.org/markup-compatibility/2006">
              <mc:Choice xmlns:v="urn:schemas-microsoft-com:vml" Requires="v">
                <p:oleObj spid="_x0000_s4210" name="Equation" r:id="rId9" imgW="228600" imgH="215900" progId="Equation.3">
                  <p:embed/>
                </p:oleObj>
              </mc:Choice>
              <mc:Fallback>
                <p:oleObj name="Equation" r:id="rId9" imgW="228600" imgH="215900" progId="Equation.3">
                  <p:embed/>
                  <p:pic>
                    <p:nvPicPr>
                      <p:cNvPr id="0" name=""/>
                      <p:cNvPicPr/>
                      <p:nvPr/>
                    </p:nvPicPr>
                    <p:blipFill>
                      <a:blip r:embed="rId10"/>
                      <a:stretch>
                        <a:fillRect/>
                      </a:stretch>
                    </p:blipFill>
                    <p:spPr>
                      <a:xfrm>
                        <a:off x="1435100" y="1586204"/>
                        <a:ext cx="452438" cy="427038"/>
                      </a:xfrm>
                      <a:prstGeom prst="rect">
                        <a:avLst/>
                      </a:prstGeom>
                    </p:spPr>
                  </p:pic>
                </p:oleObj>
              </mc:Fallback>
            </mc:AlternateContent>
          </a:graphicData>
        </a:graphic>
      </p:graphicFrame>
      <p:cxnSp>
        <p:nvCxnSpPr>
          <p:cNvPr id="28" name="Straight Connector 27"/>
          <p:cNvCxnSpPr/>
          <p:nvPr/>
        </p:nvCxnSpPr>
        <p:spPr>
          <a:xfrm flipH="1">
            <a:off x="1389443" y="201324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72326" y="449450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158757"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711752"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1983175974"/>
              </p:ext>
            </p:extLst>
          </p:nvPr>
        </p:nvGraphicFramePr>
        <p:xfrm>
          <a:off x="6699250" y="5227638"/>
          <a:ext cx="452438" cy="427037"/>
        </p:xfrm>
        <a:graphic>
          <a:graphicData uri="http://schemas.openxmlformats.org/presentationml/2006/ole">
            <mc:AlternateContent xmlns:mc="http://schemas.openxmlformats.org/markup-compatibility/2006">
              <mc:Choice xmlns:v="urn:schemas-microsoft-com:vml" Requires="v">
                <p:oleObj spid="_x0000_s4211"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6699250" y="5227638"/>
                        <a:ext cx="452438" cy="427037"/>
                      </a:xfrm>
                      <a:prstGeom prst="rect">
                        <a:avLst/>
                      </a:prstGeom>
                    </p:spPr>
                  </p:pic>
                </p:oleObj>
              </mc:Fallback>
            </mc:AlternateContent>
          </a:graphicData>
        </a:graphic>
      </p:graphicFrame>
      <p:sp>
        <p:nvSpPr>
          <p:cNvPr id="36" name="Rectangle 35"/>
          <p:cNvSpPr/>
          <p:nvPr/>
        </p:nvSpPr>
        <p:spPr>
          <a:xfrm>
            <a:off x="6737410" y="1967434"/>
            <a:ext cx="2432248" cy="841829"/>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block </a:t>
            </a:r>
          </a:p>
          <a:p>
            <a:r>
              <a:rPr lang="en-US" sz="1400" dirty="0" err="1">
                <a:latin typeface="Courier"/>
                <a:cs typeface="Courier"/>
              </a:rPr>
              <a:t>src</a:t>
            </a:r>
            <a:r>
              <a:rPr lang="en-US" sz="1400" dirty="0">
                <a:latin typeface="Courier"/>
                <a:cs typeface="Courier"/>
              </a:rPr>
              <a:t> 195.114.80.128/</a:t>
            </a:r>
            <a:r>
              <a:rPr lang="en-US" sz="1400" dirty="0" smtClean="0">
                <a:latin typeface="Courier"/>
                <a:cs typeface="Courier"/>
              </a:rPr>
              <a:t>26</a:t>
            </a:r>
            <a:endParaRPr lang="en-US" sz="1400" dirty="0">
              <a:latin typeface="Courier"/>
              <a:cs typeface="Courier"/>
            </a:endParaRPr>
          </a:p>
          <a:p>
            <a:r>
              <a:rPr lang="en-US" sz="1400" dirty="0" err="1">
                <a:latin typeface="Courier"/>
                <a:cs typeface="Courier"/>
              </a:rPr>
              <a:t>dst</a:t>
            </a:r>
            <a:r>
              <a:rPr lang="en-US" sz="1400" dirty="0">
                <a:latin typeface="Courier"/>
                <a:cs typeface="Courier"/>
              </a:rPr>
              <a:t> 202.96.101.128/</a:t>
            </a:r>
            <a:r>
              <a:rPr lang="en-US" sz="1400" dirty="0" smtClean="0">
                <a:latin typeface="Courier"/>
                <a:cs typeface="Courier"/>
              </a:rPr>
              <a:t>26 </a:t>
            </a:r>
            <a:endParaRPr lang="en-US" sz="1400" dirty="0">
              <a:latin typeface="Courier"/>
              <a:cs typeface="Courier"/>
            </a:endParaRPr>
          </a:p>
        </p:txBody>
      </p:sp>
      <p:sp>
        <p:nvSpPr>
          <p:cNvPr id="21" name="Rectangle 20"/>
          <p:cNvSpPr/>
          <p:nvPr/>
        </p:nvSpPr>
        <p:spPr>
          <a:xfrm>
            <a:off x="5547875" y="2227935"/>
            <a:ext cx="853887" cy="786570"/>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latin typeface="Museo 500 Regular"/>
                <a:cs typeface="Museo 500 Regular"/>
              </a:rPr>
              <a:t>Rule B</a:t>
            </a:r>
            <a:endParaRPr lang="en-US" dirty="0">
              <a:latin typeface="Museo 500 Regular"/>
              <a:cs typeface="Museo 500 Regular"/>
            </a:endParaRPr>
          </a:p>
        </p:txBody>
      </p:sp>
      <p:cxnSp>
        <p:nvCxnSpPr>
          <p:cNvPr id="24" name="Straight Connector 23"/>
          <p:cNvCxnSpPr/>
          <p:nvPr/>
        </p:nvCxnSpPr>
        <p:spPr>
          <a:xfrm flipH="1">
            <a:off x="1389443" y="2227935"/>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2" y="3008892"/>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547875" y="3014505"/>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393051" y="3008892"/>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3019555902"/>
              </p:ext>
            </p:extLst>
          </p:nvPr>
        </p:nvGraphicFramePr>
        <p:xfrm>
          <a:off x="5132388" y="5222363"/>
          <a:ext cx="403225" cy="427038"/>
        </p:xfrm>
        <a:graphic>
          <a:graphicData uri="http://schemas.openxmlformats.org/presentationml/2006/ole">
            <mc:AlternateContent xmlns:mc="http://schemas.openxmlformats.org/markup-compatibility/2006">
              <mc:Choice xmlns:v="urn:schemas-microsoft-com:vml" Requires="v">
                <p:oleObj spid="_x0000_s4212"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22363"/>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151878191"/>
              </p:ext>
            </p:extLst>
          </p:nvPr>
        </p:nvGraphicFramePr>
        <p:xfrm>
          <a:off x="5965825" y="5233988"/>
          <a:ext cx="452438" cy="427037"/>
        </p:xfrm>
        <a:graphic>
          <a:graphicData uri="http://schemas.openxmlformats.org/presentationml/2006/ole">
            <mc:AlternateContent xmlns:mc="http://schemas.openxmlformats.org/markup-compatibility/2006">
              <mc:Choice xmlns:v="urn:schemas-microsoft-com:vml" Requires="v">
                <p:oleObj spid="_x0000_s4213"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5965825"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371859941"/>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4214"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755697977"/>
              </p:ext>
            </p:extLst>
          </p:nvPr>
        </p:nvGraphicFramePr>
        <p:xfrm>
          <a:off x="1423988" y="2228850"/>
          <a:ext cx="425450" cy="427038"/>
        </p:xfrm>
        <a:graphic>
          <a:graphicData uri="http://schemas.openxmlformats.org/presentationml/2006/ole">
            <mc:AlternateContent xmlns:mc="http://schemas.openxmlformats.org/markup-compatibility/2006">
              <mc:Choice xmlns:v="urn:schemas-microsoft-com:vml" Requires="v">
                <p:oleObj spid="_x0000_s4215"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23988" y="2228850"/>
                        <a:ext cx="425450" cy="427038"/>
                      </a:xfrm>
                      <a:prstGeom prst="rect">
                        <a:avLst/>
                      </a:prstGeom>
                    </p:spPr>
                  </p:pic>
                </p:oleObj>
              </mc:Fallback>
            </mc:AlternateContent>
          </a:graphicData>
        </a:graphic>
      </p:graphicFrame>
      <p:sp>
        <p:nvSpPr>
          <p:cNvPr id="41" name="TextBox 40"/>
          <p:cNvSpPr txBox="1"/>
          <p:nvPr/>
        </p:nvSpPr>
        <p:spPr>
          <a:xfrm>
            <a:off x="4269078" y="3430779"/>
            <a:ext cx="2123974"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195.114.80.128</a:t>
            </a:r>
            <a:endParaRPr lang="en-US" dirty="0">
              <a:solidFill>
                <a:schemeClr val="bg1"/>
              </a:solidFill>
              <a:latin typeface="Courier"/>
              <a:cs typeface="Courier"/>
            </a:endParaRPr>
          </a:p>
        </p:txBody>
      </p:sp>
      <p:sp>
        <p:nvSpPr>
          <p:cNvPr id="42" name="TextBox 41"/>
          <p:cNvSpPr txBox="1"/>
          <p:nvPr/>
        </p:nvSpPr>
        <p:spPr>
          <a:xfrm>
            <a:off x="5331064" y="4034875"/>
            <a:ext cx="2123974"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195.114.80.191</a:t>
            </a:r>
            <a:endParaRPr lang="en-US" dirty="0">
              <a:solidFill>
                <a:schemeClr val="bg1"/>
              </a:solidFill>
              <a:latin typeface="Courier"/>
              <a:cs typeface="Courier"/>
            </a:endParaRPr>
          </a:p>
        </p:txBody>
      </p:sp>
      <p:sp>
        <p:nvSpPr>
          <p:cNvPr id="43" name="TextBox 42"/>
          <p:cNvSpPr txBox="1"/>
          <p:nvPr/>
        </p:nvSpPr>
        <p:spPr>
          <a:xfrm>
            <a:off x="2169428" y="3014505"/>
            <a:ext cx="2123974"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202.96.101.128</a:t>
            </a:r>
            <a:endParaRPr lang="en-US" dirty="0">
              <a:solidFill>
                <a:schemeClr val="bg1"/>
              </a:solidFill>
              <a:latin typeface="Courier"/>
              <a:cs typeface="Courier"/>
            </a:endParaRPr>
          </a:p>
        </p:txBody>
      </p:sp>
      <p:sp>
        <p:nvSpPr>
          <p:cNvPr id="44" name="TextBox 43"/>
          <p:cNvSpPr txBox="1"/>
          <p:nvPr/>
        </p:nvSpPr>
        <p:spPr>
          <a:xfrm>
            <a:off x="2169428" y="2228850"/>
            <a:ext cx="2123974" cy="369332"/>
          </a:xfrm>
          <a:prstGeom prst="rect">
            <a:avLst/>
          </a:prstGeom>
          <a:solidFill>
            <a:schemeClr val="accent2"/>
          </a:solidFill>
        </p:spPr>
        <p:txBody>
          <a:bodyPr wrap="none" rtlCol="0">
            <a:spAutoFit/>
          </a:bodyPr>
          <a:lstStyle/>
          <a:p>
            <a:r>
              <a:rPr lang="en-US" dirty="0" smtClean="0">
                <a:solidFill>
                  <a:schemeClr val="bg1"/>
                </a:solidFill>
                <a:latin typeface="Courier"/>
                <a:cs typeface="Courier"/>
              </a:rPr>
              <a:t>202.96.101.191</a:t>
            </a:r>
            <a:endParaRPr lang="en-US" dirty="0">
              <a:solidFill>
                <a:schemeClr val="bg1"/>
              </a:solidFill>
              <a:latin typeface="Courier"/>
              <a:cs typeface="Courier"/>
            </a:endParaRPr>
          </a:p>
        </p:txBody>
      </p:sp>
    </p:spTree>
    <p:custDataLst>
      <p:tags r:id="rId2"/>
    </p:custDataLst>
    <p:extLst>
      <p:ext uri="{BB962C8B-B14F-4D97-AF65-F5344CB8AC3E}">
        <p14:creationId xmlns:p14="http://schemas.microsoft.com/office/powerpoint/2010/main" val="515309729"/>
      </p:ext>
    </p:extLst>
  </p:cSld>
  <p:clrMapOvr>
    <a:masterClrMapping/>
  </p:clrMapOvr>
  <mc:AlternateContent xmlns:mc="http://schemas.openxmlformats.org/markup-compatibility/2006" xmlns:p14="http://schemas.microsoft.com/office/powerpoint/2010/main">
    <mc:Choice Requires="p14">
      <p:transition spd="slow" p14:dur="2000" advTm="10041"/>
    </mc:Choice>
    <mc:Fallback xmlns="">
      <p:transition xmlns:p14="http://schemas.microsoft.com/office/powerpoint/2010/main" spd="slow" advTm="1004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1" grpId="0" animBg="1"/>
      <p:bldP spid="41" grpId="0" animBg="1"/>
      <p:bldP spid="42" grpId="0" animBg="1"/>
      <p:bldP spid="43" grpId="0" animBg="1"/>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38" idx="6"/>
          </p:cNvCxnSpPr>
          <p:nvPr/>
        </p:nvCxnSpPr>
        <p:spPr>
          <a:xfrm flipH="1" flipV="1">
            <a:off x="1372326" y="4387696"/>
            <a:ext cx="2975015" cy="14534"/>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250484" y="4402230"/>
            <a:ext cx="0" cy="1296939"/>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4149967" y="1997723"/>
            <a:ext cx="2561785" cy="2496779"/>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006727679"/>
              </p:ext>
            </p:extLst>
          </p:nvPr>
        </p:nvGraphicFramePr>
        <p:xfrm>
          <a:off x="3760947" y="5249453"/>
          <a:ext cx="427507" cy="427507"/>
        </p:xfrm>
        <a:graphic>
          <a:graphicData uri="http://schemas.openxmlformats.org/presentationml/2006/ole">
            <mc:AlternateContent xmlns:mc="http://schemas.openxmlformats.org/markup-compatibility/2006">
              <mc:Choice xmlns:v="urn:schemas-microsoft-com:vml" Requires="v">
                <p:oleObj spid="_x0000_s5262" name="Equation" r:id="rId5" imgW="215900" imgH="215900" progId="Equation.3">
                  <p:embed/>
                </p:oleObj>
              </mc:Choice>
              <mc:Fallback>
                <p:oleObj name="Equation" r:id="rId5" imgW="215900" imgH="215900" progId="Equation.3">
                  <p:embed/>
                  <p:pic>
                    <p:nvPicPr>
                      <p:cNvPr id="0" name=""/>
                      <p:cNvPicPr/>
                      <p:nvPr/>
                    </p:nvPicPr>
                    <p:blipFill>
                      <a:blip r:embed="rId6"/>
                      <a:stretch>
                        <a:fillRect/>
                      </a:stretch>
                    </p:blipFill>
                    <p:spPr>
                      <a:xfrm>
                        <a:off x="3760947" y="5249453"/>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61586897"/>
              </p:ext>
            </p:extLst>
          </p:nvPr>
        </p:nvGraphicFramePr>
        <p:xfrm>
          <a:off x="1435100" y="4426648"/>
          <a:ext cx="401638" cy="427038"/>
        </p:xfrm>
        <a:graphic>
          <a:graphicData uri="http://schemas.openxmlformats.org/presentationml/2006/ole">
            <mc:AlternateContent xmlns:mc="http://schemas.openxmlformats.org/markup-compatibility/2006">
              <mc:Choice xmlns:v="urn:schemas-microsoft-com:vml" Requires="v">
                <p:oleObj spid="_x0000_s5263"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1435100" y="4426648"/>
                        <a:ext cx="401638" cy="4270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4147051750"/>
              </p:ext>
            </p:extLst>
          </p:nvPr>
        </p:nvGraphicFramePr>
        <p:xfrm>
          <a:off x="1435100" y="1586204"/>
          <a:ext cx="452438" cy="427038"/>
        </p:xfrm>
        <a:graphic>
          <a:graphicData uri="http://schemas.openxmlformats.org/presentationml/2006/ole">
            <mc:AlternateContent xmlns:mc="http://schemas.openxmlformats.org/markup-compatibility/2006">
              <mc:Choice xmlns:v="urn:schemas-microsoft-com:vml" Requires="v">
                <p:oleObj spid="_x0000_s5264" name="Equation" r:id="rId9" imgW="228600" imgH="215900" progId="Equation.3">
                  <p:embed/>
                </p:oleObj>
              </mc:Choice>
              <mc:Fallback>
                <p:oleObj name="Equation" r:id="rId9" imgW="228600" imgH="215900" progId="Equation.3">
                  <p:embed/>
                  <p:pic>
                    <p:nvPicPr>
                      <p:cNvPr id="0" name=""/>
                      <p:cNvPicPr/>
                      <p:nvPr/>
                    </p:nvPicPr>
                    <p:blipFill>
                      <a:blip r:embed="rId10"/>
                      <a:stretch>
                        <a:fillRect/>
                      </a:stretch>
                    </p:blipFill>
                    <p:spPr>
                      <a:xfrm>
                        <a:off x="1435100" y="1586204"/>
                        <a:ext cx="452438" cy="427038"/>
                      </a:xfrm>
                      <a:prstGeom prst="rect">
                        <a:avLst/>
                      </a:prstGeom>
                    </p:spPr>
                  </p:pic>
                </p:oleObj>
              </mc:Fallback>
            </mc:AlternateContent>
          </a:graphicData>
        </a:graphic>
      </p:graphicFrame>
      <p:cxnSp>
        <p:nvCxnSpPr>
          <p:cNvPr id="28" name="Straight Connector 27"/>
          <p:cNvCxnSpPr/>
          <p:nvPr/>
        </p:nvCxnSpPr>
        <p:spPr>
          <a:xfrm flipH="1">
            <a:off x="1389443" y="201324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72326" y="449450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158757"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711752"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1000043561"/>
              </p:ext>
            </p:extLst>
          </p:nvPr>
        </p:nvGraphicFramePr>
        <p:xfrm>
          <a:off x="6699250" y="5227638"/>
          <a:ext cx="452438" cy="427037"/>
        </p:xfrm>
        <a:graphic>
          <a:graphicData uri="http://schemas.openxmlformats.org/presentationml/2006/ole">
            <mc:AlternateContent xmlns:mc="http://schemas.openxmlformats.org/markup-compatibility/2006">
              <mc:Choice xmlns:v="urn:schemas-microsoft-com:vml" Requires="v">
                <p:oleObj spid="_x0000_s5265"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6699250" y="5227638"/>
                        <a:ext cx="452438" cy="427037"/>
                      </a:xfrm>
                      <a:prstGeom prst="rect">
                        <a:avLst/>
                      </a:prstGeom>
                    </p:spPr>
                  </p:pic>
                </p:oleObj>
              </mc:Fallback>
            </mc:AlternateContent>
          </a:graphicData>
        </a:graphic>
      </p:graphicFrame>
      <p:sp>
        <p:nvSpPr>
          <p:cNvPr id="21" name="Rectangle 20"/>
          <p:cNvSpPr/>
          <p:nvPr/>
        </p:nvSpPr>
        <p:spPr>
          <a:xfrm>
            <a:off x="5547875" y="2227935"/>
            <a:ext cx="853887" cy="786570"/>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latin typeface="Museo 500 Regular"/>
                <a:cs typeface="Museo 500 Regular"/>
              </a:rPr>
              <a:t>Rule B</a:t>
            </a:r>
            <a:endParaRPr lang="en-US" dirty="0">
              <a:latin typeface="Museo 500 Regular"/>
              <a:cs typeface="Museo 500 Regular"/>
            </a:endParaRPr>
          </a:p>
        </p:txBody>
      </p:sp>
      <p:cxnSp>
        <p:nvCxnSpPr>
          <p:cNvPr id="24" name="Straight Connector 23"/>
          <p:cNvCxnSpPr/>
          <p:nvPr/>
        </p:nvCxnSpPr>
        <p:spPr>
          <a:xfrm flipH="1">
            <a:off x="1389443" y="2227935"/>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2" y="3008892"/>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547875" y="3014505"/>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393051" y="3008892"/>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2408172013"/>
              </p:ext>
            </p:extLst>
          </p:nvPr>
        </p:nvGraphicFramePr>
        <p:xfrm>
          <a:off x="5132388" y="5222363"/>
          <a:ext cx="403225" cy="427038"/>
        </p:xfrm>
        <a:graphic>
          <a:graphicData uri="http://schemas.openxmlformats.org/presentationml/2006/ole">
            <mc:AlternateContent xmlns:mc="http://schemas.openxmlformats.org/markup-compatibility/2006">
              <mc:Choice xmlns:v="urn:schemas-microsoft-com:vml" Requires="v">
                <p:oleObj spid="_x0000_s5266"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22363"/>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4126196799"/>
              </p:ext>
            </p:extLst>
          </p:nvPr>
        </p:nvGraphicFramePr>
        <p:xfrm>
          <a:off x="5965825" y="5233988"/>
          <a:ext cx="452438" cy="427037"/>
        </p:xfrm>
        <a:graphic>
          <a:graphicData uri="http://schemas.openxmlformats.org/presentationml/2006/ole">
            <mc:AlternateContent xmlns:mc="http://schemas.openxmlformats.org/markup-compatibility/2006">
              <mc:Choice xmlns:v="urn:schemas-microsoft-com:vml" Requires="v">
                <p:oleObj spid="_x0000_s5267"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5965825"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356187571"/>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5268"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4261702058"/>
              </p:ext>
            </p:extLst>
          </p:nvPr>
        </p:nvGraphicFramePr>
        <p:xfrm>
          <a:off x="1423988" y="2228850"/>
          <a:ext cx="425450" cy="427038"/>
        </p:xfrm>
        <a:graphic>
          <a:graphicData uri="http://schemas.openxmlformats.org/presentationml/2006/ole">
            <mc:AlternateContent xmlns:mc="http://schemas.openxmlformats.org/markup-compatibility/2006">
              <mc:Choice xmlns:v="urn:schemas-microsoft-com:vml" Requires="v">
                <p:oleObj spid="_x0000_s5269"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23988" y="2228850"/>
                        <a:ext cx="425450" cy="427038"/>
                      </a:xfrm>
                      <a:prstGeom prst="rect">
                        <a:avLst/>
                      </a:prstGeom>
                    </p:spPr>
                  </p:pic>
                </p:oleObj>
              </mc:Fallback>
            </mc:AlternateContent>
          </a:graphicData>
        </a:graphic>
      </p:graphicFrame>
      <p:sp>
        <p:nvSpPr>
          <p:cNvPr id="37" name="Rectangle 36"/>
          <p:cNvSpPr/>
          <p:nvPr/>
        </p:nvSpPr>
        <p:spPr>
          <a:xfrm>
            <a:off x="2091497" y="3737821"/>
            <a:ext cx="1924861" cy="572136"/>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err="1" smtClean="0">
                <a:latin typeface="Courier"/>
                <a:cs typeface="Courier"/>
              </a:rPr>
              <a:t>src</a:t>
            </a:r>
            <a:r>
              <a:rPr lang="en-US" sz="1400" dirty="0" smtClean="0">
                <a:latin typeface="Courier"/>
                <a:cs typeface="Courier"/>
              </a:rPr>
              <a:t> 195.114.80.1</a:t>
            </a:r>
          </a:p>
          <a:p>
            <a:r>
              <a:rPr lang="en-US" sz="1400" dirty="0" err="1" smtClean="0">
                <a:latin typeface="Courier"/>
                <a:cs typeface="Courier"/>
              </a:rPr>
              <a:t>dst</a:t>
            </a:r>
            <a:r>
              <a:rPr lang="en-US" sz="1400" dirty="0" smtClean="0">
                <a:latin typeface="Courier"/>
                <a:cs typeface="Courier"/>
              </a:rPr>
              <a:t> 202.96.101.1</a:t>
            </a:r>
            <a:endParaRPr lang="en-US" sz="1400" dirty="0">
              <a:latin typeface="Courier"/>
              <a:cs typeface="Courier"/>
            </a:endParaRPr>
          </a:p>
        </p:txBody>
      </p:sp>
      <p:sp>
        <p:nvSpPr>
          <p:cNvPr id="38" name="Oval 37"/>
          <p:cNvSpPr/>
          <p:nvPr/>
        </p:nvSpPr>
        <p:spPr>
          <a:xfrm>
            <a:off x="4162796" y="4309957"/>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931776324"/>
              </p:ext>
            </p:extLst>
          </p:nvPr>
        </p:nvGraphicFramePr>
        <p:xfrm>
          <a:off x="1447414" y="3949792"/>
          <a:ext cx="350837" cy="452438"/>
        </p:xfrm>
        <a:graphic>
          <a:graphicData uri="http://schemas.openxmlformats.org/presentationml/2006/ole">
            <mc:AlternateContent xmlns:mc="http://schemas.openxmlformats.org/markup-compatibility/2006">
              <mc:Choice xmlns:v="urn:schemas-microsoft-com:vml" Requires="v">
                <p:oleObj spid="_x0000_s5270" name="Equation" r:id="rId21" imgW="177800" imgH="228600" progId="Equation.3">
                  <p:embed/>
                </p:oleObj>
              </mc:Choice>
              <mc:Fallback>
                <p:oleObj name="Equation" r:id="rId21" imgW="177800" imgH="228600" progId="Equation.3">
                  <p:embed/>
                  <p:pic>
                    <p:nvPicPr>
                      <p:cNvPr id="0" name=""/>
                      <p:cNvPicPr/>
                      <p:nvPr/>
                    </p:nvPicPr>
                    <p:blipFill>
                      <a:blip r:embed="rId22"/>
                      <a:stretch>
                        <a:fillRect/>
                      </a:stretch>
                    </p:blipFill>
                    <p:spPr>
                      <a:xfrm>
                        <a:off x="1447414" y="3949792"/>
                        <a:ext cx="350837" cy="452438"/>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584218767"/>
              </p:ext>
            </p:extLst>
          </p:nvPr>
        </p:nvGraphicFramePr>
        <p:xfrm>
          <a:off x="4333141" y="5234039"/>
          <a:ext cx="350837" cy="452438"/>
        </p:xfrm>
        <a:graphic>
          <a:graphicData uri="http://schemas.openxmlformats.org/presentationml/2006/ole">
            <mc:AlternateContent xmlns:mc="http://schemas.openxmlformats.org/markup-compatibility/2006">
              <mc:Choice xmlns:v="urn:schemas-microsoft-com:vml" Requires="v">
                <p:oleObj spid="_x0000_s5271" name="Equation" r:id="rId23" imgW="177800" imgH="228600" progId="Equation.3">
                  <p:embed/>
                </p:oleObj>
              </mc:Choice>
              <mc:Fallback>
                <p:oleObj name="Equation" r:id="rId23" imgW="177800" imgH="228600" progId="Equation.3">
                  <p:embed/>
                  <p:pic>
                    <p:nvPicPr>
                      <p:cNvPr id="0" name=""/>
                      <p:cNvPicPr/>
                      <p:nvPr/>
                    </p:nvPicPr>
                    <p:blipFill>
                      <a:blip r:embed="rId24"/>
                      <a:stretch>
                        <a:fillRect/>
                      </a:stretch>
                    </p:blipFill>
                    <p:spPr>
                      <a:xfrm>
                        <a:off x="4333141" y="5234039"/>
                        <a:ext cx="350837" cy="45243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29201054"/>
      </p:ext>
    </p:extLst>
  </p:cSld>
  <p:clrMapOvr>
    <a:masterClrMapping/>
  </p:clrMapOvr>
  <mc:AlternateContent xmlns:mc="http://schemas.openxmlformats.org/markup-compatibility/2006" xmlns:p14="http://schemas.microsoft.com/office/powerpoint/2010/main">
    <mc:Choice Requires="p14">
      <p:transition spd="slow" p14:dur="2000" advTm="3174"/>
    </mc:Choice>
    <mc:Fallback xmlns="">
      <p:transition xmlns:p14="http://schemas.microsoft.com/office/powerpoint/2010/main" spd="slow" advTm="31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38" idx="6"/>
          </p:cNvCxnSpPr>
          <p:nvPr/>
        </p:nvCxnSpPr>
        <p:spPr>
          <a:xfrm flipH="1" flipV="1">
            <a:off x="1372326" y="4387696"/>
            <a:ext cx="2975015" cy="14534"/>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250484" y="4402230"/>
            <a:ext cx="0" cy="1296939"/>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4149967" y="1997723"/>
            <a:ext cx="2561785" cy="2496779"/>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2610255833"/>
              </p:ext>
            </p:extLst>
          </p:nvPr>
        </p:nvGraphicFramePr>
        <p:xfrm>
          <a:off x="3760947" y="5249453"/>
          <a:ext cx="427507" cy="427507"/>
        </p:xfrm>
        <a:graphic>
          <a:graphicData uri="http://schemas.openxmlformats.org/presentationml/2006/ole">
            <mc:AlternateContent xmlns:mc="http://schemas.openxmlformats.org/markup-compatibility/2006">
              <mc:Choice xmlns:v="urn:schemas-microsoft-com:vml" Requires="v">
                <p:oleObj spid="_x0000_s6268" name="Equation" r:id="rId5" imgW="215900" imgH="215900" progId="Equation.3">
                  <p:embed/>
                </p:oleObj>
              </mc:Choice>
              <mc:Fallback>
                <p:oleObj name="Equation" r:id="rId5" imgW="215900" imgH="215900" progId="Equation.3">
                  <p:embed/>
                  <p:pic>
                    <p:nvPicPr>
                      <p:cNvPr id="0" name=""/>
                      <p:cNvPicPr/>
                      <p:nvPr/>
                    </p:nvPicPr>
                    <p:blipFill>
                      <a:blip r:embed="rId6"/>
                      <a:stretch>
                        <a:fillRect/>
                      </a:stretch>
                    </p:blipFill>
                    <p:spPr>
                      <a:xfrm>
                        <a:off x="3760947" y="5249453"/>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294708131"/>
              </p:ext>
            </p:extLst>
          </p:nvPr>
        </p:nvGraphicFramePr>
        <p:xfrm>
          <a:off x="1435100" y="4426648"/>
          <a:ext cx="401638" cy="427038"/>
        </p:xfrm>
        <a:graphic>
          <a:graphicData uri="http://schemas.openxmlformats.org/presentationml/2006/ole">
            <mc:AlternateContent xmlns:mc="http://schemas.openxmlformats.org/markup-compatibility/2006">
              <mc:Choice xmlns:v="urn:schemas-microsoft-com:vml" Requires="v">
                <p:oleObj spid="_x0000_s6269"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1435100" y="4426648"/>
                        <a:ext cx="401638" cy="4270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886625501"/>
              </p:ext>
            </p:extLst>
          </p:nvPr>
        </p:nvGraphicFramePr>
        <p:xfrm>
          <a:off x="1435100" y="1586204"/>
          <a:ext cx="452438" cy="427038"/>
        </p:xfrm>
        <a:graphic>
          <a:graphicData uri="http://schemas.openxmlformats.org/presentationml/2006/ole">
            <mc:AlternateContent xmlns:mc="http://schemas.openxmlformats.org/markup-compatibility/2006">
              <mc:Choice xmlns:v="urn:schemas-microsoft-com:vml" Requires="v">
                <p:oleObj spid="_x0000_s6270" name="Equation" r:id="rId9" imgW="228600" imgH="215900" progId="Equation.3">
                  <p:embed/>
                </p:oleObj>
              </mc:Choice>
              <mc:Fallback>
                <p:oleObj name="Equation" r:id="rId9" imgW="228600" imgH="215900" progId="Equation.3">
                  <p:embed/>
                  <p:pic>
                    <p:nvPicPr>
                      <p:cNvPr id="0" name=""/>
                      <p:cNvPicPr/>
                      <p:nvPr/>
                    </p:nvPicPr>
                    <p:blipFill>
                      <a:blip r:embed="rId10"/>
                      <a:stretch>
                        <a:fillRect/>
                      </a:stretch>
                    </p:blipFill>
                    <p:spPr>
                      <a:xfrm>
                        <a:off x="1435100" y="1586204"/>
                        <a:ext cx="452438" cy="427038"/>
                      </a:xfrm>
                      <a:prstGeom prst="rect">
                        <a:avLst/>
                      </a:prstGeom>
                    </p:spPr>
                  </p:pic>
                </p:oleObj>
              </mc:Fallback>
            </mc:AlternateContent>
          </a:graphicData>
        </a:graphic>
      </p:graphicFrame>
      <p:cxnSp>
        <p:nvCxnSpPr>
          <p:cNvPr id="28" name="Straight Connector 27"/>
          <p:cNvCxnSpPr/>
          <p:nvPr/>
        </p:nvCxnSpPr>
        <p:spPr>
          <a:xfrm flipH="1">
            <a:off x="1389443" y="201324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72326" y="449450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158757"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711752"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3500910311"/>
              </p:ext>
            </p:extLst>
          </p:nvPr>
        </p:nvGraphicFramePr>
        <p:xfrm>
          <a:off x="6699250" y="5227638"/>
          <a:ext cx="452438" cy="427037"/>
        </p:xfrm>
        <a:graphic>
          <a:graphicData uri="http://schemas.openxmlformats.org/presentationml/2006/ole">
            <mc:AlternateContent xmlns:mc="http://schemas.openxmlformats.org/markup-compatibility/2006">
              <mc:Choice xmlns:v="urn:schemas-microsoft-com:vml" Requires="v">
                <p:oleObj spid="_x0000_s6271"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6699250" y="5227638"/>
                        <a:ext cx="452438" cy="427037"/>
                      </a:xfrm>
                      <a:prstGeom prst="rect">
                        <a:avLst/>
                      </a:prstGeom>
                    </p:spPr>
                  </p:pic>
                </p:oleObj>
              </mc:Fallback>
            </mc:AlternateContent>
          </a:graphicData>
        </a:graphic>
      </p:graphicFrame>
      <p:sp>
        <p:nvSpPr>
          <p:cNvPr id="21" name="Rectangle 20"/>
          <p:cNvSpPr/>
          <p:nvPr/>
        </p:nvSpPr>
        <p:spPr>
          <a:xfrm>
            <a:off x="5547875" y="2227935"/>
            <a:ext cx="853887" cy="786570"/>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latin typeface="Museo 500 Regular"/>
                <a:cs typeface="Museo 500 Regular"/>
              </a:rPr>
              <a:t>Rule B</a:t>
            </a:r>
            <a:endParaRPr lang="en-US" dirty="0">
              <a:latin typeface="Museo 500 Regular"/>
              <a:cs typeface="Museo 500 Regular"/>
            </a:endParaRPr>
          </a:p>
        </p:txBody>
      </p:sp>
      <p:cxnSp>
        <p:nvCxnSpPr>
          <p:cNvPr id="24" name="Straight Connector 23"/>
          <p:cNvCxnSpPr/>
          <p:nvPr/>
        </p:nvCxnSpPr>
        <p:spPr>
          <a:xfrm flipH="1">
            <a:off x="1389443" y="2227935"/>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2" y="3008892"/>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547875" y="3014505"/>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393051" y="3008892"/>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3316759588"/>
              </p:ext>
            </p:extLst>
          </p:nvPr>
        </p:nvGraphicFramePr>
        <p:xfrm>
          <a:off x="5132388" y="5222363"/>
          <a:ext cx="403225" cy="427038"/>
        </p:xfrm>
        <a:graphic>
          <a:graphicData uri="http://schemas.openxmlformats.org/presentationml/2006/ole">
            <mc:AlternateContent xmlns:mc="http://schemas.openxmlformats.org/markup-compatibility/2006">
              <mc:Choice xmlns:v="urn:schemas-microsoft-com:vml" Requires="v">
                <p:oleObj spid="_x0000_s6272"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22363"/>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273462758"/>
              </p:ext>
            </p:extLst>
          </p:nvPr>
        </p:nvGraphicFramePr>
        <p:xfrm>
          <a:off x="5965825" y="5233988"/>
          <a:ext cx="452438" cy="427037"/>
        </p:xfrm>
        <a:graphic>
          <a:graphicData uri="http://schemas.openxmlformats.org/presentationml/2006/ole">
            <mc:AlternateContent xmlns:mc="http://schemas.openxmlformats.org/markup-compatibility/2006">
              <mc:Choice xmlns:v="urn:schemas-microsoft-com:vml" Requires="v">
                <p:oleObj spid="_x0000_s6273"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5965825"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412913529"/>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6274"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21460957"/>
              </p:ext>
            </p:extLst>
          </p:nvPr>
        </p:nvGraphicFramePr>
        <p:xfrm>
          <a:off x="1423988" y="2228850"/>
          <a:ext cx="425450" cy="427038"/>
        </p:xfrm>
        <a:graphic>
          <a:graphicData uri="http://schemas.openxmlformats.org/presentationml/2006/ole">
            <mc:AlternateContent xmlns:mc="http://schemas.openxmlformats.org/markup-compatibility/2006">
              <mc:Choice xmlns:v="urn:schemas-microsoft-com:vml" Requires="v">
                <p:oleObj spid="_x0000_s6275"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23988" y="2228850"/>
                        <a:ext cx="425450" cy="427038"/>
                      </a:xfrm>
                      <a:prstGeom prst="rect">
                        <a:avLst/>
                      </a:prstGeom>
                    </p:spPr>
                  </p:pic>
                </p:oleObj>
              </mc:Fallback>
            </mc:AlternateContent>
          </a:graphicData>
        </a:graphic>
      </p:graphicFrame>
      <p:sp>
        <p:nvSpPr>
          <p:cNvPr id="38" name="Oval 37"/>
          <p:cNvSpPr/>
          <p:nvPr/>
        </p:nvSpPr>
        <p:spPr>
          <a:xfrm>
            <a:off x="4162796" y="4309957"/>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63575336"/>
              </p:ext>
            </p:extLst>
          </p:nvPr>
        </p:nvGraphicFramePr>
        <p:xfrm>
          <a:off x="1447414" y="3949792"/>
          <a:ext cx="350837" cy="452438"/>
        </p:xfrm>
        <a:graphic>
          <a:graphicData uri="http://schemas.openxmlformats.org/presentationml/2006/ole">
            <mc:AlternateContent xmlns:mc="http://schemas.openxmlformats.org/markup-compatibility/2006">
              <mc:Choice xmlns:v="urn:schemas-microsoft-com:vml" Requires="v">
                <p:oleObj spid="_x0000_s6276" name="Equation" r:id="rId21" imgW="177800" imgH="228600" progId="Equation.3">
                  <p:embed/>
                </p:oleObj>
              </mc:Choice>
              <mc:Fallback>
                <p:oleObj name="Equation" r:id="rId21" imgW="177800" imgH="228600" progId="Equation.3">
                  <p:embed/>
                  <p:pic>
                    <p:nvPicPr>
                      <p:cNvPr id="0" name=""/>
                      <p:cNvPicPr/>
                      <p:nvPr/>
                    </p:nvPicPr>
                    <p:blipFill>
                      <a:blip r:embed="rId22"/>
                      <a:stretch>
                        <a:fillRect/>
                      </a:stretch>
                    </p:blipFill>
                    <p:spPr>
                      <a:xfrm>
                        <a:off x="1447414" y="3949792"/>
                        <a:ext cx="350837" cy="452438"/>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2133707132"/>
              </p:ext>
            </p:extLst>
          </p:nvPr>
        </p:nvGraphicFramePr>
        <p:xfrm>
          <a:off x="4333141" y="5234039"/>
          <a:ext cx="350837" cy="452438"/>
        </p:xfrm>
        <a:graphic>
          <a:graphicData uri="http://schemas.openxmlformats.org/presentationml/2006/ole">
            <mc:AlternateContent xmlns:mc="http://schemas.openxmlformats.org/markup-compatibility/2006">
              <mc:Choice xmlns:v="urn:schemas-microsoft-com:vml" Requires="v">
                <p:oleObj spid="_x0000_s6277" name="Equation" r:id="rId23" imgW="177800" imgH="228600" progId="Equation.3">
                  <p:embed/>
                </p:oleObj>
              </mc:Choice>
              <mc:Fallback>
                <p:oleObj name="Equation" r:id="rId23" imgW="177800" imgH="228600" progId="Equation.3">
                  <p:embed/>
                  <p:pic>
                    <p:nvPicPr>
                      <p:cNvPr id="0" name=""/>
                      <p:cNvPicPr/>
                      <p:nvPr/>
                    </p:nvPicPr>
                    <p:blipFill>
                      <a:blip r:embed="rId24"/>
                      <a:stretch>
                        <a:fillRect/>
                      </a:stretch>
                    </p:blipFill>
                    <p:spPr>
                      <a:xfrm>
                        <a:off x="4333141" y="5234039"/>
                        <a:ext cx="350837" cy="452438"/>
                      </a:xfrm>
                      <a:prstGeom prst="rect">
                        <a:avLst/>
                      </a:prstGeom>
                    </p:spPr>
                  </p:pic>
                </p:oleObj>
              </mc:Fallback>
            </mc:AlternateContent>
          </a:graphicData>
        </a:graphic>
      </p:graphicFrame>
      <p:sp>
        <p:nvSpPr>
          <p:cNvPr id="36" name="Rounded Rectangle 35"/>
          <p:cNvSpPr/>
          <p:nvPr/>
        </p:nvSpPr>
        <p:spPr>
          <a:xfrm>
            <a:off x="3643488" y="5112969"/>
            <a:ext cx="3879043" cy="694634"/>
          </a:xfrm>
          <a:prstGeom prst="roundRect">
            <a:avLst/>
          </a:prstGeom>
          <a:noFill/>
          <a:ln w="7620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413990" y="5916159"/>
            <a:ext cx="4288402" cy="369332"/>
          </a:xfrm>
          <a:prstGeom prst="rect">
            <a:avLst/>
          </a:prstGeom>
          <a:solidFill>
            <a:schemeClr val="accent6">
              <a:lumMod val="75000"/>
            </a:schemeClr>
          </a:solidFill>
        </p:spPr>
        <p:txBody>
          <a:bodyPr wrap="none" rtlCol="0">
            <a:spAutoFit/>
          </a:bodyPr>
          <a:lstStyle/>
          <a:p>
            <a:r>
              <a:rPr lang="en-US" dirty="0" smtClean="0">
                <a:solidFill>
                  <a:schemeClr val="bg1"/>
                </a:solidFill>
                <a:latin typeface="Museo 500 Regular"/>
                <a:cs typeface="Museo 500 Regular"/>
              </a:rPr>
              <a:t>Randomize but preserve the ordering!</a:t>
            </a:r>
            <a:endParaRPr lang="en-US" dirty="0">
              <a:solidFill>
                <a:schemeClr val="bg1"/>
              </a:solidFill>
              <a:latin typeface="Museo 500 Regular"/>
              <a:cs typeface="Museo 500 Regular"/>
            </a:endParaRPr>
          </a:p>
        </p:txBody>
      </p:sp>
    </p:spTree>
    <p:custDataLst>
      <p:tags r:id="rId2"/>
    </p:custDataLst>
    <p:extLst>
      <p:ext uri="{BB962C8B-B14F-4D97-AF65-F5344CB8AC3E}">
        <p14:creationId xmlns:p14="http://schemas.microsoft.com/office/powerpoint/2010/main" val="2753980369"/>
      </p:ext>
    </p:extLst>
  </p:cSld>
  <p:clrMapOvr>
    <a:masterClrMapping/>
  </p:clrMapOvr>
  <mc:AlternateContent xmlns:mc="http://schemas.openxmlformats.org/markup-compatibility/2006" xmlns:p14="http://schemas.microsoft.com/office/powerpoint/2010/main">
    <mc:Choice Requires="p14">
      <p:transition spd="slow" p14:dur="2000" advTm="2233"/>
    </mc:Choice>
    <mc:Fallback xmlns="">
      <p:transition xmlns:p14="http://schemas.microsoft.com/office/powerpoint/2010/main" spd="slow" advTm="223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flipH="1">
            <a:off x="1389445" y="4349178"/>
            <a:ext cx="1240229" cy="0"/>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629674" y="4320390"/>
            <a:ext cx="0" cy="1296939"/>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2193791" y="1997723"/>
            <a:ext cx="5328740" cy="2496779"/>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544255343"/>
              </p:ext>
            </p:extLst>
          </p:nvPr>
        </p:nvGraphicFramePr>
        <p:xfrm>
          <a:off x="2202167" y="5259010"/>
          <a:ext cx="427507" cy="427507"/>
        </p:xfrm>
        <a:graphic>
          <a:graphicData uri="http://schemas.openxmlformats.org/presentationml/2006/ole">
            <mc:AlternateContent xmlns:mc="http://schemas.openxmlformats.org/markup-compatibility/2006">
              <mc:Choice xmlns:v="urn:schemas-microsoft-com:vml" Requires="v">
                <p:oleObj spid="_x0000_s7312" name="Equation" r:id="rId5" imgW="215900" imgH="215900" progId="Equation.3">
                  <p:embed/>
                </p:oleObj>
              </mc:Choice>
              <mc:Fallback>
                <p:oleObj name="Equation" r:id="rId5" imgW="215900" imgH="215900" progId="Equation.3">
                  <p:embed/>
                  <p:pic>
                    <p:nvPicPr>
                      <p:cNvPr id="0" name=""/>
                      <p:cNvPicPr/>
                      <p:nvPr/>
                    </p:nvPicPr>
                    <p:blipFill>
                      <a:blip r:embed="rId6"/>
                      <a:stretch>
                        <a:fillRect/>
                      </a:stretch>
                    </p:blipFill>
                    <p:spPr>
                      <a:xfrm>
                        <a:off x="2202167" y="5259010"/>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866151085"/>
              </p:ext>
            </p:extLst>
          </p:nvPr>
        </p:nvGraphicFramePr>
        <p:xfrm>
          <a:off x="1435100" y="4426648"/>
          <a:ext cx="401638" cy="427038"/>
        </p:xfrm>
        <a:graphic>
          <a:graphicData uri="http://schemas.openxmlformats.org/presentationml/2006/ole">
            <mc:AlternateContent xmlns:mc="http://schemas.openxmlformats.org/markup-compatibility/2006">
              <mc:Choice xmlns:v="urn:schemas-microsoft-com:vml" Requires="v">
                <p:oleObj spid="_x0000_s7313"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1435100" y="4426648"/>
                        <a:ext cx="401638" cy="4270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463183231"/>
              </p:ext>
            </p:extLst>
          </p:nvPr>
        </p:nvGraphicFramePr>
        <p:xfrm>
          <a:off x="1435100" y="1586204"/>
          <a:ext cx="452438" cy="427038"/>
        </p:xfrm>
        <a:graphic>
          <a:graphicData uri="http://schemas.openxmlformats.org/presentationml/2006/ole">
            <mc:AlternateContent xmlns:mc="http://schemas.openxmlformats.org/markup-compatibility/2006">
              <mc:Choice xmlns:v="urn:schemas-microsoft-com:vml" Requires="v">
                <p:oleObj spid="_x0000_s7314" name="Equation" r:id="rId9" imgW="228600" imgH="215900" progId="Equation.3">
                  <p:embed/>
                </p:oleObj>
              </mc:Choice>
              <mc:Fallback>
                <p:oleObj name="Equation" r:id="rId9" imgW="228600" imgH="215900" progId="Equation.3">
                  <p:embed/>
                  <p:pic>
                    <p:nvPicPr>
                      <p:cNvPr id="0" name=""/>
                      <p:cNvPicPr/>
                      <p:nvPr/>
                    </p:nvPicPr>
                    <p:blipFill>
                      <a:blip r:embed="rId10"/>
                      <a:stretch>
                        <a:fillRect/>
                      </a:stretch>
                    </p:blipFill>
                    <p:spPr>
                      <a:xfrm>
                        <a:off x="1435100" y="1586204"/>
                        <a:ext cx="452438" cy="427038"/>
                      </a:xfrm>
                      <a:prstGeom prst="rect">
                        <a:avLst/>
                      </a:prstGeom>
                    </p:spPr>
                  </p:pic>
                </p:oleObj>
              </mc:Fallback>
            </mc:AlternateContent>
          </a:graphicData>
        </a:graphic>
      </p:graphicFrame>
      <p:cxnSp>
        <p:nvCxnSpPr>
          <p:cNvPr id="28" name="Straight Connector 27"/>
          <p:cNvCxnSpPr/>
          <p:nvPr/>
        </p:nvCxnSpPr>
        <p:spPr>
          <a:xfrm flipH="1">
            <a:off x="1389444" y="2013242"/>
            <a:ext cx="81272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72327" y="4494502"/>
            <a:ext cx="8298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193791" y="4494502"/>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22531" y="4510036"/>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422263832"/>
              </p:ext>
            </p:extLst>
          </p:nvPr>
        </p:nvGraphicFramePr>
        <p:xfrm>
          <a:off x="7563432" y="5248148"/>
          <a:ext cx="452438" cy="427037"/>
        </p:xfrm>
        <a:graphic>
          <a:graphicData uri="http://schemas.openxmlformats.org/presentationml/2006/ole">
            <mc:AlternateContent xmlns:mc="http://schemas.openxmlformats.org/markup-compatibility/2006">
              <mc:Choice xmlns:v="urn:schemas-microsoft-com:vml" Requires="v">
                <p:oleObj spid="_x0000_s7315"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7563432" y="5248148"/>
                        <a:ext cx="452438" cy="427037"/>
                      </a:xfrm>
                      <a:prstGeom prst="rect">
                        <a:avLst/>
                      </a:prstGeom>
                    </p:spPr>
                  </p:pic>
                </p:oleObj>
              </mc:Fallback>
            </mc:AlternateContent>
          </a:graphicData>
        </a:graphic>
      </p:graphicFrame>
      <p:sp>
        <p:nvSpPr>
          <p:cNvPr id="21" name="Rectangle 20"/>
          <p:cNvSpPr/>
          <p:nvPr/>
        </p:nvSpPr>
        <p:spPr>
          <a:xfrm>
            <a:off x="5029041" y="2227935"/>
            <a:ext cx="2296422" cy="786570"/>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B</a:t>
            </a:r>
            <a:endParaRPr lang="en-US" dirty="0">
              <a:latin typeface="Museo 500 Regular"/>
              <a:cs typeface="Museo 500 Regular"/>
            </a:endParaRPr>
          </a:p>
        </p:txBody>
      </p:sp>
      <p:cxnSp>
        <p:nvCxnSpPr>
          <p:cNvPr id="24" name="Straight Connector 23"/>
          <p:cNvCxnSpPr/>
          <p:nvPr/>
        </p:nvCxnSpPr>
        <p:spPr>
          <a:xfrm flipH="1">
            <a:off x="1389444" y="2227935"/>
            <a:ext cx="36531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3" y="3008892"/>
            <a:ext cx="3742945"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042584" y="3052100"/>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316304" y="3025430"/>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2134689871"/>
              </p:ext>
            </p:extLst>
          </p:nvPr>
        </p:nvGraphicFramePr>
        <p:xfrm>
          <a:off x="5132388" y="5248019"/>
          <a:ext cx="403225" cy="427038"/>
        </p:xfrm>
        <a:graphic>
          <a:graphicData uri="http://schemas.openxmlformats.org/presentationml/2006/ole">
            <mc:AlternateContent xmlns:mc="http://schemas.openxmlformats.org/markup-compatibility/2006">
              <mc:Choice xmlns:v="urn:schemas-microsoft-com:vml" Requires="v">
                <p:oleObj spid="_x0000_s7316"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48019"/>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202055999"/>
              </p:ext>
            </p:extLst>
          </p:nvPr>
        </p:nvGraphicFramePr>
        <p:xfrm>
          <a:off x="6863866" y="5233988"/>
          <a:ext cx="452438" cy="427037"/>
        </p:xfrm>
        <a:graphic>
          <a:graphicData uri="http://schemas.openxmlformats.org/presentationml/2006/ole">
            <mc:AlternateContent xmlns:mc="http://schemas.openxmlformats.org/markup-compatibility/2006">
              <mc:Choice xmlns:v="urn:schemas-microsoft-com:vml" Requires="v">
                <p:oleObj spid="_x0000_s7317"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6863866"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589705759"/>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7318"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606579945"/>
              </p:ext>
            </p:extLst>
          </p:nvPr>
        </p:nvGraphicFramePr>
        <p:xfrm>
          <a:off x="1423988" y="2228850"/>
          <a:ext cx="425450" cy="427038"/>
        </p:xfrm>
        <a:graphic>
          <a:graphicData uri="http://schemas.openxmlformats.org/presentationml/2006/ole">
            <mc:AlternateContent xmlns:mc="http://schemas.openxmlformats.org/markup-compatibility/2006">
              <mc:Choice xmlns:v="urn:schemas-microsoft-com:vml" Requires="v">
                <p:oleObj spid="_x0000_s7319"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23988" y="2228850"/>
                        <a:ext cx="425450" cy="427038"/>
                      </a:xfrm>
                      <a:prstGeom prst="rect">
                        <a:avLst/>
                      </a:prstGeom>
                    </p:spPr>
                  </p:pic>
                </p:oleObj>
              </mc:Fallback>
            </mc:AlternateContent>
          </a:graphicData>
        </a:graphic>
      </p:graphicFrame>
      <p:sp>
        <p:nvSpPr>
          <p:cNvPr id="38" name="Oval 37"/>
          <p:cNvSpPr/>
          <p:nvPr/>
        </p:nvSpPr>
        <p:spPr>
          <a:xfrm>
            <a:off x="2537401" y="4229869"/>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3035338701"/>
              </p:ext>
            </p:extLst>
          </p:nvPr>
        </p:nvGraphicFramePr>
        <p:xfrm>
          <a:off x="1447414" y="3949792"/>
          <a:ext cx="350837" cy="452438"/>
        </p:xfrm>
        <a:graphic>
          <a:graphicData uri="http://schemas.openxmlformats.org/presentationml/2006/ole">
            <mc:AlternateContent xmlns:mc="http://schemas.openxmlformats.org/markup-compatibility/2006">
              <mc:Choice xmlns:v="urn:schemas-microsoft-com:vml" Requires="v">
                <p:oleObj spid="_x0000_s7320" name="Equation" r:id="rId21" imgW="177800" imgH="228600" progId="Equation.3">
                  <p:embed/>
                </p:oleObj>
              </mc:Choice>
              <mc:Fallback>
                <p:oleObj name="Equation" r:id="rId21" imgW="177800" imgH="228600" progId="Equation.3">
                  <p:embed/>
                  <p:pic>
                    <p:nvPicPr>
                      <p:cNvPr id="0" name=""/>
                      <p:cNvPicPr/>
                      <p:nvPr/>
                    </p:nvPicPr>
                    <p:blipFill>
                      <a:blip r:embed="rId22"/>
                      <a:stretch>
                        <a:fillRect/>
                      </a:stretch>
                    </p:blipFill>
                    <p:spPr>
                      <a:xfrm>
                        <a:off x="1447414" y="3949792"/>
                        <a:ext cx="350837" cy="452438"/>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15277735"/>
              </p:ext>
            </p:extLst>
          </p:nvPr>
        </p:nvGraphicFramePr>
        <p:xfrm>
          <a:off x="2644972" y="5246731"/>
          <a:ext cx="350837" cy="452438"/>
        </p:xfrm>
        <a:graphic>
          <a:graphicData uri="http://schemas.openxmlformats.org/presentationml/2006/ole">
            <mc:AlternateContent xmlns:mc="http://schemas.openxmlformats.org/markup-compatibility/2006">
              <mc:Choice xmlns:v="urn:schemas-microsoft-com:vml" Requires="v">
                <p:oleObj spid="_x0000_s7321" name="Equation" r:id="rId23" imgW="177800" imgH="228600" progId="Equation.3">
                  <p:embed/>
                </p:oleObj>
              </mc:Choice>
              <mc:Fallback>
                <p:oleObj name="Equation" r:id="rId23" imgW="177800" imgH="228600" progId="Equation.3">
                  <p:embed/>
                  <p:pic>
                    <p:nvPicPr>
                      <p:cNvPr id="0" name=""/>
                      <p:cNvPicPr/>
                      <p:nvPr/>
                    </p:nvPicPr>
                    <p:blipFill>
                      <a:blip r:embed="rId24"/>
                      <a:stretch>
                        <a:fillRect/>
                      </a:stretch>
                    </p:blipFill>
                    <p:spPr>
                      <a:xfrm>
                        <a:off x="2644972" y="5246731"/>
                        <a:ext cx="350837" cy="452438"/>
                      </a:xfrm>
                      <a:prstGeom prst="rect">
                        <a:avLst/>
                      </a:prstGeom>
                    </p:spPr>
                  </p:pic>
                </p:oleObj>
              </mc:Fallback>
            </mc:AlternateContent>
          </a:graphicData>
        </a:graphic>
      </p:graphicFrame>
      <p:sp>
        <p:nvSpPr>
          <p:cNvPr id="36" name="Rounded Rectangle 35"/>
          <p:cNvSpPr/>
          <p:nvPr/>
        </p:nvSpPr>
        <p:spPr>
          <a:xfrm>
            <a:off x="1887538" y="5112969"/>
            <a:ext cx="6284651" cy="694634"/>
          </a:xfrm>
          <a:prstGeom prst="roundRect">
            <a:avLst/>
          </a:prstGeom>
          <a:noFill/>
          <a:ln w="7620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413990" y="5916159"/>
            <a:ext cx="4288402" cy="369332"/>
          </a:xfrm>
          <a:prstGeom prst="rect">
            <a:avLst/>
          </a:prstGeom>
          <a:solidFill>
            <a:schemeClr val="accent6">
              <a:lumMod val="75000"/>
            </a:schemeClr>
          </a:solidFill>
        </p:spPr>
        <p:txBody>
          <a:bodyPr wrap="none" rtlCol="0">
            <a:spAutoFit/>
          </a:bodyPr>
          <a:lstStyle/>
          <a:p>
            <a:r>
              <a:rPr lang="en-US" dirty="0" smtClean="0">
                <a:solidFill>
                  <a:schemeClr val="bg1"/>
                </a:solidFill>
                <a:latin typeface="Museo 500 Regular"/>
                <a:cs typeface="Museo 500 Regular"/>
              </a:rPr>
              <a:t>Randomize but preserve the ordering!</a:t>
            </a:r>
            <a:endParaRPr lang="en-US" dirty="0">
              <a:solidFill>
                <a:schemeClr val="bg1"/>
              </a:solidFill>
              <a:latin typeface="Museo 500 Regular"/>
              <a:cs typeface="Museo 500 Regular"/>
            </a:endParaRPr>
          </a:p>
        </p:txBody>
      </p:sp>
    </p:spTree>
    <p:custDataLst>
      <p:tags r:id="rId2"/>
    </p:custDataLst>
    <p:extLst>
      <p:ext uri="{BB962C8B-B14F-4D97-AF65-F5344CB8AC3E}">
        <p14:creationId xmlns:p14="http://schemas.microsoft.com/office/powerpoint/2010/main" val="3980301393"/>
      </p:ext>
    </p:extLst>
  </p:cSld>
  <p:clrMapOvr>
    <a:masterClrMapping/>
  </p:clrMapOvr>
  <mc:AlternateContent xmlns:mc="http://schemas.openxmlformats.org/markup-compatibility/2006" xmlns:p14="http://schemas.microsoft.com/office/powerpoint/2010/main">
    <mc:Choice Requires="p14">
      <p:transition spd="slow" p14:dur="2000" advTm="1818"/>
    </mc:Choice>
    <mc:Fallback xmlns="">
      <p:transition xmlns:p14="http://schemas.microsoft.com/office/powerpoint/2010/main" spd="slow" advTm="1818"/>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flipH="1">
            <a:off x="1389445" y="4349178"/>
            <a:ext cx="1240229" cy="0"/>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629674" y="4320390"/>
            <a:ext cx="0" cy="1296939"/>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2193791" y="1997723"/>
            <a:ext cx="5328740" cy="2496779"/>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858526554"/>
              </p:ext>
            </p:extLst>
          </p:nvPr>
        </p:nvGraphicFramePr>
        <p:xfrm>
          <a:off x="2202167" y="5259010"/>
          <a:ext cx="427507" cy="427507"/>
        </p:xfrm>
        <a:graphic>
          <a:graphicData uri="http://schemas.openxmlformats.org/presentationml/2006/ole">
            <mc:AlternateContent xmlns:mc="http://schemas.openxmlformats.org/markup-compatibility/2006">
              <mc:Choice xmlns:v="urn:schemas-microsoft-com:vml" Requires="v">
                <p:oleObj spid="_x0000_s8316" name="Equation" r:id="rId5" imgW="215900" imgH="215900" progId="Equation.3">
                  <p:embed/>
                </p:oleObj>
              </mc:Choice>
              <mc:Fallback>
                <p:oleObj name="Equation" r:id="rId5" imgW="215900" imgH="215900" progId="Equation.3">
                  <p:embed/>
                  <p:pic>
                    <p:nvPicPr>
                      <p:cNvPr id="0" name=""/>
                      <p:cNvPicPr/>
                      <p:nvPr/>
                    </p:nvPicPr>
                    <p:blipFill>
                      <a:blip r:embed="rId6"/>
                      <a:stretch>
                        <a:fillRect/>
                      </a:stretch>
                    </p:blipFill>
                    <p:spPr>
                      <a:xfrm>
                        <a:off x="2202167" y="5259010"/>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844621930"/>
              </p:ext>
            </p:extLst>
          </p:nvPr>
        </p:nvGraphicFramePr>
        <p:xfrm>
          <a:off x="1435100" y="4426648"/>
          <a:ext cx="401638" cy="427038"/>
        </p:xfrm>
        <a:graphic>
          <a:graphicData uri="http://schemas.openxmlformats.org/presentationml/2006/ole">
            <mc:AlternateContent xmlns:mc="http://schemas.openxmlformats.org/markup-compatibility/2006">
              <mc:Choice xmlns:v="urn:schemas-microsoft-com:vml" Requires="v">
                <p:oleObj spid="_x0000_s8317"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1435100" y="4426648"/>
                        <a:ext cx="401638" cy="4270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61684446"/>
              </p:ext>
            </p:extLst>
          </p:nvPr>
        </p:nvGraphicFramePr>
        <p:xfrm>
          <a:off x="1435100" y="1586204"/>
          <a:ext cx="452438" cy="427038"/>
        </p:xfrm>
        <a:graphic>
          <a:graphicData uri="http://schemas.openxmlformats.org/presentationml/2006/ole">
            <mc:AlternateContent xmlns:mc="http://schemas.openxmlformats.org/markup-compatibility/2006">
              <mc:Choice xmlns:v="urn:schemas-microsoft-com:vml" Requires="v">
                <p:oleObj spid="_x0000_s8318" name="Equation" r:id="rId9" imgW="228600" imgH="215900" progId="Equation.3">
                  <p:embed/>
                </p:oleObj>
              </mc:Choice>
              <mc:Fallback>
                <p:oleObj name="Equation" r:id="rId9" imgW="228600" imgH="215900" progId="Equation.3">
                  <p:embed/>
                  <p:pic>
                    <p:nvPicPr>
                      <p:cNvPr id="0" name=""/>
                      <p:cNvPicPr/>
                      <p:nvPr/>
                    </p:nvPicPr>
                    <p:blipFill>
                      <a:blip r:embed="rId10"/>
                      <a:stretch>
                        <a:fillRect/>
                      </a:stretch>
                    </p:blipFill>
                    <p:spPr>
                      <a:xfrm>
                        <a:off x="1435100" y="1586204"/>
                        <a:ext cx="452438" cy="427038"/>
                      </a:xfrm>
                      <a:prstGeom prst="rect">
                        <a:avLst/>
                      </a:prstGeom>
                    </p:spPr>
                  </p:pic>
                </p:oleObj>
              </mc:Fallback>
            </mc:AlternateContent>
          </a:graphicData>
        </a:graphic>
      </p:graphicFrame>
      <p:cxnSp>
        <p:nvCxnSpPr>
          <p:cNvPr id="28" name="Straight Connector 27"/>
          <p:cNvCxnSpPr/>
          <p:nvPr/>
        </p:nvCxnSpPr>
        <p:spPr>
          <a:xfrm flipH="1">
            <a:off x="1389444" y="2013242"/>
            <a:ext cx="81272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72327" y="4494502"/>
            <a:ext cx="8298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193791" y="4494502"/>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22531" y="4510036"/>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4107107839"/>
              </p:ext>
            </p:extLst>
          </p:nvPr>
        </p:nvGraphicFramePr>
        <p:xfrm>
          <a:off x="7563432" y="5248148"/>
          <a:ext cx="452438" cy="427037"/>
        </p:xfrm>
        <a:graphic>
          <a:graphicData uri="http://schemas.openxmlformats.org/presentationml/2006/ole">
            <mc:AlternateContent xmlns:mc="http://schemas.openxmlformats.org/markup-compatibility/2006">
              <mc:Choice xmlns:v="urn:schemas-microsoft-com:vml" Requires="v">
                <p:oleObj spid="_x0000_s8319"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7563432" y="5248148"/>
                        <a:ext cx="452438" cy="427037"/>
                      </a:xfrm>
                      <a:prstGeom prst="rect">
                        <a:avLst/>
                      </a:prstGeom>
                    </p:spPr>
                  </p:pic>
                </p:oleObj>
              </mc:Fallback>
            </mc:AlternateContent>
          </a:graphicData>
        </a:graphic>
      </p:graphicFrame>
      <p:sp>
        <p:nvSpPr>
          <p:cNvPr id="21" name="Rectangle 20"/>
          <p:cNvSpPr/>
          <p:nvPr/>
        </p:nvSpPr>
        <p:spPr>
          <a:xfrm>
            <a:off x="5029041" y="2227935"/>
            <a:ext cx="2296422" cy="786570"/>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B</a:t>
            </a:r>
            <a:endParaRPr lang="en-US" dirty="0">
              <a:latin typeface="Museo 500 Regular"/>
              <a:cs typeface="Museo 500 Regular"/>
            </a:endParaRPr>
          </a:p>
        </p:txBody>
      </p:sp>
      <p:cxnSp>
        <p:nvCxnSpPr>
          <p:cNvPr id="24" name="Straight Connector 23"/>
          <p:cNvCxnSpPr/>
          <p:nvPr/>
        </p:nvCxnSpPr>
        <p:spPr>
          <a:xfrm flipH="1">
            <a:off x="1389444" y="2227935"/>
            <a:ext cx="36531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3" y="3008892"/>
            <a:ext cx="3742945"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5042584" y="3052100"/>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316304" y="3025430"/>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1352264190"/>
              </p:ext>
            </p:extLst>
          </p:nvPr>
        </p:nvGraphicFramePr>
        <p:xfrm>
          <a:off x="5132388" y="5248019"/>
          <a:ext cx="403225" cy="427038"/>
        </p:xfrm>
        <a:graphic>
          <a:graphicData uri="http://schemas.openxmlformats.org/presentationml/2006/ole">
            <mc:AlternateContent xmlns:mc="http://schemas.openxmlformats.org/markup-compatibility/2006">
              <mc:Choice xmlns:v="urn:schemas-microsoft-com:vml" Requires="v">
                <p:oleObj spid="_x0000_s8320"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48019"/>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674292383"/>
              </p:ext>
            </p:extLst>
          </p:nvPr>
        </p:nvGraphicFramePr>
        <p:xfrm>
          <a:off x="6863866" y="5233988"/>
          <a:ext cx="452438" cy="427037"/>
        </p:xfrm>
        <a:graphic>
          <a:graphicData uri="http://schemas.openxmlformats.org/presentationml/2006/ole">
            <mc:AlternateContent xmlns:mc="http://schemas.openxmlformats.org/markup-compatibility/2006">
              <mc:Choice xmlns:v="urn:schemas-microsoft-com:vml" Requires="v">
                <p:oleObj spid="_x0000_s8321"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6863866"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66271913"/>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8322"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750998523"/>
              </p:ext>
            </p:extLst>
          </p:nvPr>
        </p:nvGraphicFramePr>
        <p:xfrm>
          <a:off x="1423988" y="2228850"/>
          <a:ext cx="425450" cy="427038"/>
        </p:xfrm>
        <a:graphic>
          <a:graphicData uri="http://schemas.openxmlformats.org/presentationml/2006/ole">
            <mc:AlternateContent xmlns:mc="http://schemas.openxmlformats.org/markup-compatibility/2006">
              <mc:Choice xmlns:v="urn:schemas-microsoft-com:vml" Requires="v">
                <p:oleObj spid="_x0000_s8323"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23988" y="2228850"/>
                        <a:ext cx="425450" cy="427038"/>
                      </a:xfrm>
                      <a:prstGeom prst="rect">
                        <a:avLst/>
                      </a:prstGeom>
                    </p:spPr>
                  </p:pic>
                </p:oleObj>
              </mc:Fallback>
            </mc:AlternateContent>
          </a:graphicData>
        </a:graphic>
      </p:graphicFrame>
      <p:sp>
        <p:nvSpPr>
          <p:cNvPr id="38" name="Oval 37"/>
          <p:cNvSpPr/>
          <p:nvPr/>
        </p:nvSpPr>
        <p:spPr>
          <a:xfrm>
            <a:off x="2537401" y="4229869"/>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3306634584"/>
              </p:ext>
            </p:extLst>
          </p:nvPr>
        </p:nvGraphicFramePr>
        <p:xfrm>
          <a:off x="1447414" y="3949792"/>
          <a:ext cx="350837" cy="452438"/>
        </p:xfrm>
        <a:graphic>
          <a:graphicData uri="http://schemas.openxmlformats.org/presentationml/2006/ole">
            <mc:AlternateContent xmlns:mc="http://schemas.openxmlformats.org/markup-compatibility/2006">
              <mc:Choice xmlns:v="urn:schemas-microsoft-com:vml" Requires="v">
                <p:oleObj spid="_x0000_s8324" name="Equation" r:id="rId21" imgW="177800" imgH="228600" progId="Equation.3">
                  <p:embed/>
                </p:oleObj>
              </mc:Choice>
              <mc:Fallback>
                <p:oleObj name="Equation" r:id="rId21" imgW="177800" imgH="228600" progId="Equation.3">
                  <p:embed/>
                  <p:pic>
                    <p:nvPicPr>
                      <p:cNvPr id="0" name=""/>
                      <p:cNvPicPr/>
                      <p:nvPr/>
                    </p:nvPicPr>
                    <p:blipFill>
                      <a:blip r:embed="rId22"/>
                      <a:stretch>
                        <a:fillRect/>
                      </a:stretch>
                    </p:blipFill>
                    <p:spPr>
                      <a:xfrm>
                        <a:off x="1447414" y="3949792"/>
                        <a:ext cx="350837" cy="452438"/>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61410534"/>
              </p:ext>
            </p:extLst>
          </p:nvPr>
        </p:nvGraphicFramePr>
        <p:xfrm>
          <a:off x="2644972" y="5246731"/>
          <a:ext cx="350837" cy="452438"/>
        </p:xfrm>
        <a:graphic>
          <a:graphicData uri="http://schemas.openxmlformats.org/presentationml/2006/ole">
            <mc:AlternateContent xmlns:mc="http://schemas.openxmlformats.org/markup-compatibility/2006">
              <mc:Choice xmlns:v="urn:schemas-microsoft-com:vml" Requires="v">
                <p:oleObj spid="_x0000_s8325" name="Equation" r:id="rId23" imgW="177800" imgH="228600" progId="Equation.3">
                  <p:embed/>
                </p:oleObj>
              </mc:Choice>
              <mc:Fallback>
                <p:oleObj name="Equation" r:id="rId23" imgW="177800" imgH="228600" progId="Equation.3">
                  <p:embed/>
                  <p:pic>
                    <p:nvPicPr>
                      <p:cNvPr id="0" name=""/>
                      <p:cNvPicPr/>
                      <p:nvPr/>
                    </p:nvPicPr>
                    <p:blipFill>
                      <a:blip r:embed="rId24"/>
                      <a:stretch>
                        <a:fillRect/>
                      </a:stretch>
                    </p:blipFill>
                    <p:spPr>
                      <a:xfrm>
                        <a:off x="2644972" y="5246731"/>
                        <a:ext cx="350837" cy="452438"/>
                      </a:xfrm>
                      <a:prstGeom prst="rect">
                        <a:avLst/>
                      </a:prstGeom>
                    </p:spPr>
                  </p:pic>
                </p:oleObj>
              </mc:Fallback>
            </mc:AlternateContent>
          </a:graphicData>
        </a:graphic>
      </p:graphicFrame>
      <p:sp>
        <p:nvSpPr>
          <p:cNvPr id="36" name="Rounded Rectangle 35"/>
          <p:cNvSpPr/>
          <p:nvPr/>
        </p:nvSpPr>
        <p:spPr>
          <a:xfrm>
            <a:off x="1220188" y="1586204"/>
            <a:ext cx="629250" cy="4221399"/>
          </a:xfrm>
          <a:prstGeom prst="roundRect">
            <a:avLst/>
          </a:prstGeom>
          <a:noFill/>
          <a:ln w="7620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93200" y="5916159"/>
            <a:ext cx="4288402" cy="369332"/>
          </a:xfrm>
          <a:prstGeom prst="rect">
            <a:avLst/>
          </a:prstGeom>
          <a:solidFill>
            <a:schemeClr val="accent6">
              <a:lumMod val="75000"/>
            </a:schemeClr>
          </a:solidFill>
        </p:spPr>
        <p:txBody>
          <a:bodyPr wrap="none" rtlCol="0">
            <a:spAutoFit/>
          </a:bodyPr>
          <a:lstStyle/>
          <a:p>
            <a:r>
              <a:rPr lang="en-US" dirty="0" smtClean="0">
                <a:solidFill>
                  <a:schemeClr val="bg1"/>
                </a:solidFill>
                <a:latin typeface="Museo 500 Regular"/>
                <a:cs typeface="Museo 500 Regular"/>
              </a:rPr>
              <a:t>Randomize but preserve the ordering!</a:t>
            </a:r>
            <a:endParaRPr lang="en-US" dirty="0">
              <a:solidFill>
                <a:schemeClr val="bg1"/>
              </a:solidFill>
              <a:latin typeface="Museo 500 Regular"/>
              <a:cs typeface="Museo 500 Regular"/>
            </a:endParaRPr>
          </a:p>
        </p:txBody>
      </p:sp>
    </p:spTree>
    <p:custDataLst>
      <p:tags r:id="rId2"/>
    </p:custDataLst>
    <p:extLst>
      <p:ext uri="{BB962C8B-B14F-4D97-AF65-F5344CB8AC3E}">
        <p14:creationId xmlns:p14="http://schemas.microsoft.com/office/powerpoint/2010/main" val="679121005"/>
      </p:ext>
    </p:extLst>
  </p:cSld>
  <p:clrMapOvr>
    <a:masterClrMapping/>
  </p:clrMapOvr>
  <mc:AlternateContent xmlns:mc="http://schemas.openxmlformats.org/markup-compatibility/2006" xmlns:p14="http://schemas.microsoft.com/office/powerpoint/2010/main">
    <mc:Choice Requires="p14">
      <p:transition spd="slow" p14:dur="2000" advTm="1530"/>
    </mc:Choice>
    <mc:Fallback xmlns="">
      <p:transition xmlns:p14="http://schemas.microsoft.com/office/powerpoint/2010/main" spd="slow" advTm="1530"/>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Object 46"/>
          <p:cNvGraphicFramePr>
            <a:graphicFrameLocks noChangeAspect="1"/>
          </p:cNvGraphicFramePr>
          <p:nvPr>
            <p:extLst>
              <p:ext uri="{D42A27DB-BD31-4B8C-83A1-F6EECF244321}">
                <p14:modId xmlns:p14="http://schemas.microsoft.com/office/powerpoint/2010/main" val="144718546"/>
              </p:ext>
            </p:extLst>
          </p:nvPr>
        </p:nvGraphicFramePr>
        <p:xfrm>
          <a:off x="2644972" y="5246731"/>
          <a:ext cx="350837" cy="452438"/>
        </p:xfrm>
        <a:graphic>
          <a:graphicData uri="http://schemas.openxmlformats.org/presentationml/2006/ole">
            <mc:AlternateContent xmlns:mc="http://schemas.openxmlformats.org/markup-compatibility/2006">
              <mc:Choice xmlns:v="urn:schemas-microsoft-com:vml" Requires="v">
                <p:oleObj spid="_x0000_s9340" name="Equation" r:id="rId5" imgW="177800" imgH="228600" progId="Equation.3">
                  <p:embed/>
                </p:oleObj>
              </mc:Choice>
              <mc:Fallback>
                <p:oleObj name="Equation" r:id="rId5" imgW="177800" imgH="228600" progId="Equation.3">
                  <p:embed/>
                  <p:pic>
                    <p:nvPicPr>
                      <p:cNvPr id="0" name=""/>
                      <p:cNvPicPr/>
                      <p:nvPr/>
                    </p:nvPicPr>
                    <p:blipFill>
                      <a:blip r:embed="rId6"/>
                      <a:stretch>
                        <a:fillRect/>
                      </a:stretch>
                    </p:blipFill>
                    <p:spPr>
                      <a:xfrm>
                        <a:off x="2644972" y="5246731"/>
                        <a:ext cx="350837" cy="452438"/>
                      </a:xfrm>
                      <a:prstGeom prst="rect">
                        <a:avLst/>
                      </a:prstGeom>
                    </p:spPr>
                  </p:pic>
                </p:oleObj>
              </mc:Fallback>
            </mc:AlternateContent>
          </a:graphicData>
        </a:graphic>
      </p:graphicFrame>
      <p:cxnSp>
        <p:nvCxnSpPr>
          <p:cNvPr id="39" name="Straight Connector 38"/>
          <p:cNvCxnSpPr/>
          <p:nvPr/>
        </p:nvCxnSpPr>
        <p:spPr>
          <a:xfrm flipH="1">
            <a:off x="1404743" y="3615445"/>
            <a:ext cx="1240229" cy="0"/>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8" idx="4"/>
          </p:cNvCxnSpPr>
          <p:nvPr/>
        </p:nvCxnSpPr>
        <p:spPr>
          <a:xfrm flipH="1">
            <a:off x="2629674" y="3707717"/>
            <a:ext cx="15298" cy="1909612"/>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2193791" y="1718911"/>
            <a:ext cx="5328740" cy="3515078"/>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339008977"/>
              </p:ext>
            </p:extLst>
          </p:nvPr>
        </p:nvGraphicFramePr>
        <p:xfrm>
          <a:off x="2202167" y="5259010"/>
          <a:ext cx="427507" cy="427507"/>
        </p:xfrm>
        <a:graphic>
          <a:graphicData uri="http://schemas.openxmlformats.org/presentationml/2006/ole">
            <mc:AlternateContent xmlns:mc="http://schemas.openxmlformats.org/markup-compatibility/2006">
              <mc:Choice xmlns:v="urn:schemas-microsoft-com:vml" Requires="v">
                <p:oleObj spid="_x0000_s9341" name="Equation" r:id="rId7" imgW="215900" imgH="215900" progId="Equation.3">
                  <p:embed/>
                </p:oleObj>
              </mc:Choice>
              <mc:Fallback>
                <p:oleObj name="Equation" r:id="rId7" imgW="215900" imgH="215900" progId="Equation.3">
                  <p:embed/>
                  <p:pic>
                    <p:nvPicPr>
                      <p:cNvPr id="0" name=""/>
                      <p:cNvPicPr/>
                      <p:nvPr/>
                    </p:nvPicPr>
                    <p:blipFill>
                      <a:blip r:embed="rId8"/>
                      <a:stretch>
                        <a:fillRect/>
                      </a:stretch>
                    </p:blipFill>
                    <p:spPr>
                      <a:xfrm>
                        <a:off x="2202167" y="5259010"/>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49728047"/>
              </p:ext>
            </p:extLst>
          </p:nvPr>
        </p:nvGraphicFramePr>
        <p:xfrm>
          <a:off x="1423988" y="5190291"/>
          <a:ext cx="401638" cy="427038"/>
        </p:xfrm>
        <a:graphic>
          <a:graphicData uri="http://schemas.openxmlformats.org/presentationml/2006/ole">
            <mc:AlternateContent xmlns:mc="http://schemas.openxmlformats.org/markup-compatibility/2006">
              <mc:Choice xmlns:v="urn:schemas-microsoft-com:vml" Requires="v">
                <p:oleObj spid="_x0000_s9342" name="Equation" r:id="rId9" imgW="203200" imgH="215900" progId="Equation.3">
                  <p:embed/>
                </p:oleObj>
              </mc:Choice>
              <mc:Fallback>
                <p:oleObj name="Equation" r:id="rId9" imgW="203200" imgH="215900" progId="Equation.3">
                  <p:embed/>
                  <p:pic>
                    <p:nvPicPr>
                      <p:cNvPr id="0" name=""/>
                      <p:cNvPicPr/>
                      <p:nvPr/>
                    </p:nvPicPr>
                    <p:blipFill>
                      <a:blip r:embed="rId10"/>
                      <a:stretch>
                        <a:fillRect/>
                      </a:stretch>
                    </p:blipFill>
                    <p:spPr>
                      <a:xfrm>
                        <a:off x="1423988" y="5190291"/>
                        <a:ext cx="401638" cy="427038"/>
                      </a:xfrm>
                      <a:prstGeom prst="rect">
                        <a:avLst/>
                      </a:prstGeom>
                    </p:spPr>
                  </p:pic>
                </p:oleObj>
              </mc:Fallback>
            </mc:AlternateContent>
          </a:graphicData>
        </a:graphic>
      </p:graphicFrame>
      <p:cxnSp>
        <p:nvCxnSpPr>
          <p:cNvPr id="28" name="Straight Connector 27"/>
          <p:cNvCxnSpPr/>
          <p:nvPr/>
        </p:nvCxnSpPr>
        <p:spPr>
          <a:xfrm flipH="1">
            <a:off x="1389444" y="1731034"/>
            <a:ext cx="81272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83331" y="5233988"/>
            <a:ext cx="8298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193791" y="4494502"/>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22531" y="4510036"/>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4285068021"/>
              </p:ext>
            </p:extLst>
          </p:nvPr>
        </p:nvGraphicFramePr>
        <p:xfrm>
          <a:off x="7563432" y="5248148"/>
          <a:ext cx="452438" cy="427037"/>
        </p:xfrm>
        <a:graphic>
          <a:graphicData uri="http://schemas.openxmlformats.org/presentationml/2006/ole">
            <mc:AlternateContent xmlns:mc="http://schemas.openxmlformats.org/markup-compatibility/2006">
              <mc:Choice xmlns:v="urn:schemas-microsoft-com:vml" Requires="v">
                <p:oleObj spid="_x0000_s9343"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7563432" y="5248148"/>
                        <a:ext cx="452438" cy="427037"/>
                      </a:xfrm>
                      <a:prstGeom prst="rect">
                        <a:avLst/>
                      </a:prstGeom>
                    </p:spPr>
                  </p:pic>
                </p:oleObj>
              </mc:Fallback>
            </mc:AlternateContent>
          </a:graphicData>
        </a:graphic>
      </p:graphicFrame>
      <p:sp>
        <p:nvSpPr>
          <p:cNvPr id="21" name="Rectangle 20"/>
          <p:cNvSpPr/>
          <p:nvPr/>
        </p:nvSpPr>
        <p:spPr>
          <a:xfrm>
            <a:off x="5029041" y="1821532"/>
            <a:ext cx="2296422" cy="1670878"/>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B</a:t>
            </a:r>
            <a:endParaRPr lang="en-US" dirty="0">
              <a:latin typeface="Museo 500 Regular"/>
              <a:cs typeface="Museo 500 Regular"/>
            </a:endParaRPr>
          </a:p>
        </p:txBody>
      </p:sp>
      <p:cxnSp>
        <p:nvCxnSpPr>
          <p:cNvPr id="24" name="Straight Connector 23"/>
          <p:cNvCxnSpPr/>
          <p:nvPr/>
        </p:nvCxnSpPr>
        <p:spPr>
          <a:xfrm flipH="1">
            <a:off x="1372672" y="1855933"/>
            <a:ext cx="36531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3" y="3486796"/>
            <a:ext cx="3742945"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029041" y="3486796"/>
            <a:ext cx="13544" cy="2189275"/>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316305" y="3486796"/>
            <a:ext cx="9158" cy="2162605"/>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156624182"/>
              </p:ext>
            </p:extLst>
          </p:nvPr>
        </p:nvGraphicFramePr>
        <p:xfrm>
          <a:off x="5132388" y="5248019"/>
          <a:ext cx="403225" cy="427038"/>
        </p:xfrm>
        <a:graphic>
          <a:graphicData uri="http://schemas.openxmlformats.org/presentationml/2006/ole">
            <mc:AlternateContent xmlns:mc="http://schemas.openxmlformats.org/markup-compatibility/2006">
              <mc:Choice xmlns:v="urn:schemas-microsoft-com:vml" Requires="v">
                <p:oleObj spid="_x0000_s9344"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48019"/>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859468873"/>
              </p:ext>
            </p:extLst>
          </p:nvPr>
        </p:nvGraphicFramePr>
        <p:xfrm>
          <a:off x="6863866" y="5233988"/>
          <a:ext cx="452438" cy="427037"/>
        </p:xfrm>
        <a:graphic>
          <a:graphicData uri="http://schemas.openxmlformats.org/presentationml/2006/ole">
            <mc:AlternateContent xmlns:mc="http://schemas.openxmlformats.org/markup-compatibility/2006">
              <mc:Choice xmlns:v="urn:schemas-microsoft-com:vml" Requires="v">
                <p:oleObj spid="_x0000_s9345"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6863866"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037053677"/>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9346"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790342526"/>
              </p:ext>
            </p:extLst>
          </p:nvPr>
        </p:nvGraphicFramePr>
        <p:xfrm>
          <a:off x="1435100" y="2013242"/>
          <a:ext cx="425450" cy="427038"/>
        </p:xfrm>
        <a:graphic>
          <a:graphicData uri="http://schemas.openxmlformats.org/presentationml/2006/ole">
            <mc:AlternateContent xmlns:mc="http://schemas.openxmlformats.org/markup-compatibility/2006">
              <mc:Choice xmlns:v="urn:schemas-microsoft-com:vml" Requires="v">
                <p:oleObj spid="_x0000_s9347"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35100" y="2013242"/>
                        <a:ext cx="425450" cy="427038"/>
                      </a:xfrm>
                      <a:prstGeom prst="rect">
                        <a:avLst/>
                      </a:prstGeom>
                    </p:spPr>
                  </p:pic>
                </p:oleObj>
              </mc:Fallback>
            </mc:AlternateContent>
          </a:graphicData>
        </a:graphic>
      </p:graphicFrame>
      <p:sp>
        <p:nvSpPr>
          <p:cNvPr id="38" name="Oval 37"/>
          <p:cNvSpPr/>
          <p:nvPr/>
        </p:nvSpPr>
        <p:spPr>
          <a:xfrm>
            <a:off x="2552699" y="3523172"/>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2389071084"/>
              </p:ext>
            </p:extLst>
          </p:nvPr>
        </p:nvGraphicFramePr>
        <p:xfrm>
          <a:off x="1447414" y="3615445"/>
          <a:ext cx="350837" cy="452438"/>
        </p:xfrm>
        <a:graphic>
          <a:graphicData uri="http://schemas.openxmlformats.org/presentationml/2006/ole">
            <mc:AlternateContent xmlns:mc="http://schemas.openxmlformats.org/markup-compatibility/2006">
              <mc:Choice xmlns:v="urn:schemas-microsoft-com:vml" Requires="v">
                <p:oleObj spid="_x0000_s9348" name="Equation" r:id="rId21" imgW="177800" imgH="228600" progId="Equation.3">
                  <p:embed/>
                </p:oleObj>
              </mc:Choice>
              <mc:Fallback>
                <p:oleObj name="Equation" r:id="rId21" imgW="177800" imgH="228600" progId="Equation.3">
                  <p:embed/>
                  <p:pic>
                    <p:nvPicPr>
                      <p:cNvPr id="0" name=""/>
                      <p:cNvPicPr/>
                      <p:nvPr/>
                    </p:nvPicPr>
                    <p:blipFill>
                      <a:blip r:embed="rId22"/>
                      <a:stretch>
                        <a:fillRect/>
                      </a:stretch>
                    </p:blipFill>
                    <p:spPr>
                      <a:xfrm>
                        <a:off x="1447414" y="3615445"/>
                        <a:ext cx="350837" cy="452438"/>
                      </a:xfrm>
                      <a:prstGeom prst="rect">
                        <a:avLst/>
                      </a:prstGeom>
                    </p:spPr>
                  </p:pic>
                </p:oleObj>
              </mc:Fallback>
            </mc:AlternateContent>
          </a:graphicData>
        </a:graphic>
      </p:graphicFrame>
      <p:sp>
        <p:nvSpPr>
          <p:cNvPr id="36" name="Rounded Rectangle 35"/>
          <p:cNvSpPr/>
          <p:nvPr/>
        </p:nvSpPr>
        <p:spPr>
          <a:xfrm>
            <a:off x="1220188" y="667040"/>
            <a:ext cx="629250" cy="5140563"/>
          </a:xfrm>
          <a:prstGeom prst="roundRect">
            <a:avLst/>
          </a:prstGeom>
          <a:noFill/>
          <a:ln w="7620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93200" y="5916159"/>
            <a:ext cx="4288402" cy="369332"/>
          </a:xfrm>
          <a:prstGeom prst="rect">
            <a:avLst/>
          </a:prstGeom>
          <a:solidFill>
            <a:schemeClr val="accent6">
              <a:lumMod val="75000"/>
            </a:schemeClr>
          </a:solidFill>
        </p:spPr>
        <p:txBody>
          <a:bodyPr wrap="none" rtlCol="0">
            <a:spAutoFit/>
          </a:bodyPr>
          <a:lstStyle/>
          <a:p>
            <a:r>
              <a:rPr lang="en-US" dirty="0" smtClean="0">
                <a:solidFill>
                  <a:schemeClr val="bg1"/>
                </a:solidFill>
                <a:latin typeface="Museo 500 Regular"/>
                <a:cs typeface="Museo 500 Regular"/>
              </a:rPr>
              <a:t>Randomize but preserve the ordering!</a:t>
            </a:r>
            <a:endParaRPr lang="en-US" dirty="0">
              <a:solidFill>
                <a:schemeClr val="bg1"/>
              </a:solidFill>
              <a:latin typeface="Museo 500 Regular"/>
              <a:cs typeface="Museo 500 Regular"/>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2541085017"/>
              </p:ext>
            </p:extLst>
          </p:nvPr>
        </p:nvGraphicFramePr>
        <p:xfrm>
          <a:off x="1435100" y="1274964"/>
          <a:ext cx="452438" cy="427038"/>
        </p:xfrm>
        <a:graphic>
          <a:graphicData uri="http://schemas.openxmlformats.org/presentationml/2006/ole">
            <mc:AlternateContent xmlns:mc="http://schemas.openxmlformats.org/markup-compatibility/2006">
              <mc:Choice xmlns:v="urn:schemas-microsoft-com:vml" Requires="v">
                <p:oleObj spid="_x0000_s9349" name="Equation" r:id="rId23" imgW="228600" imgH="215900" progId="Equation.3">
                  <p:embed/>
                </p:oleObj>
              </mc:Choice>
              <mc:Fallback>
                <p:oleObj name="Equation" r:id="rId23" imgW="228600" imgH="215900" progId="Equation.3">
                  <p:embed/>
                  <p:pic>
                    <p:nvPicPr>
                      <p:cNvPr id="0" name=""/>
                      <p:cNvPicPr/>
                      <p:nvPr/>
                    </p:nvPicPr>
                    <p:blipFill>
                      <a:blip r:embed="rId24"/>
                      <a:stretch>
                        <a:fillRect/>
                      </a:stretch>
                    </p:blipFill>
                    <p:spPr>
                      <a:xfrm>
                        <a:off x="1435100" y="1274964"/>
                        <a:ext cx="452438" cy="42703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477479991"/>
      </p:ext>
    </p:extLst>
  </p:cSld>
  <p:clrMapOvr>
    <a:masterClrMapping/>
  </p:clrMapOvr>
  <mc:AlternateContent xmlns:mc="http://schemas.openxmlformats.org/markup-compatibility/2006" xmlns:p14="http://schemas.microsoft.com/office/powerpoint/2010/main">
    <mc:Choice Requires="p14">
      <p:transition spd="slow" p14:dur="2000" advTm="1138"/>
    </mc:Choice>
    <mc:Fallback xmlns="">
      <p:transition xmlns:p14="http://schemas.microsoft.com/office/powerpoint/2010/main" spd="slow" advTm="1138"/>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move to the cloud</a:t>
            </a:r>
            <a:endParaRPr lang="en-US" dirty="0"/>
          </a:p>
        </p:txBody>
      </p:sp>
      <p:sp>
        <p:nvSpPr>
          <p:cNvPr id="5" name="TextBox 4"/>
          <p:cNvSpPr txBox="1"/>
          <p:nvPr/>
        </p:nvSpPr>
        <p:spPr>
          <a:xfrm>
            <a:off x="1288008" y="6334780"/>
            <a:ext cx="6827552" cy="523220"/>
          </a:xfrm>
          <a:prstGeom prst="rect">
            <a:avLst/>
          </a:prstGeom>
          <a:noFill/>
        </p:spPr>
        <p:txBody>
          <a:bodyPr wrap="square" rtlCol="0">
            <a:spAutoFit/>
          </a:bodyPr>
          <a:lstStyle/>
          <a:p>
            <a:r>
              <a:rPr lang="en-US" sz="1400" dirty="0" smtClean="0">
                <a:latin typeface="Gill Sans MT"/>
                <a:cs typeface="Gill Sans MT"/>
              </a:rPr>
              <a:t>Making </a:t>
            </a:r>
            <a:r>
              <a:rPr lang="en-US" sz="1400" dirty="0" err="1" smtClean="0">
                <a:latin typeface="Gill Sans MT"/>
                <a:cs typeface="Gill Sans MT"/>
              </a:rPr>
              <a:t>Middleboxes</a:t>
            </a:r>
            <a:r>
              <a:rPr lang="en-US" sz="1400" dirty="0" smtClean="0">
                <a:latin typeface="Gill Sans MT"/>
                <a:cs typeface="Gill Sans MT"/>
              </a:rPr>
              <a:t> Someone Else's Problem: Network Processing as a Cloud Service. </a:t>
            </a:r>
          </a:p>
          <a:p>
            <a:r>
              <a:rPr lang="en-US" sz="1400" dirty="0" smtClean="0">
                <a:latin typeface="Gill Sans MT"/>
                <a:cs typeface="Gill Sans MT"/>
              </a:rPr>
              <a:t>J. Sherry, S. </a:t>
            </a:r>
            <a:r>
              <a:rPr lang="en-US" sz="1400" dirty="0" err="1" smtClean="0">
                <a:latin typeface="Gill Sans MT"/>
                <a:cs typeface="Gill Sans MT"/>
              </a:rPr>
              <a:t>Hasan</a:t>
            </a:r>
            <a:r>
              <a:rPr lang="en-US" sz="1400" dirty="0" smtClean="0">
                <a:latin typeface="Gill Sans MT"/>
                <a:cs typeface="Gill Sans MT"/>
              </a:rPr>
              <a:t>, C. Scott, A. Krishnamurthy, S. </a:t>
            </a:r>
            <a:r>
              <a:rPr lang="en-US" sz="1400" dirty="0" err="1" smtClean="0">
                <a:latin typeface="Gill Sans MT"/>
                <a:cs typeface="Gill Sans MT"/>
              </a:rPr>
              <a:t>Ratnasamy</a:t>
            </a:r>
            <a:r>
              <a:rPr lang="en-US" sz="1400" dirty="0" smtClean="0">
                <a:latin typeface="Gill Sans MT"/>
                <a:cs typeface="Gill Sans MT"/>
              </a:rPr>
              <a:t>, V. </a:t>
            </a:r>
            <a:r>
              <a:rPr lang="en-US" sz="1400" dirty="0" err="1" smtClean="0">
                <a:latin typeface="Gill Sans MT"/>
                <a:cs typeface="Gill Sans MT"/>
              </a:rPr>
              <a:t>Sekar</a:t>
            </a:r>
            <a:r>
              <a:rPr lang="en-US" sz="1400" dirty="0" smtClean="0">
                <a:latin typeface="Gill Sans MT"/>
                <a:cs typeface="Gill Sans MT"/>
              </a:rPr>
              <a:t>.   ACM SIGCOMM 2012.</a:t>
            </a:r>
            <a:endParaRPr lang="en-US" sz="1400" dirty="0">
              <a:latin typeface="Gill Sans MT"/>
              <a:cs typeface="Gill Sans MT"/>
            </a:endParaRPr>
          </a:p>
        </p:txBody>
      </p:sp>
      <p:pic>
        <p:nvPicPr>
          <p:cNvPr id="7" name="Picture 6"/>
          <p:cNvPicPr>
            <a:picLocks noChangeAspect="1"/>
          </p:cNvPicPr>
          <p:nvPr/>
        </p:nvPicPr>
        <p:blipFill>
          <a:blip r:embed="rId4"/>
          <a:stretch>
            <a:fillRect/>
          </a:stretch>
        </p:blipFill>
        <p:spPr>
          <a:xfrm>
            <a:off x="812800" y="1588860"/>
            <a:ext cx="7518400" cy="2755900"/>
          </a:xfrm>
          <a:prstGeom prst="rect">
            <a:avLst/>
          </a:prstGeom>
        </p:spPr>
      </p:pic>
      <p:sp>
        <p:nvSpPr>
          <p:cNvPr id="14" name="TextBox 13"/>
          <p:cNvSpPr txBox="1"/>
          <p:nvPr/>
        </p:nvSpPr>
        <p:spPr>
          <a:xfrm>
            <a:off x="2288247" y="5147892"/>
            <a:ext cx="4922370" cy="400110"/>
          </a:xfrm>
          <a:prstGeom prst="rect">
            <a:avLst/>
          </a:prstGeom>
          <a:noFill/>
        </p:spPr>
        <p:txBody>
          <a:bodyPr wrap="none" rtlCol="0">
            <a:spAutoFit/>
          </a:bodyPr>
          <a:lstStyle/>
          <a:p>
            <a:r>
              <a:rPr lang="en-US" sz="2000" dirty="0" smtClean="0">
                <a:latin typeface="Museo 500 Regular"/>
                <a:cs typeface="Museo 500 Regular"/>
              </a:rPr>
              <a:t>Basic “Bounce” Redirection in APLOMB </a:t>
            </a:r>
            <a:endParaRPr lang="en-US" sz="2000" dirty="0">
              <a:latin typeface="Museo 500 Regular"/>
              <a:cs typeface="Museo 500 Regular"/>
            </a:endParaRPr>
          </a:p>
        </p:txBody>
      </p:sp>
    </p:spTree>
    <p:custDataLst>
      <p:tags r:id="rId1"/>
    </p:custDataLst>
    <p:extLst>
      <p:ext uri="{BB962C8B-B14F-4D97-AF65-F5344CB8AC3E}">
        <p14:creationId xmlns:p14="http://schemas.microsoft.com/office/powerpoint/2010/main" val="835335322"/>
      </p:ext>
    </p:extLst>
  </p:cSld>
  <p:clrMapOvr>
    <a:masterClrMapping/>
  </p:clrMapOvr>
  <mc:AlternateContent xmlns:mc="http://schemas.openxmlformats.org/markup-compatibility/2006" xmlns:p14="http://schemas.microsoft.com/office/powerpoint/2010/main">
    <mc:Choice Requires="p14">
      <p:transition spd="slow" p14:dur="2000" advTm="31369"/>
    </mc:Choice>
    <mc:Fallback xmlns="">
      <p:transition xmlns:p14="http://schemas.microsoft.com/office/powerpoint/2010/main" spd="slow" advTm="31369"/>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Object 46"/>
          <p:cNvGraphicFramePr>
            <a:graphicFrameLocks noChangeAspect="1"/>
          </p:cNvGraphicFramePr>
          <p:nvPr>
            <p:extLst>
              <p:ext uri="{D42A27DB-BD31-4B8C-83A1-F6EECF244321}">
                <p14:modId xmlns:p14="http://schemas.microsoft.com/office/powerpoint/2010/main" val="2663968498"/>
              </p:ext>
            </p:extLst>
          </p:nvPr>
        </p:nvGraphicFramePr>
        <p:xfrm>
          <a:off x="2644972" y="5246731"/>
          <a:ext cx="350837" cy="452438"/>
        </p:xfrm>
        <a:graphic>
          <a:graphicData uri="http://schemas.openxmlformats.org/presentationml/2006/ole">
            <mc:AlternateContent xmlns:mc="http://schemas.openxmlformats.org/markup-compatibility/2006">
              <mc:Choice xmlns:v="urn:schemas-microsoft-com:vml" Requires="v">
                <p:oleObj spid="_x0000_s10374" name="Equation" r:id="rId5" imgW="177800" imgH="228600" progId="Equation.3">
                  <p:embed/>
                </p:oleObj>
              </mc:Choice>
              <mc:Fallback>
                <p:oleObj name="Equation" r:id="rId5" imgW="177800" imgH="228600" progId="Equation.3">
                  <p:embed/>
                  <p:pic>
                    <p:nvPicPr>
                      <p:cNvPr id="0" name=""/>
                      <p:cNvPicPr/>
                      <p:nvPr/>
                    </p:nvPicPr>
                    <p:blipFill>
                      <a:blip r:embed="rId6"/>
                      <a:stretch>
                        <a:fillRect/>
                      </a:stretch>
                    </p:blipFill>
                    <p:spPr>
                      <a:xfrm>
                        <a:off x="2644972" y="5246731"/>
                        <a:ext cx="350837" cy="452438"/>
                      </a:xfrm>
                      <a:prstGeom prst="rect">
                        <a:avLst/>
                      </a:prstGeom>
                    </p:spPr>
                  </p:pic>
                </p:oleObj>
              </mc:Fallback>
            </mc:AlternateContent>
          </a:graphicData>
        </a:graphic>
      </p:graphicFrame>
      <p:cxnSp>
        <p:nvCxnSpPr>
          <p:cNvPr id="39" name="Straight Connector 38"/>
          <p:cNvCxnSpPr/>
          <p:nvPr/>
        </p:nvCxnSpPr>
        <p:spPr>
          <a:xfrm flipH="1">
            <a:off x="1404743" y="3615445"/>
            <a:ext cx="1240229" cy="0"/>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8" idx="4"/>
          </p:cNvCxnSpPr>
          <p:nvPr/>
        </p:nvCxnSpPr>
        <p:spPr>
          <a:xfrm flipH="1">
            <a:off x="2629674" y="3707717"/>
            <a:ext cx="15298" cy="1909612"/>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Range Matching</a:t>
            </a:r>
            <a:endParaRPr lang="en-US" dirty="0"/>
          </a:p>
        </p:txBody>
      </p: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16358" y="5807603"/>
            <a:ext cx="740670"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Src</a:t>
            </a:r>
            <a:endParaRPr lang="en-US" dirty="0">
              <a:latin typeface="Gill Sans MT"/>
              <a:cs typeface="Gill Sans MT"/>
            </a:endParaRPr>
          </a:p>
        </p:txBody>
      </p:sp>
      <p:sp>
        <p:nvSpPr>
          <p:cNvPr id="12" name="TextBox 11"/>
          <p:cNvSpPr txBox="1"/>
          <p:nvPr/>
        </p:nvSpPr>
        <p:spPr>
          <a:xfrm>
            <a:off x="457200" y="3246113"/>
            <a:ext cx="762987" cy="369332"/>
          </a:xfrm>
          <a:prstGeom prst="rect">
            <a:avLst/>
          </a:prstGeom>
          <a:noFill/>
        </p:spPr>
        <p:txBody>
          <a:bodyPr wrap="none" rtlCol="0">
            <a:spAutoFit/>
          </a:bodyPr>
          <a:lstStyle/>
          <a:p>
            <a:r>
              <a:rPr lang="en-US" dirty="0" smtClean="0">
                <a:latin typeface="Gill Sans MT"/>
                <a:cs typeface="Gill Sans MT"/>
              </a:rPr>
              <a:t>IP </a:t>
            </a:r>
            <a:r>
              <a:rPr lang="en-US" dirty="0" err="1" smtClean="0">
                <a:latin typeface="Gill Sans MT"/>
                <a:cs typeface="Gill Sans MT"/>
              </a:rPr>
              <a:t>Dst</a:t>
            </a:r>
            <a:endParaRPr lang="en-US" dirty="0">
              <a:latin typeface="Gill Sans MT"/>
              <a:cs typeface="Gill Sans MT"/>
            </a:endParaRPr>
          </a:p>
        </p:txBody>
      </p:sp>
      <p:sp>
        <p:nvSpPr>
          <p:cNvPr id="13" name="Rectangle 12"/>
          <p:cNvSpPr/>
          <p:nvPr/>
        </p:nvSpPr>
        <p:spPr>
          <a:xfrm>
            <a:off x="2193791" y="1718911"/>
            <a:ext cx="5328740" cy="3515078"/>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A</a:t>
            </a: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962210072"/>
              </p:ext>
            </p:extLst>
          </p:nvPr>
        </p:nvGraphicFramePr>
        <p:xfrm>
          <a:off x="2202167" y="5259010"/>
          <a:ext cx="427507" cy="427507"/>
        </p:xfrm>
        <a:graphic>
          <a:graphicData uri="http://schemas.openxmlformats.org/presentationml/2006/ole">
            <mc:AlternateContent xmlns:mc="http://schemas.openxmlformats.org/markup-compatibility/2006">
              <mc:Choice xmlns:v="urn:schemas-microsoft-com:vml" Requires="v">
                <p:oleObj spid="_x0000_s10375" name="Equation" r:id="rId7" imgW="215900" imgH="215900" progId="Equation.3">
                  <p:embed/>
                </p:oleObj>
              </mc:Choice>
              <mc:Fallback>
                <p:oleObj name="Equation" r:id="rId7" imgW="215900" imgH="215900" progId="Equation.3">
                  <p:embed/>
                  <p:pic>
                    <p:nvPicPr>
                      <p:cNvPr id="0" name=""/>
                      <p:cNvPicPr/>
                      <p:nvPr/>
                    </p:nvPicPr>
                    <p:blipFill>
                      <a:blip r:embed="rId8"/>
                      <a:stretch>
                        <a:fillRect/>
                      </a:stretch>
                    </p:blipFill>
                    <p:spPr>
                      <a:xfrm>
                        <a:off x="2202167" y="5259010"/>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025839199"/>
              </p:ext>
            </p:extLst>
          </p:nvPr>
        </p:nvGraphicFramePr>
        <p:xfrm>
          <a:off x="1423988" y="5190291"/>
          <a:ext cx="401638" cy="427038"/>
        </p:xfrm>
        <a:graphic>
          <a:graphicData uri="http://schemas.openxmlformats.org/presentationml/2006/ole">
            <mc:AlternateContent xmlns:mc="http://schemas.openxmlformats.org/markup-compatibility/2006">
              <mc:Choice xmlns:v="urn:schemas-microsoft-com:vml" Requires="v">
                <p:oleObj spid="_x0000_s10376" name="Equation" r:id="rId9" imgW="203200" imgH="215900" progId="Equation.3">
                  <p:embed/>
                </p:oleObj>
              </mc:Choice>
              <mc:Fallback>
                <p:oleObj name="Equation" r:id="rId9" imgW="203200" imgH="215900" progId="Equation.3">
                  <p:embed/>
                  <p:pic>
                    <p:nvPicPr>
                      <p:cNvPr id="0" name=""/>
                      <p:cNvPicPr/>
                      <p:nvPr/>
                    </p:nvPicPr>
                    <p:blipFill>
                      <a:blip r:embed="rId10"/>
                      <a:stretch>
                        <a:fillRect/>
                      </a:stretch>
                    </p:blipFill>
                    <p:spPr>
                      <a:xfrm>
                        <a:off x="1423988" y="5190291"/>
                        <a:ext cx="401638" cy="427038"/>
                      </a:xfrm>
                      <a:prstGeom prst="rect">
                        <a:avLst/>
                      </a:prstGeom>
                    </p:spPr>
                  </p:pic>
                </p:oleObj>
              </mc:Fallback>
            </mc:AlternateContent>
          </a:graphicData>
        </a:graphic>
      </p:graphicFrame>
      <p:cxnSp>
        <p:nvCxnSpPr>
          <p:cNvPr id="28" name="Straight Connector 27"/>
          <p:cNvCxnSpPr/>
          <p:nvPr/>
        </p:nvCxnSpPr>
        <p:spPr>
          <a:xfrm flipH="1">
            <a:off x="1389444" y="1731034"/>
            <a:ext cx="81272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83331" y="5233988"/>
            <a:ext cx="8298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193791" y="4494502"/>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22531" y="4510036"/>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2491747145"/>
              </p:ext>
            </p:extLst>
          </p:nvPr>
        </p:nvGraphicFramePr>
        <p:xfrm>
          <a:off x="7563432" y="5248148"/>
          <a:ext cx="452438" cy="427037"/>
        </p:xfrm>
        <a:graphic>
          <a:graphicData uri="http://schemas.openxmlformats.org/presentationml/2006/ole">
            <mc:AlternateContent xmlns:mc="http://schemas.openxmlformats.org/markup-compatibility/2006">
              <mc:Choice xmlns:v="urn:schemas-microsoft-com:vml" Requires="v">
                <p:oleObj spid="_x0000_s10377"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7563432" y="5248148"/>
                        <a:ext cx="452438" cy="427037"/>
                      </a:xfrm>
                      <a:prstGeom prst="rect">
                        <a:avLst/>
                      </a:prstGeom>
                    </p:spPr>
                  </p:pic>
                </p:oleObj>
              </mc:Fallback>
            </mc:AlternateContent>
          </a:graphicData>
        </a:graphic>
      </p:graphicFrame>
      <p:sp>
        <p:nvSpPr>
          <p:cNvPr id="21" name="Rectangle 20"/>
          <p:cNvSpPr/>
          <p:nvPr/>
        </p:nvSpPr>
        <p:spPr>
          <a:xfrm>
            <a:off x="5029041" y="1821532"/>
            <a:ext cx="2296422" cy="1670878"/>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latin typeface="Museo 500 Regular"/>
                <a:cs typeface="Museo 500 Regular"/>
              </a:rPr>
              <a:t>Rule B</a:t>
            </a:r>
            <a:endParaRPr lang="en-US" dirty="0">
              <a:latin typeface="Museo 500 Regular"/>
              <a:cs typeface="Museo 500 Regular"/>
            </a:endParaRPr>
          </a:p>
        </p:txBody>
      </p:sp>
      <p:cxnSp>
        <p:nvCxnSpPr>
          <p:cNvPr id="24" name="Straight Connector 23"/>
          <p:cNvCxnSpPr/>
          <p:nvPr/>
        </p:nvCxnSpPr>
        <p:spPr>
          <a:xfrm flipH="1">
            <a:off x="1372672" y="1855933"/>
            <a:ext cx="36531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3" y="3486796"/>
            <a:ext cx="3742945"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029041" y="3486796"/>
            <a:ext cx="13544" cy="2189275"/>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316305" y="3486796"/>
            <a:ext cx="9158" cy="2162605"/>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3147850832"/>
              </p:ext>
            </p:extLst>
          </p:nvPr>
        </p:nvGraphicFramePr>
        <p:xfrm>
          <a:off x="5132388" y="5248019"/>
          <a:ext cx="403225" cy="427038"/>
        </p:xfrm>
        <a:graphic>
          <a:graphicData uri="http://schemas.openxmlformats.org/presentationml/2006/ole">
            <mc:AlternateContent xmlns:mc="http://schemas.openxmlformats.org/markup-compatibility/2006">
              <mc:Choice xmlns:v="urn:schemas-microsoft-com:vml" Requires="v">
                <p:oleObj spid="_x0000_s10378"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48019"/>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28828560"/>
              </p:ext>
            </p:extLst>
          </p:nvPr>
        </p:nvGraphicFramePr>
        <p:xfrm>
          <a:off x="6863866" y="5233988"/>
          <a:ext cx="452438" cy="427037"/>
        </p:xfrm>
        <a:graphic>
          <a:graphicData uri="http://schemas.openxmlformats.org/presentationml/2006/ole">
            <mc:AlternateContent xmlns:mc="http://schemas.openxmlformats.org/markup-compatibility/2006">
              <mc:Choice xmlns:v="urn:schemas-microsoft-com:vml" Requires="v">
                <p:oleObj spid="_x0000_s10379"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6863866"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557215499"/>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10380"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017315771"/>
              </p:ext>
            </p:extLst>
          </p:nvPr>
        </p:nvGraphicFramePr>
        <p:xfrm>
          <a:off x="1435100" y="2013242"/>
          <a:ext cx="425450" cy="427038"/>
        </p:xfrm>
        <a:graphic>
          <a:graphicData uri="http://schemas.openxmlformats.org/presentationml/2006/ole">
            <mc:AlternateContent xmlns:mc="http://schemas.openxmlformats.org/markup-compatibility/2006">
              <mc:Choice xmlns:v="urn:schemas-microsoft-com:vml" Requires="v">
                <p:oleObj spid="_x0000_s10381"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35100" y="2013242"/>
                        <a:ext cx="425450" cy="427038"/>
                      </a:xfrm>
                      <a:prstGeom prst="rect">
                        <a:avLst/>
                      </a:prstGeom>
                    </p:spPr>
                  </p:pic>
                </p:oleObj>
              </mc:Fallback>
            </mc:AlternateContent>
          </a:graphicData>
        </a:graphic>
      </p:graphicFrame>
      <p:sp>
        <p:nvSpPr>
          <p:cNvPr id="38" name="Oval 37"/>
          <p:cNvSpPr/>
          <p:nvPr/>
        </p:nvSpPr>
        <p:spPr>
          <a:xfrm>
            <a:off x="2552699" y="3523172"/>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3014076675"/>
              </p:ext>
            </p:extLst>
          </p:nvPr>
        </p:nvGraphicFramePr>
        <p:xfrm>
          <a:off x="1447414" y="3615445"/>
          <a:ext cx="350837" cy="452438"/>
        </p:xfrm>
        <a:graphic>
          <a:graphicData uri="http://schemas.openxmlformats.org/presentationml/2006/ole">
            <mc:AlternateContent xmlns:mc="http://schemas.openxmlformats.org/markup-compatibility/2006">
              <mc:Choice xmlns:v="urn:schemas-microsoft-com:vml" Requires="v">
                <p:oleObj spid="_x0000_s10382" name="Equation" r:id="rId21" imgW="177800" imgH="228600" progId="Equation.3">
                  <p:embed/>
                </p:oleObj>
              </mc:Choice>
              <mc:Fallback>
                <p:oleObj name="Equation" r:id="rId21" imgW="177800" imgH="228600" progId="Equation.3">
                  <p:embed/>
                  <p:pic>
                    <p:nvPicPr>
                      <p:cNvPr id="0" name=""/>
                      <p:cNvPicPr/>
                      <p:nvPr/>
                    </p:nvPicPr>
                    <p:blipFill>
                      <a:blip r:embed="rId22"/>
                      <a:stretch>
                        <a:fillRect/>
                      </a:stretch>
                    </p:blipFill>
                    <p:spPr>
                      <a:xfrm>
                        <a:off x="1447414" y="3615445"/>
                        <a:ext cx="350837" cy="4524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697839673"/>
              </p:ext>
            </p:extLst>
          </p:nvPr>
        </p:nvGraphicFramePr>
        <p:xfrm>
          <a:off x="1435100" y="1274964"/>
          <a:ext cx="452438" cy="427038"/>
        </p:xfrm>
        <a:graphic>
          <a:graphicData uri="http://schemas.openxmlformats.org/presentationml/2006/ole">
            <mc:AlternateContent xmlns:mc="http://schemas.openxmlformats.org/markup-compatibility/2006">
              <mc:Choice xmlns:v="urn:schemas-microsoft-com:vml" Requires="v">
                <p:oleObj spid="_x0000_s10383" name="Equation" r:id="rId23" imgW="228600" imgH="215900" progId="Equation.3">
                  <p:embed/>
                </p:oleObj>
              </mc:Choice>
              <mc:Fallback>
                <p:oleObj name="Equation" r:id="rId23" imgW="228600" imgH="215900" progId="Equation.3">
                  <p:embed/>
                  <p:pic>
                    <p:nvPicPr>
                      <p:cNvPr id="0" name=""/>
                      <p:cNvPicPr/>
                      <p:nvPr/>
                    </p:nvPicPr>
                    <p:blipFill>
                      <a:blip r:embed="rId24"/>
                      <a:stretch>
                        <a:fillRect/>
                      </a:stretch>
                    </p:blipFill>
                    <p:spPr>
                      <a:xfrm>
                        <a:off x="1435100" y="1274964"/>
                        <a:ext cx="452438" cy="427038"/>
                      </a:xfrm>
                      <a:prstGeom prst="rect">
                        <a:avLst/>
                      </a:prstGeom>
                    </p:spPr>
                  </p:pic>
                </p:oleObj>
              </mc:Fallback>
            </mc:AlternateContent>
          </a:graphicData>
        </a:graphic>
      </p:graphicFrame>
      <p:sp>
        <p:nvSpPr>
          <p:cNvPr id="37" name="Rectangle 36"/>
          <p:cNvSpPr/>
          <p:nvPr/>
        </p:nvSpPr>
        <p:spPr>
          <a:xfrm>
            <a:off x="6227985" y="1988960"/>
            <a:ext cx="1929004" cy="90263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smtClean="0">
                <a:latin typeface="Courier"/>
                <a:cs typeface="Courier"/>
              </a:rPr>
              <a:t>block </a:t>
            </a:r>
          </a:p>
          <a:p>
            <a:r>
              <a:rPr lang="en-US" sz="1400" dirty="0" err="1" smtClean="0">
                <a:latin typeface="Courier"/>
                <a:cs typeface="Courier"/>
              </a:rPr>
              <a:t>src</a:t>
            </a:r>
            <a:r>
              <a:rPr lang="en-US" sz="1400" dirty="0" smtClean="0">
                <a:latin typeface="Courier"/>
                <a:cs typeface="Courier"/>
              </a:rPr>
              <a:t> 1.128.0.0/10 </a:t>
            </a:r>
          </a:p>
          <a:p>
            <a:r>
              <a:rPr lang="en-US" sz="1400" dirty="0" err="1" smtClean="0">
                <a:latin typeface="Courier"/>
                <a:cs typeface="Courier"/>
              </a:rPr>
              <a:t>dst</a:t>
            </a:r>
            <a:r>
              <a:rPr lang="en-US" sz="1400" dirty="0" smtClean="0">
                <a:latin typeface="Courier"/>
                <a:cs typeface="Courier"/>
              </a:rPr>
              <a:t> 2.128.0.0/10</a:t>
            </a:r>
            <a:endParaRPr lang="en-US" sz="1400" dirty="0">
              <a:latin typeface="Courier"/>
              <a:cs typeface="Courier"/>
            </a:endParaRPr>
          </a:p>
        </p:txBody>
      </p:sp>
      <p:sp>
        <p:nvSpPr>
          <p:cNvPr id="42" name="Rectangle 41"/>
          <p:cNvSpPr/>
          <p:nvPr/>
        </p:nvSpPr>
        <p:spPr>
          <a:xfrm>
            <a:off x="6227985" y="3922937"/>
            <a:ext cx="1929004" cy="847071"/>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latin typeface="Courier"/>
                <a:cs typeface="Courier"/>
              </a:rPr>
              <a:t>a</a:t>
            </a:r>
            <a:r>
              <a:rPr lang="en-US" sz="1400" dirty="0" smtClean="0">
                <a:latin typeface="Courier"/>
                <a:cs typeface="Courier"/>
              </a:rPr>
              <a:t>llow </a:t>
            </a:r>
          </a:p>
          <a:p>
            <a:r>
              <a:rPr lang="en-US" sz="1400" dirty="0" err="1" smtClean="0">
                <a:latin typeface="Courier"/>
                <a:cs typeface="Courier"/>
              </a:rPr>
              <a:t>src</a:t>
            </a:r>
            <a:r>
              <a:rPr lang="en-US" sz="1400" dirty="0" smtClean="0">
                <a:latin typeface="Courier"/>
                <a:cs typeface="Courier"/>
              </a:rPr>
              <a:t> 1.0.0.0/8</a:t>
            </a:r>
          </a:p>
          <a:p>
            <a:r>
              <a:rPr lang="en-US" sz="1400" dirty="0" err="1" smtClean="0">
                <a:latin typeface="Courier"/>
                <a:cs typeface="Courier"/>
              </a:rPr>
              <a:t>dst</a:t>
            </a:r>
            <a:r>
              <a:rPr lang="en-US" sz="1400" dirty="0" smtClean="0">
                <a:latin typeface="Courier"/>
                <a:cs typeface="Courier"/>
              </a:rPr>
              <a:t> 2.0.0.0/8</a:t>
            </a:r>
            <a:endParaRPr lang="en-US" sz="1400" dirty="0">
              <a:latin typeface="Courier"/>
              <a:cs typeface="Courier"/>
            </a:endParaRPr>
          </a:p>
        </p:txBody>
      </p:sp>
      <p:sp>
        <p:nvSpPr>
          <p:cNvPr id="43" name="Rectangle 42"/>
          <p:cNvSpPr/>
          <p:nvPr/>
        </p:nvSpPr>
        <p:spPr>
          <a:xfrm>
            <a:off x="2327701" y="3781815"/>
            <a:ext cx="1924861" cy="572136"/>
          </a:xfrm>
          <a:prstGeom prst="rect">
            <a:avLst/>
          </a:prstGeom>
          <a:solidFill>
            <a:srgbClr val="4F81BD"/>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err="1">
                <a:latin typeface="Courier"/>
                <a:cs typeface="Courier"/>
              </a:rPr>
              <a:t>s</a:t>
            </a:r>
            <a:r>
              <a:rPr lang="en-US" sz="1400" dirty="0" err="1" smtClean="0">
                <a:latin typeface="Courier"/>
                <a:cs typeface="Courier"/>
              </a:rPr>
              <a:t>rc</a:t>
            </a:r>
            <a:r>
              <a:rPr lang="en-US" sz="1400" dirty="0" smtClean="0">
                <a:latin typeface="Courier"/>
                <a:cs typeface="Courier"/>
              </a:rPr>
              <a:t> 1.23.38.61</a:t>
            </a:r>
          </a:p>
          <a:p>
            <a:r>
              <a:rPr lang="en-US" sz="1400" dirty="0" err="1" smtClean="0">
                <a:latin typeface="Courier"/>
                <a:cs typeface="Courier"/>
              </a:rPr>
              <a:t>dst</a:t>
            </a:r>
            <a:r>
              <a:rPr lang="en-US" sz="1400" dirty="0" smtClean="0">
                <a:latin typeface="Courier"/>
                <a:cs typeface="Courier"/>
              </a:rPr>
              <a:t> 2.123.87.247 </a:t>
            </a:r>
            <a:endParaRPr lang="en-US" sz="1400" dirty="0">
              <a:latin typeface="Courier"/>
              <a:cs typeface="Courier"/>
            </a:endParaRPr>
          </a:p>
        </p:txBody>
      </p:sp>
    </p:spTree>
    <p:custDataLst>
      <p:tags r:id="rId2"/>
    </p:custDataLst>
    <p:extLst>
      <p:ext uri="{BB962C8B-B14F-4D97-AF65-F5344CB8AC3E}">
        <p14:creationId xmlns:p14="http://schemas.microsoft.com/office/powerpoint/2010/main" val="2815059645"/>
      </p:ext>
    </p:extLst>
  </p:cSld>
  <p:clrMapOvr>
    <a:masterClrMapping/>
  </p:clrMapOvr>
  <mc:AlternateContent xmlns:mc="http://schemas.openxmlformats.org/markup-compatibility/2006" xmlns:p14="http://schemas.microsoft.com/office/powerpoint/2010/main">
    <mc:Choice Requires="p14">
      <p:transition spd="slow" p14:dur="2000" advTm="837"/>
    </mc:Choice>
    <mc:Fallback xmlns="">
      <p:transition xmlns:p14="http://schemas.microsoft.com/office/powerpoint/2010/main" spd="slow" advTm="837"/>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Matching</a:t>
            </a:r>
            <a:endParaRPr lang="en-US" dirty="0"/>
          </a:p>
        </p:txBody>
      </p:sp>
      <p:grpSp>
        <p:nvGrpSpPr>
          <p:cNvPr id="3" name="Group 2"/>
          <p:cNvGrpSpPr/>
          <p:nvPr/>
        </p:nvGrpSpPr>
        <p:grpSpPr>
          <a:xfrm>
            <a:off x="234528" y="2340053"/>
            <a:ext cx="4199793" cy="2939674"/>
            <a:chOff x="1372672" y="1274964"/>
            <a:chExt cx="6643198" cy="4424205"/>
          </a:xfrm>
        </p:grpSpPr>
        <p:graphicFrame>
          <p:nvGraphicFramePr>
            <p:cNvPr id="47" name="Object 46"/>
            <p:cNvGraphicFramePr>
              <a:graphicFrameLocks noChangeAspect="1"/>
            </p:cNvGraphicFramePr>
            <p:nvPr>
              <p:extLst>
                <p:ext uri="{D42A27DB-BD31-4B8C-83A1-F6EECF244321}">
                  <p14:modId xmlns:p14="http://schemas.microsoft.com/office/powerpoint/2010/main" val="3682940600"/>
                </p:ext>
              </p:extLst>
            </p:nvPr>
          </p:nvGraphicFramePr>
          <p:xfrm>
            <a:off x="2644972" y="5246731"/>
            <a:ext cx="350837" cy="452438"/>
          </p:xfrm>
          <a:graphic>
            <a:graphicData uri="http://schemas.openxmlformats.org/presentationml/2006/ole">
              <mc:AlternateContent xmlns:mc="http://schemas.openxmlformats.org/markup-compatibility/2006">
                <mc:Choice xmlns:v="urn:schemas-microsoft-com:vml" Requires="v">
                  <p:oleObj spid="_x0000_s11528" name="Equation" r:id="rId5" imgW="177800" imgH="228600" progId="Equation.3">
                    <p:embed/>
                  </p:oleObj>
                </mc:Choice>
                <mc:Fallback>
                  <p:oleObj name="Equation" r:id="rId5" imgW="177800" imgH="228600" progId="Equation.3">
                    <p:embed/>
                    <p:pic>
                      <p:nvPicPr>
                        <p:cNvPr id="0" name=""/>
                        <p:cNvPicPr/>
                        <p:nvPr/>
                      </p:nvPicPr>
                      <p:blipFill>
                        <a:blip r:embed="rId6"/>
                        <a:stretch>
                          <a:fillRect/>
                        </a:stretch>
                      </p:blipFill>
                      <p:spPr>
                        <a:xfrm>
                          <a:off x="2644972" y="5246731"/>
                          <a:ext cx="350837" cy="452438"/>
                        </a:xfrm>
                        <a:prstGeom prst="rect">
                          <a:avLst/>
                        </a:prstGeom>
                      </p:spPr>
                    </p:pic>
                  </p:oleObj>
                </mc:Fallback>
              </mc:AlternateContent>
            </a:graphicData>
          </a:graphic>
        </p:graphicFrame>
        <p:cxnSp>
          <p:nvCxnSpPr>
            <p:cNvPr id="39" name="Straight Connector 38"/>
            <p:cNvCxnSpPr/>
            <p:nvPr/>
          </p:nvCxnSpPr>
          <p:spPr>
            <a:xfrm flipH="1">
              <a:off x="1404743" y="3615445"/>
              <a:ext cx="1240229" cy="0"/>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8" idx="4"/>
            </p:cNvCxnSpPr>
            <p:nvPr/>
          </p:nvCxnSpPr>
          <p:spPr>
            <a:xfrm flipH="1">
              <a:off x="2629674" y="3707717"/>
              <a:ext cx="15298" cy="1909612"/>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193791" y="1718911"/>
              <a:ext cx="5328740" cy="3515078"/>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latin typeface="Museo 500 Regular"/>
                <a:cs typeface="Museo 500 Regular"/>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4134941090"/>
                </p:ext>
              </p:extLst>
            </p:nvPr>
          </p:nvGraphicFramePr>
          <p:xfrm>
            <a:off x="2202167" y="5259010"/>
            <a:ext cx="427507" cy="427507"/>
          </p:xfrm>
          <a:graphic>
            <a:graphicData uri="http://schemas.openxmlformats.org/presentationml/2006/ole">
              <mc:AlternateContent xmlns:mc="http://schemas.openxmlformats.org/markup-compatibility/2006">
                <mc:Choice xmlns:v="urn:schemas-microsoft-com:vml" Requires="v">
                  <p:oleObj spid="_x0000_s11529" name="Equation" r:id="rId7" imgW="215900" imgH="215900" progId="Equation.3">
                    <p:embed/>
                  </p:oleObj>
                </mc:Choice>
                <mc:Fallback>
                  <p:oleObj name="Equation" r:id="rId7" imgW="215900" imgH="215900" progId="Equation.3">
                    <p:embed/>
                    <p:pic>
                      <p:nvPicPr>
                        <p:cNvPr id="0" name=""/>
                        <p:cNvPicPr/>
                        <p:nvPr/>
                      </p:nvPicPr>
                      <p:blipFill>
                        <a:blip r:embed="rId8"/>
                        <a:stretch>
                          <a:fillRect/>
                        </a:stretch>
                      </p:blipFill>
                      <p:spPr>
                        <a:xfrm>
                          <a:off x="2202167" y="5259010"/>
                          <a:ext cx="427507" cy="42750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588746798"/>
                </p:ext>
              </p:extLst>
            </p:nvPr>
          </p:nvGraphicFramePr>
          <p:xfrm>
            <a:off x="1423988" y="5190291"/>
            <a:ext cx="401638" cy="427038"/>
          </p:xfrm>
          <a:graphic>
            <a:graphicData uri="http://schemas.openxmlformats.org/presentationml/2006/ole">
              <mc:AlternateContent xmlns:mc="http://schemas.openxmlformats.org/markup-compatibility/2006">
                <mc:Choice xmlns:v="urn:schemas-microsoft-com:vml" Requires="v">
                  <p:oleObj spid="_x0000_s11530" name="Equation" r:id="rId9" imgW="203200" imgH="215900" progId="Equation.3">
                    <p:embed/>
                  </p:oleObj>
                </mc:Choice>
                <mc:Fallback>
                  <p:oleObj name="Equation" r:id="rId9" imgW="203200" imgH="215900" progId="Equation.3">
                    <p:embed/>
                    <p:pic>
                      <p:nvPicPr>
                        <p:cNvPr id="0" name=""/>
                        <p:cNvPicPr/>
                        <p:nvPr/>
                      </p:nvPicPr>
                      <p:blipFill>
                        <a:blip r:embed="rId10"/>
                        <a:stretch>
                          <a:fillRect/>
                        </a:stretch>
                      </p:blipFill>
                      <p:spPr>
                        <a:xfrm>
                          <a:off x="1423988" y="5190291"/>
                          <a:ext cx="401638" cy="427038"/>
                        </a:xfrm>
                        <a:prstGeom prst="rect">
                          <a:avLst/>
                        </a:prstGeom>
                      </p:spPr>
                    </p:pic>
                  </p:oleObj>
                </mc:Fallback>
              </mc:AlternateContent>
            </a:graphicData>
          </a:graphic>
        </p:graphicFrame>
        <p:cxnSp>
          <p:nvCxnSpPr>
            <p:cNvPr id="28" name="Straight Connector 27"/>
            <p:cNvCxnSpPr/>
            <p:nvPr/>
          </p:nvCxnSpPr>
          <p:spPr>
            <a:xfrm flipH="1">
              <a:off x="1389444" y="1731034"/>
              <a:ext cx="81272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383331" y="5233988"/>
              <a:ext cx="8298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193791" y="4494502"/>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22531" y="4510036"/>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2525841684"/>
                </p:ext>
              </p:extLst>
            </p:nvPr>
          </p:nvGraphicFramePr>
          <p:xfrm>
            <a:off x="7563432" y="5248148"/>
            <a:ext cx="452438" cy="427037"/>
          </p:xfrm>
          <a:graphic>
            <a:graphicData uri="http://schemas.openxmlformats.org/presentationml/2006/ole">
              <mc:AlternateContent xmlns:mc="http://schemas.openxmlformats.org/markup-compatibility/2006">
                <mc:Choice xmlns:v="urn:schemas-microsoft-com:vml" Requires="v">
                  <p:oleObj spid="_x0000_s11531" name="Equation" r:id="rId11" imgW="228600" imgH="215900" progId="Equation.3">
                    <p:embed/>
                  </p:oleObj>
                </mc:Choice>
                <mc:Fallback>
                  <p:oleObj name="Equation" r:id="rId11" imgW="228600" imgH="215900" progId="Equation.3">
                    <p:embed/>
                    <p:pic>
                      <p:nvPicPr>
                        <p:cNvPr id="0" name=""/>
                        <p:cNvPicPr/>
                        <p:nvPr/>
                      </p:nvPicPr>
                      <p:blipFill>
                        <a:blip r:embed="rId12"/>
                        <a:stretch>
                          <a:fillRect/>
                        </a:stretch>
                      </p:blipFill>
                      <p:spPr>
                        <a:xfrm>
                          <a:off x="7563432" y="5248148"/>
                          <a:ext cx="452438" cy="427037"/>
                        </a:xfrm>
                        <a:prstGeom prst="rect">
                          <a:avLst/>
                        </a:prstGeom>
                      </p:spPr>
                    </p:pic>
                  </p:oleObj>
                </mc:Fallback>
              </mc:AlternateContent>
            </a:graphicData>
          </a:graphic>
        </p:graphicFrame>
        <p:sp>
          <p:nvSpPr>
            <p:cNvPr id="21" name="Rectangle 20"/>
            <p:cNvSpPr/>
            <p:nvPr/>
          </p:nvSpPr>
          <p:spPr>
            <a:xfrm>
              <a:off x="5029041" y="1821532"/>
              <a:ext cx="2296422" cy="1670878"/>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latin typeface="Museo 500 Regular"/>
                <a:cs typeface="Museo 500 Regular"/>
              </a:endParaRPr>
            </a:p>
          </p:txBody>
        </p:sp>
        <p:cxnSp>
          <p:nvCxnSpPr>
            <p:cNvPr id="24" name="Straight Connector 23"/>
            <p:cNvCxnSpPr/>
            <p:nvPr/>
          </p:nvCxnSpPr>
          <p:spPr>
            <a:xfrm flipH="1">
              <a:off x="1372672" y="1855933"/>
              <a:ext cx="3653140"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389443" y="3486796"/>
              <a:ext cx="3742945"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029041" y="3486796"/>
              <a:ext cx="13544" cy="2189275"/>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316305" y="3486796"/>
              <a:ext cx="9158" cy="2162605"/>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3474013803"/>
                </p:ext>
              </p:extLst>
            </p:nvPr>
          </p:nvGraphicFramePr>
          <p:xfrm>
            <a:off x="5132388" y="5248019"/>
            <a:ext cx="403225" cy="427038"/>
          </p:xfrm>
          <a:graphic>
            <a:graphicData uri="http://schemas.openxmlformats.org/presentationml/2006/ole">
              <mc:AlternateContent xmlns:mc="http://schemas.openxmlformats.org/markup-compatibility/2006">
                <mc:Choice xmlns:v="urn:schemas-microsoft-com:vml" Requires="v">
                  <p:oleObj spid="_x0000_s11532" name="Equation" r:id="rId13" imgW="203200" imgH="215900" progId="Equation.3">
                    <p:embed/>
                  </p:oleObj>
                </mc:Choice>
                <mc:Fallback>
                  <p:oleObj name="Equation" r:id="rId13" imgW="203200" imgH="215900" progId="Equation.3">
                    <p:embed/>
                    <p:pic>
                      <p:nvPicPr>
                        <p:cNvPr id="0" name=""/>
                        <p:cNvPicPr/>
                        <p:nvPr/>
                      </p:nvPicPr>
                      <p:blipFill>
                        <a:blip r:embed="rId14"/>
                        <a:stretch>
                          <a:fillRect/>
                        </a:stretch>
                      </p:blipFill>
                      <p:spPr>
                        <a:xfrm>
                          <a:off x="5132388" y="5248019"/>
                          <a:ext cx="403225" cy="4270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88754372"/>
                </p:ext>
              </p:extLst>
            </p:nvPr>
          </p:nvGraphicFramePr>
          <p:xfrm>
            <a:off x="6863866" y="5233988"/>
            <a:ext cx="452438" cy="427037"/>
          </p:xfrm>
          <a:graphic>
            <a:graphicData uri="http://schemas.openxmlformats.org/presentationml/2006/ole">
              <mc:AlternateContent xmlns:mc="http://schemas.openxmlformats.org/markup-compatibility/2006">
                <mc:Choice xmlns:v="urn:schemas-microsoft-com:vml" Requires="v">
                  <p:oleObj spid="_x0000_s11533" name="Equation" r:id="rId15" imgW="228600" imgH="215900" progId="Equation.3">
                    <p:embed/>
                  </p:oleObj>
                </mc:Choice>
                <mc:Fallback>
                  <p:oleObj name="Equation" r:id="rId15" imgW="228600" imgH="215900" progId="Equation.3">
                    <p:embed/>
                    <p:pic>
                      <p:nvPicPr>
                        <p:cNvPr id="0" name=""/>
                        <p:cNvPicPr/>
                        <p:nvPr/>
                      </p:nvPicPr>
                      <p:blipFill>
                        <a:blip r:embed="rId16"/>
                        <a:stretch>
                          <a:fillRect/>
                        </a:stretch>
                      </p:blipFill>
                      <p:spPr>
                        <a:xfrm>
                          <a:off x="6863866" y="5233988"/>
                          <a:ext cx="452438" cy="427037"/>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393110916"/>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11534" name="Equation" r:id="rId17" imgW="203200" imgH="215900" progId="Equation.3">
                    <p:embed/>
                  </p:oleObj>
                </mc:Choice>
                <mc:Fallback>
                  <p:oleObj name="Equation" r:id="rId17"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3704285471"/>
                </p:ext>
              </p:extLst>
            </p:nvPr>
          </p:nvGraphicFramePr>
          <p:xfrm>
            <a:off x="1435100" y="2013242"/>
            <a:ext cx="425450" cy="427038"/>
          </p:xfrm>
          <a:graphic>
            <a:graphicData uri="http://schemas.openxmlformats.org/presentationml/2006/ole">
              <mc:AlternateContent xmlns:mc="http://schemas.openxmlformats.org/markup-compatibility/2006">
                <mc:Choice xmlns:v="urn:schemas-microsoft-com:vml" Requires="v">
                  <p:oleObj spid="_x0000_s11535" name="Equation" r:id="rId19" imgW="215900" imgH="215900" progId="Equation.3">
                    <p:embed/>
                  </p:oleObj>
                </mc:Choice>
                <mc:Fallback>
                  <p:oleObj name="Equation" r:id="rId19" imgW="215900" imgH="215900" progId="Equation.3">
                    <p:embed/>
                    <p:pic>
                      <p:nvPicPr>
                        <p:cNvPr id="0" name=""/>
                        <p:cNvPicPr/>
                        <p:nvPr/>
                      </p:nvPicPr>
                      <p:blipFill>
                        <a:blip r:embed="rId20"/>
                        <a:stretch>
                          <a:fillRect/>
                        </a:stretch>
                      </p:blipFill>
                      <p:spPr>
                        <a:xfrm>
                          <a:off x="1435100" y="2013242"/>
                          <a:ext cx="425450" cy="427038"/>
                        </a:xfrm>
                        <a:prstGeom prst="rect">
                          <a:avLst/>
                        </a:prstGeom>
                      </p:spPr>
                    </p:pic>
                  </p:oleObj>
                </mc:Fallback>
              </mc:AlternateContent>
            </a:graphicData>
          </a:graphic>
        </p:graphicFrame>
        <p:sp>
          <p:nvSpPr>
            <p:cNvPr id="38" name="Oval 37"/>
            <p:cNvSpPr/>
            <p:nvPr/>
          </p:nvSpPr>
          <p:spPr>
            <a:xfrm>
              <a:off x="2552699" y="3523172"/>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492859916"/>
                </p:ext>
              </p:extLst>
            </p:nvPr>
          </p:nvGraphicFramePr>
          <p:xfrm>
            <a:off x="1447414" y="3615445"/>
            <a:ext cx="350837" cy="452438"/>
          </p:xfrm>
          <a:graphic>
            <a:graphicData uri="http://schemas.openxmlformats.org/presentationml/2006/ole">
              <mc:AlternateContent xmlns:mc="http://schemas.openxmlformats.org/markup-compatibility/2006">
                <mc:Choice xmlns:v="urn:schemas-microsoft-com:vml" Requires="v">
                  <p:oleObj spid="_x0000_s11536" name="Equation" r:id="rId21" imgW="177800" imgH="228600" progId="Equation.3">
                    <p:embed/>
                  </p:oleObj>
                </mc:Choice>
                <mc:Fallback>
                  <p:oleObj name="Equation" r:id="rId21" imgW="177800" imgH="228600" progId="Equation.3">
                    <p:embed/>
                    <p:pic>
                      <p:nvPicPr>
                        <p:cNvPr id="0" name=""/>
                        <p:cNvPicPr/>
                        <p:nvPr/>
                      </p:nvPicPr>
                      <p:blipFill>
                        <a:blip r:embed="rId22"/>
                        <a:stretch>
                          <a:fillRect/>
                        </a:stretch>
                      </p:blipFill>
                      <p:spPr>
                        <a:xfrm>
                          <a:off x="1447414" y="3615445"/>
                          <a:ext cx="350837" cy="45243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32102681"/>
                </p:ext>
              </p:extLst>
            </p:nvPr>
          </p:nvGraphicFramePr>
          <p:xfrm>
            <a:off x="1435100" y="1274964"/>
            <a:ext cx="452438" cy="427038"/>
          </p:xfrm>
          <a:graphic>
            <a:graphicData uri="http://schemas.openxmlformats.org/presentationml/2006/ole">
              <mc:AlternateContent xmlns:mc="http://schemas.openxmlformats.org/markup-compatibility/2006">
                <mc:Choice xmlns:v="urn:schemas-microsoft-com:vml" Requires="v">
                  <p:oleObj spid="_x0000_s11537" name="Equation" r:id="rId23" imgW="228600" imgH="215900" progId="Equation.3">
                    <p:embed/>
                  </p:oleObj>
                </mc:Choice>
                <mc:Fallback>
                  <p:oleObj name="Equation" r:id="rId23" imgW="228600" imgH="215900" progId="Equation.3">
                    <p:embed/>
                    <p:pic>
                      <p:nvPicPr>
                        <p:cNvPr id="0" name=""/>
                        <p:cNvPicPr/>
                        <p:nvPr/>
                      </p:nvPicPr>
                      <p:blipFill>
                        <a:blip r:embed="rId24"/>
                        <a:stretch>
                          <a:fillRect/>
                        </a:stretch>
                      </p:blipFill>
                      <p:spPr>
                        <a:xfrm>
                          <a:off x="1435100" y="1274964"/>
                          <a:ext cx="452438" cy="427038"/>
                        </a:xfrm>
                        <a:prstGeom prst="rect">
                          <a:avLst/>
                        </a:prstGeom>
                      </p:spPr>
                    </p:pic>
                  </p:oleObj>
                </mc:Fallback>
              </mc:AlternateContent>
            </a:graphicData>
          </a:graphic>
        </p:graphicFrame>
      </p:grpSp>
      <p:grpSp>
        <p:nvGrpSpPr>
          <p:cNvPr id="4" name="Group 3"/>
          <p:cNvGrpSpPr/>
          <p:nvPr/>
        </p:nvGrpSpPr>
        <p:grpSpPr>
          <a:xfrm>
            <a:off x="4861530" y="2472114"/>
            <a:ext cx="4113180" cy="2799206"/>
            <a:chOff x="1372326" y="1417638"/>
            <a:chExt cx="6291323" cy="4281531"/>
          </a:xfrm>
        </p:grpSpPr>
        <p:cxnSp>
          <p:nvCxnSpPr>
            <p:cNvPr id="36" name="Straight Connector 35"/>
            <p:cNvCxnSpPr>
              <a:stCxn id="70" idx="6"/>
            </p:cNvCxnSpPr>
            <p:nvPr/>
          </p:nvCxnSpPr>
          <p:spPr>
            <a:xfrm flipH="1" flipV="1">
              <a:off x="1372326" y="4387696"/>
              <a:ext cx="2975015" cy="14534"/>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250484" y="4402230"/>
              <a:ext cx="0" cy="1296939"/>
            </a:xfrm>
            <a:prstGeom prst="line">
              <a:avLst/>
            </a:prstGeom>
            <a:ln w="38100" cmpd="sng">
              <a:solidFill>
                <a:srgbClr val="F79646"/>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p:cNvCxnSpPr>
            <p:nvPr/>
          </p:nvCxnSpPr>
          <p:spPr>
            <a:xfrm flipV="1">
              <a:off x="1389443" y="1417638"/>
              <a:ext cx="0" cy="42815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cxnSpLocks/>
            </p:cNvCxnSpPr>
            <p:nvPr/>
          </p:nvCxnSpPr>
          <p:spPr>
            <a:xfrm>
              <a:off x="1389443" y="5686517"/>
              <a:ext cx="627420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4149967" y="1997723"/>
              <a:ext cx="2561785" cy="2496779"/>
            </a:xfrm>
            <a:prstGeom prst="rect">
              <a:avLst/>
            </a:prstGeom>
            <a:solidFill>
              <a:schemeClr val="accent1">
                <a:lumMod val="75000"/>
                <a:alpha val="68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dirty="0">
                <a:latin typeface="Museo 500 Regular"/>
                <a:cs typeface="Museo 500 Regular"/>
              </a:endParaRPr>
            </a:p>
          </p:txBody>
        </p:sp>
        <p:graphicFrame>
          <p:nvGraphicFramePr>
            <p:cNvPr id="52" name="Object 51"/>
            <p:cNvGraphicFramePr>
              <a:graphicFrameLocks noChangeAspect="1"/>
            </p:cNvGraphicFramePr>
            <p:nvPr>
              <p:extLst>
                <p:ext uri="{D42A27DB-BD31-4B8C-83A1-F6EECF244321}">
                  <p14:modId xmlns:p14="http://schemas.microsoft.com/office/powerpoint/2010/main" val="4279129830"/>
                </p:ext>
              </p:extLst>
            </p:nvPr>
          </p:nvGraphicFramePr>
          <p:xfrm>
            <a:off x="3760947" y="5249453"/>
            <a:ext cx="427507" cy="427507"/>
          </p:xfrm>
          <a:graphic>
            <a:graphicData uri="http://schemas.openxmlformats.org/presentationml/2006/ole">
              <mc:AlternateContent xmlns:mc="http://schemas.openxmlformats.org/markup-compatibility/2006">
                <mc:Choice xmlns:v="urn:schemas-microsoft-com:vml" Requires="v">
                  <p:oleObj spid="_x0000_s11538" name="Equation" r:id="rId25" imgW="215900" imgH="215900" progId="Equation.3">
                    <p:embed/>
                  </p:oleObj>
                </mc:Choice>
                <mc:Fallback>
                  <p:oleObj name="Equation" r:id="rId25" imgW="215900" imgH="215900" progId="Equation.3">
                    <p:embed/>
                    <p:pic>
                      <p:nvPicPr>
                        <p:cNvPr id="0" name=""/>
                        <p:cNvPicPr/>
                        <p:nvPr/>
                      </p:nvPicPr>
                      <p:blipFill>
                        <a:blip r:embed="rId8"/>
                        <a:stretch>
                          <a:fillRect/>
                        </a:stretch>
                      </p:blipFill>
                      <p:spPr>
                        <a:xfrm>
                          <a:off x="3760947" y="5249453"/>
                          <a:ext cx="427507" cy="427507"/>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684201898"/>
                </p:ext>
              </p:extLst>
            </p:nvPr>
          </p:nvGraphicFramePr>
          <p:xfrm>
            <a:off x="1435100" y="4426648"/>
            <a:ext cx="401638" cy="427038"/>
          </p:xfrm>
          <a:graphic>
            <a:graphicData uri="http://schemas.openxmlformats.org/presentationml/2006/ole">
              <mc:AlternateContent xmlns:mc="http://schemas.openxmlformats.org/markup-compatibility/2006">
                <mc:Choice xmlns:v="urn:schemas-microsoft-com:vml" Requires="v">
                  <p:oleObj spid="_x0000_s11539" name="Equation" r:id="rId26" imgW="203200" imgH="215900" progId="Equation.3">
                    <p:embed/>
                  </p:oleObj>
                </mc:Choice>
                <mc:Fallback>
                  <p:oleObj name="Equation" r:id="rId26" imgW="203200" imgH="215900" progId="Equation.3">
                    <p:embed/>
                    <p:pic>
                      <p:nvPicPr>
                        <p:cNvPr id="0" name=""/>
                        <p:cNvPicPr/>
                        <p:nvPr/>
                      </p:nvPicPr>
                      <p:blipFill>
                        <a:blip r:embed="rId10"/>
                        <a:stretch>
                          <a:fillRect/>
                        </a:stretch>
                      </p:blipFill>
                      <p:spPr>
                        <a:xfrm>
                          <a:off x="1435100" y="4426648"/>
                          <a:ext cx="401638" cy="427038"/>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542816676"/>
                </p:ext>
              </p:extLst>
            </p:nvPr>
          </p:nvGraphicFramePr>
          <p:xfrm>
            <a:off x="1435100" y="1586204"/>
            <a:ext cx="452438" cy="427038"/>
          </p:xfrm>
          <a:graphic>
            <a:graphicData uri="http://schemas.openxmlformats.org/presentationml/2006/ole">
              <mc:AlternateContent xmlns:mc="http://schemas.openxmlformats.org/markup-compatibility/2006">
                <mc:Choice xmlns:v="urn:schemas-microsoft-com:vml" Requires="v">
                  <p:oleObj spid="_x0000_s11540" name="Equation" r:id="rId27" imgW="228600" imgH="215900" progId="Equation.3">
                    <p:embed/>
                  </p:oleObj>
                </mc:Choice>
                <mc:Fallback>
                  <p:oleObj name="Equation" r:id="rId27" imgW="228600" imgH="215900" progId="Equation.3">
                    <p:embed/>
                    <p:pic>
                      <p:nvPicPr>
                        <p:cNvPr id="0" name=""/>
                        <p:cNvPicPr/>
                        <p:nvPr/>
                      </p:nvPicPr>
                      <p:blipFill>
                        <a:blip r:embed="rId24"/>
                        <a:stretch>
                          <a:fillRect/>
                        </a:stretch>
                      </p:blipFill>
                      <p:spPr>
                        <a:xfrm>
                          <a:off x="1435100" y="1586204"/>
                          <a:ext cx="452438" cy="427038"/>
                        </a:xfrm>
                        <a:prstGeom prst="rect">
                          <a:avLst/>
                        </a:prstGeom>
                      </p:spPr>
                    </p:pic>
                  </p:oleObj>
                </mc:Fallback>
              </mc:AlternateContent>
            </a:graphicData>
          </a:graphic>
        </p:graphicFrame>
        <p:cxnSp>
          <p:nvCxnSpPr>
            <p:cNvPr id="55" name="Straight Connector 54"/>
            <p:cNvCxnSpPr/>
            <p:nvPr/>
          </p:nvCxnSpPr>
          <p:spPr>
            <a:xfrm flipH="1">
              <a:off x="1389443" y="201324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1372326" y="4494502"/>
              <a:ext cx="2702901"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158757"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711752" y="4540579"/>
              <a:ext cx="0" cy="1122827"/>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59" name="Object 58"/>
            <p:cNvGraphicFramePr>
              <a:graphicFrameLocks noChangeAspect="1"/>
            </p:cNvGraphicFramePr>
            <p:nvPr>
              <p:extLst>
                <p:ext uri="{D42A27DB-BD31-4B8C-83A1-F6EECF244321}">
                  <p14:modId xmlns:p14="http://schemas.microsoft.com/office/powerpoint/2010/main" val="3589637704"/>
                </p:ext>
              </p:extLst>
            </p:nvPr>
          </p:nvGraphicFramePr>
          <p:xfrm>
            <a:off x="6699250" y="5227638"/>
            <a:ext cx="452438" cy="427037"/>
          </p:xfrm>
          <a:graphic>
            <a:graphicData uri="http://schemas.openxmlformats.org/presentationml/2006/ole">
              <mc:AlternateContent xmlns:mc="http://schemas.openxmlformats.org/markup-compatibility/2006">
                <mc:Choice xmlns:v="urn:schemas-microsoft-com:vml" Requires="v">
                  <p:oleObj spid="_x0000_s11541" name="Equation" r:id="rId28" imgW="228600" imgH="215900" progId="Equation.3">
                    <p:embed/>
                  </p:oleObj>
                </mc:Choice>
                <mc:Fallback>
                  <p:oleObj name="Equation" r:id="rId28" imgW="228600" imgH="215900" progId="Equation.3">
                    <p:embed/>
                    <p:pic>
                      <p:nvPicPr>
                        <p:cNvPr id="0" name=""/>
                        <p:cNvPicPr/>
                        <p:nvPr/>
                      </p:nvPicPr>
                      <p:blipFill>
                        <a:blip r:embed="rId12"/>
                        <a:stretch>
                          <a:fillRect/>
                        </a:stretch>
                      </p:blipFill>
                      <p:spPr>
                        <a:xfrm>
                          <a:off x="6699250" y="5227638"/>
                          <a:ext cx="452438" cy="427037"/>
                        </a:xfrm>
                        <a:prstGeom prst="rect">
                          <a:avLst/>
                        </a:prstGeom>
                      </p:spPr>
                    </p:pic>
                  </p:oleObj>
                </mc:Fallback>
              </mc:AlternateContent>
            </a:graphicData>
          </a:graphic>
        </p:graphicFrame>
        <p:sp>
          <p:nvSpPr>
            <p:cNvPr id="60" name="Rectangle 59"/>
            <p:cNvSpPr/>
            <p:nvPr/>
          </p:nvSpPr>
          <p:spPr>
            <a:xfrm>
              <a:off x="5547875" y="2227935"/>
              <a:ext cx="853887" cy="786570"/>
            </a:xfrm>
            <a:prstGeom prst="rect">
              <a:avLst/>
            </a:prstGeom>
            <a:solidFill>
              <a:schemeClr val="accent2">
                <a:lumMod val="75000"/>
                <a:alpha val="63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dirty="0">
                <a:latin typeface="Museo 500 Regular"/>
                <a:cs typeface="Museo 500 Regular"/>
              </a:endParaRPr>
            </a:p>
          </p:txBody>
        </p:sp>
        <p:cxnSp>
          <p:nvCxnSpPr>
            <p:cNvPr id="61" name="Straight Connector 60"/>
            <p:cNvCxnSpPr/>
            <p:nvPr/>
          </p:nvCxnSpPr>
          <p:spPr>
            <a:xfrm flipH="1">
              <a:off x="1389443" y="2227935"/>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1389442" y="3008892"/>
              <a:ext cx="4158433" cy="0"/>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5547875" y="3014505"/>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6393051" y="3008892"/>
              <a:ext cx="1" cy="2623971"/>
            </a:xfrm>
            <a:prstGeom prst="line">
              <a:avLst/>
            </a:prstGeom>
            <a:ln>
              <a:solidFill>
                <a:schemeClr val="tx1"/>
              </a:solidFill>
              <a:prstDash val="dot"/>
            </a:ln>
            <a:effectLst/>
          </p:spPr>
          <p:style>
            <a:lnRef idx="2">
              <a:schemeClr val="accent1"/>
            </a:lnRef>
            <a:fillRef idx="0">
              <a:schemeClr val="accent1"/>
            </a:fillRef>
            <a:effectRef idx="1">
              <a:schemeClr val="accent1"/>
            </a:effectRef>
            <a:fontRef idx="minor">
              <a:schemeClr val="tx1"/>
            </a:fontRef>
          </p:style>
        </p:cxnSp>
        <p:graphicFrame>
          <p:nvGraphicFramePr>
            <p:cNvPr id="65" name="Object 64"/>
            <p:cNvGraphicFramePr>
              <a:graphicFrameLocks noChangeAspect="1"/>
            </p:cNvGraphicFramePr>
            <p:nvPr>
              <p:extLst>
                <p:ext uri="{D42A27DB-BD31-4B8C-83A1-F6EECF244321}">
                  <p14:modId xmlns:p14="http://schemas.microsoft.com/office/powerpoint/2010/main" val="134688433"/>
                </p:ext>
              </p:extLst>
            </p:nvPr>
          </p:nvGraphicFramePr>
          <p:xfrm>
            <a:off x="5132388" y="5222363"/>
            <a:ext cx="403225" cy="427038"/>
          </p:xfrm>
          <a:graphic>
            <a:graphicData uri="http://schemas.openxmlformats.org/presentationml/2006/ole">
              <mc:AlternateContent xmlns:mc="http://schemas.openxmlformats.org/markup-compatibility/2006">
                <mc:Choice xmlns:v="urn:schemas-microsoft-com:vml" Requires="v">
                  <p:oleObj spid="_x0000_s11542" name="Equation" r:id="rId29" imgW="203200" imgH="215900" progId="Equation.3">
                    <p:embed/>
                  </p:oleObj>
                </mc:Choice>
                <mc:Fallback>
                  <p:oleObj name="Equation" r:id="rId29" imgW="203200" imgH="215900" progId="Equation.3">
                    <p:embed/>
                    <p:pic>
                      <p:nvPicPr>
                        <p:cNvPr id="0" name=""/>
                        <p:cNvPicPr/>
                        <p:nvPr/>
                      </p:nvPicPr>
                      <p:blipFill>
                        <a:blip r:embed="rId14"/>
                        <a:stretch>
                          <a:fillRect/>
                        </a:stretch>
                      </p:blipFill>
                      <p:spPr>
                        <a:xfrm>
                          <a:off x="5132388" y="5222363"/>
                          <a:ext cx="403225" cy="427038"/>
                        </a:xfrm>
                        <a:prstGeom prst="rect">
                          <a:avLst/>
                        </a:prstGeom>
                      </p:spPr>
                    </p:pic>
                  </p:oleObj>
                </mc:Fallback>
              </mc:AlternateContent>
            </a:graphicData>
          </a:graphic>
        </p:graphicFrame>
        <p:graphicFrame>
          <p:nvGraphicFramePr>
            <p:cNvPr id="66" name="Object 65"/>
            <p:cNvGraphicFramePr>
              <a:graphicFrameLocks noChangeAspect="1"/>
            </p:cNvGraphicFramePr>
            <p:nvPr>
              <p:extLst>
                <p:ext uri="{D42A27DB-BD31-4B8C-83A1-F6EECF244321}">
                  <p14:modId xmlns:p14="http://schemas.microsoft.com/office/powerpoint/2010/main" val="474922027"/>
                </p:ext>
              </p:extLst>
            </p:nvPr>
          </p:nvGraphicFramePr>
          <p:xfrm>
            <a:off x="5965825" y="5233988"/>
            <a:ext cx="452438" cy="427037"/>
          </p:xfrm>
          <a:graphic>
            <a:graphicData uri="http://schemas.openxmlformats.org/presentationml/2006/ole">
              <mc:AlternateContent xmlns:mc="http://schemas.openxmlformats.org/markup-compatibility/2006">
                <mc:Choice xmlns:v="urn:schemas-microsoft-com:vml" Requires="v">
                  <p:oleObj spid="_x0000_s11543" name="Equation" r:id="rId30" imgW="228600" imgH="215900" progId="Equation.3">
                    <p:embed/>
                  </p:oleObj>
                </mc:Choice>
                <mc:Fallback>
                  <p:oleObj name="Equation" r:id="rId30" imgW="228600" imgH="215900" progId="Equation.3">
                    <p:embed/>
                    <p:pic>
                      <p:nvPicPr>
                        <p:cNvPr id="0" name=""/>
                        <p:cNvPicPr/>
                        <p:nvPr/>
                      </p:nvPicPr>
                      <p:blipFill>
                        <a:blip r:embed="rId16"/>
                        <a:stretch>
                          <a:fillRect/>
                        </a:stretch>
                      </p:blipFill>
                      <p:spPr>
                        <a:xfrm>
                          <a:off x="5965825" y="5233988"/>
                          <a:ext cx="452438" cy="427037"/>
                        </a:xfrm>
                        <a:prstGeom prst="rect">
                          <a:avLst/>
                        </a:prstGeom>
                      </p:spPr>
                    </p:pic>
                  </p:oleObj>
                </mc:Fallback>
              </mc:AlternateContent>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val="4217121793"/>
                </p:ext>
              </p:extLst>
            </p:nvPr>
          </p:nvGraphicFramePr>
          <p:xfrm>
            <a:off x="1435100" y="3065372"/>
            <a:ext cx="401638" cy="427038"/>
          </p:xfrm>
          <a:graphic>
            <a:graphicData uri="http://schemas.openxmlformats.org/presentationml/2006/ole">
              <mc:AlternateContent xmlns:mc="http://schemas.openxmlformats.org/markup-compatibility/2006">
                <mc:Choice xmlns:v="urn:schemas-microsoft-com:vml" Requires="v">
                  <p:oleObj spid="_x0000_s11544" name="Equation" r:id="rId31" imgW="203200" imgH="215900" progId="Equation.3">
                    <p:embed/>
                  </p:oleObj>
                </mc:Choice>
                <mc:Fallback>
                  <p:oleObj name="Equation" r:id="rId31" imgW="203200" imgH="215900" progId="Equation.3">
                    <p:embed/>
                    <p:pic>
                      <p:nvPicPr>
                        <p:cNvPr id="0" name=""/>
                        <p:cNvPicPr/>
                        <p:nvPr/>
                      </p:nvPicPr>
                      <p:blipFill>
                        <a:blip r:embed="rId18"/>
                        <a:stretch>
                          <a:fillRect/>
                        </a:stretch>
                      </p:blipFill>
                      <p:spPr>
                        <a:xfrm>
                          <a:off x="1435100" y="3065372"/>
                          <a:ext cx="401638" cy="427038"/>
                        </a:xfrm>
                        <a:prstGeom prst="rect">
                          <a:avLst/>
                        </a:prstGeom>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3817892876"/>
                </p:ext>
              </p:extLst>
            </p:nvPr>
          </p:nvGraphicFramePr>
          <p:xfrm>
            <a:off x="1423988" y="2228850"/>
            <a:ext cx="425450" cy="427038"/>
          </p:xfrm>
          <a:graphic>
            <a:graphicData uri="http://schemas.openxmlformats.org/presentationml/2006/ole">
              <mc:AlternateContent xmlns:mc="http://schemas.openxmlformats.org/markup-compatibility/2006">
                <mc:Choice xmlns:v="urn:schemas-microsoft-com:vml" Requires="v">
                  <p:oleObj spid="_x0000_s11545" name="Equation" r:id="rId32" imgW="215900" imgH="215900" progId="Equation.3">
                    <p:embed/>
                  </p:oleObj>
                </mc:Choice>
                <mc:Fallback>
                  <p:oleObj name="Equation" r:id="rId32" imgW="215900" imgH="215900" progId="Equation.3">
                    <p:embed/>
                    <p:pic>
                      <p:nvPicPr>
                        <p:cNvPr id="0" name=""/>
                        <p:cNvPicPr/>
                        <p:nvPr/>
                      </p:nvPicPr>
                      <p:blipFill>
                        <a:blip r:embed="rId20"/>
                        <a:stretch>
                          <a:fillRect/>
                        </a:stretch>
                      </p:blipFill>
                      <p:spPr>
                        <a:xfrm>
                          <a:off x="1423988" y="2228850"/>
                          <a:ext cx="425450" cy="427038"/>
                        </a:xfrm>
                        <a:prstGeom prst="rect">
                          <a:avLst/>
                        </a:prstGeom>
                      </p:spPr>
                    </p:pic>
                  </p:oleObj>
                </mc:Fallback>
              </mc:AlternateContent>
            </a:graphicData>
          </a:graphic>
        </p:graphicFrame>
        <p:sp>
          <p:nvSpPr>
            <p:cNvPr id="70" name="Oval 69"/>
            <p:cNvSpPr/>
            <p:nvPr/>
          </p:nvSpPr>
          <p:spPr>
            <a:xfrm>
              <a:off x="4162796" y="4309957"/>
              <a:ext cx="184545" cy="184545"/>
            </a:xfrm>
            <a:prstGeom prst="ellipse">
              <a:avLst/>
            </a:prstGeom>
            <a:solidFill>
              <a:schemeClr val="accent6"/>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aphicFrame>
          <p:nvGraphicFramePr>
            <p:cNvPr id="71" name="Object 70"/>
            <p:cNvGraphicFramePr>
              <a:graphicFrameLocks noChangeAspect="1"/>
            </p:cNvGraphicFramePr>
            <p:nvPr>
              <p:extLst>
                <p:ext uri="{D42A27DB-BD31-4B8C-83A1-F6EECF244321}">
                  <p14:modId xmlns:p14="http://schemas.microsoft.com/office/powerpoint/2010/main" val="3852990111"/>
                </p:ext>
              </p:extLst>
            </p:nvPr>
          </p:nvGraphicFramePr>
          <p:xfrm>
            <a:off x="1447414" y="3949792"/>
            <a:ext cx="350837" cy="452438"/>
          </p:xfrm>
          <a:graphic>
            <a:graphicData uri="http://schemas.openxmlformats.org/presentationml/2006/ole">
              <mc:AlternateContent xmlns:mc="http://schemas.openxmlformats.org/markup-compatibility/2006">
                <mc:Choice xmlns:v="urn:schemas-microsoft-com:vml" Requires="v">
                  <p:oleObj spid="_x0000_s11546" name="Equation" r:id="rId33" imgW="177800" imgH="228600" progId="Equation.3">
                    <p:embed/>
                  </p:oleObj>
                </mc:Choice>
                <mc:Fallback>
                  <p:oleObj name="Equation" r:id="rId33" imgW="177800" imgH="228600" progId="Equation.3">
                    <p:embed/>
                    <p:pic>
                      <p:nvPicPr>
                        <p:cNvPr id="0" name=""/>
                        <p:cNvPicPr/>
                        <p:nvPr/>
                      </p:nvPicPr>
                      <p:blipFill>
                        <a:blip r:embed="rId22"/>
                        <a:stretch>
                          <a:fillRect/>
                        </a:stretch>
                      </p:blipFill>
                      <p:spPr>
                        <a:xfrm>
                          <a:off x="1447414" y="3949792"/>
                          <a:ext cx="350837" cy="452438"/>
                        </a:xfrm>
                        <a:prstGeom prst="rect">
                          <a:avLst/>
                        </a:prstGeom>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337362274"/>
                </p:ext>
              </p:extLst>
            </p:nvPr>
          </p:nvGraphicFramePr>
          <p:xfrm>
            <a:off x="4333141" y="5234039"/>
            <a:ext cx="350837" cy="452438"/>
          </p:xfrm>
          <a:graphic>
            <a:graphicData uri="http://schemas.openxmlformats.org/presentationml/2006/ole">
              <mc:AlternateContent xmlns:mc="http://schemas.openxmlformats.org/markup-compatibility/2006">
                <mc:Choice xmlns:v="urn:schemas-microsoft-com:vml" Requires="v">
                  <p:oleObj spid="_x0000_s11547" name="Equation" r:id="rId34" imgW="177800" imgH="228600" progId="Equation.3">
                    <p:embed/>
                  </p:oleObj>
                </mc:Choice>
                <mc:Fallback>
                  <p:oleObj name="Equation" r:id="rId34" imgW="177800" imgH="228600" progId="Equation.3">
                    <p:embed/>
                    <p:pic>
                      <p:nvPicPr>
                        <p:cNvPr id="0" name=""/>
                        <p:cNvPicPr/>
                        <p:nvPr/>
                      </p:nvPicPr>
                      <p:blipFill>
                        <a:blip r:embed="rId6"/>
                        <a:stretch>
                          <a:fillRect/>
                        </a:stretch>
                      </p:blipFill>
                      <p:spPr>
                        <a:xfrm>
                          <a:off x="4333141" y="5234039"/>
                          <a:ext cx="350837" cy="452438"/>
                        </a:xfrm>
                        <a:prstGeom prst="rect">
                          <a:avLst/>
                        </a:prstGeom>
                      </p:spPr>
                    </p:pic>
                  </p:oleObj>
                </mc:Fallback>
              </mc:AlternateContent>
            </a:graphicData>
          </a:graphic>
        </p:graphicFrame>
      </p:grpSp>
      <p:sp>
        <p:nvSpPr>
          <p:cNvPr id="73" name="TextBox 72"/>
          <p:cNvSpPr txBox="1"/>
          <p:nvPr/>
        </p:nvSpPr>
        <p:spPr>
          <a:xfrm>
            <a:off x="2866317" y="3419715"/>
            <a:ext cx="3476514" cy="707886"/>
          </a:xfrm>
          <a:prstGeom prst="rect">
            <a:avLst/>
          </a:prstGeom>
          <a:solidFill>
            <a:schemeClr val="accent6">
              <a:lumMod val="75000"/>
            </a:schemeClr>
          </a:solidFill>
        </p:spPr>
        <p:txBody>
          <a:bodyPr wrap="square" rtlCol="0">
            <a:spAutoFit/>
          </a:bodyPr>
          <a:lstStyle/>
          <a:p>
            <a:pPr algn="ctr"/>
            <a:r>
              <a:rPr lang="en-US" sz="4000" dirty="0" smtClean="0">
                <a:solidFill>
                  <a:schemeClr val="bg1"/>
                </a:solidFill>
                <a:latin typeface="Museo 500 Regular"/>
                <a:cs typeface="Museo 500 Regular"/>
              </a:rPr>
              <a:t>Equivalent!</a:t>
            </a:r>
            <a:endParaRPr lang="en-US" sz="4000" dirty="0">
              <a:solidFill>
                <a:schemeClr val="bg1"/>
              </a:solidFill>
              <a:latin typeface="Museo 500 Regular"/>
              <a:cs typeface="Museo 500 Regular"/>
            </a:endParaRPr>
          </a:p>
        </p:txBody>
      </p:sp>
    </p:spTree>
    <p:custDataLst>
      <p:tags r:id="rId2"/>
    </p:custDataLst>
    <p:extLst>
      <p:ext uri="{BB962C8B-B14F-4D97-AF65-F5344CB8AC3E}">
        <p14:creationId xmlns:p14="http://schemas.microsoft.com/office/powerpoint/2010/main" val="113322434"/>
      </p:ext>
    </p:extLst>
  </p:cSld>
  <p:clrMapOvr>
    <a:masterClrMapping/>
  </p:clrMapOvr>
  <mc:AlternateContent xmlns:mc="http://schemas.openxmlformats.org/markup-compatibility/2006" xmlns:p14="http://schemas.microsoft.com/office/powerpoint/2010/main">
    <mc:Choice Requires="p14">
      <p:transition spd="slow" p14:dur="2000" advTm="1755"/>
    </mc:Choice>
    <mc:Fallback xmlns="">
      <p:transition xmlns:p14="http://schemas.microsoft.com/office/powerpoint/2010/main" spd="slow" advTm="175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Matching</a:t>
            </a:r>
            <a:endParaRPr lang="en-US" dirty="0"/>
          </a:p>
        </p:txBody>
      </p:sp>
      <p:sp>
        <p:nvSpPr>
          <p:cNvPr id="3" name="Content Placeholder 2"/>
          <p:cNvSpPr>
            <a:spLocks noGrp="1"/>
          </p:cNvSpPr>
          <p:nvPr>
            <p:ph idx="1"/>
          </p:nvPr>
        </p:nvSpPr>
        <p:spPr/>
        <p:txBody>
          <a:bodyPr>
            <a:normAutofit lnSpcReduction="10000"/>
          </a:bodyPr>
          <a:lstStyle/>
          <a:p>
            <a:r>
              <a:rPr lang="en-US" dirty="0" smtClean="0"/>
              <a:t>How does this compare to state of the art?</a:t>
            </a:r>
          </a:p>
          <a:p>
            <a:pPr lvl="1"/>
            <a:r>
              <a:rPr lang="en-US" dirty="0" smtClean="0">
                <a:solidFill>
                  <a:srgbClr val="C0504D"/>
                </a:solidFill>
              </a:rPr>
              <a:t>Order Preserving Encryption</a:t>
            </a:r>
            <a:r>
              <a:rPr lang="en-US" dirty="0" smtClean="0"/>
              <a:t> (OPE)</a:t>
            </a:r>
          </a:p>
          <a:p>
            <a:pPr lvl="1"/>
            <a:r>
              <a:rPr lang="en-US" dirty="0" smtClean="0"/>
              <a:t>State-of-the-art Scheme: </a:t>
            </a:r>
            <a:r>
              <a:rPr lang="en-US" dirty="0" err="1" smtClean="0">
                <a:solidFill>
                  <a:schemeClr val="accent2"/>
                </a:solidFill>
              </a:rPr>
              <a:t>Boldyreva</a:t>
            </a:r>
            <a:r>
              <a:rPr lang="en-US" dirty="0">
                <a:solidFill>
                  <a:schemeClr val="accent2"/>
                </a:solidFill>
              </a:rPr>
              <a:t>-</a:t>
            </a:r>
            <a:r>
              <a:rPr lang="en-US" dirty="0" err="1" smtClean="0">
                <a:solidFill>
                  <a:schemeClr val="accent2"/>
                </a:solidFill>
              </a:rPr>
              <a:t>Chenette</a:t>
            </a:r>
            <a:r>
              <a:rPr lang="en-US" dirty="0">
                <a:solidFill>
                  <a:schemeClr val="accent2"/>
                </a:solidFill>
              </a:rPr>
              <a:t>-</a:t>
            </a:r>
            <a:r>
              <a:rPr lang="en-US" dirty="0" smtClean="0">
                <a:solidFill>
                  <a:schemeClr val="accent2"/>
                </a:solidFill>
              </a:rPr>
              <a:t>Lee-O'Neill</a:t>
            </a:r>
          </a:p>
          <a:p>
            <a:pPr lvl="1"/>
            <a:r>
              <a:rPr lang="en-US" dirty="0" smtClean="0"/>
              <a:t>Slow! </a:t>
            </a:r>
          </a:p>
          <a:p>
            <a:pPr marL="914400" lvl="2" indent="0">
              <a:buNone/>
            </a:pPr>
            <a:r>
              <a:rPr lang="en-US" dirty="0" smtClean="0"/>
              <a:t>~10ms for encrypting a single value</a:t>
            </a:r>
          </a:p>
          <a:p>
            <a:r>
              <a:rPr lang="en-US" dirty="0" smtClean="0">
                <a:solidFill>
                  <a:srgbClr val="FFFFFF"/>
                </a:solidFill>
              </a:rPr>
              <a:t>Why is our range match faster than OPE?</a:t>
            </a:r>
          </a:p>
          <a:p>
            <a:pPr marL="914400" lvl="1" indent="-457200">
              <a:buFont typeface="+mj-lt"/>
              <a:buAutoNum type="arabicPeriod"/>
            </a:pPr>
            <a:r>
              <a:rPr lang="en-US" dirty="0" smtClean="0">
                <a:solidFill>
                  <a:srgbClr val="FFFFFF"/>
                </a:solidFill>
              </a:rPr>
              <a:t>The ordering among values across packets </a:t>
            </a:r>
            <a:r>
              <a:rPr lang="en-US" dirty="0">
                <a:solidFill>
                  <a:srgbClr val="FFFFFF"/>
                </a:solidFill>
              </a:rPr>
              <a:t>does not </a:t>
            </a:r>
            <a:r>
              <a:rPr lang="en-US" dirty="0" smtClean="0">
                <a:solidFill>
                  <a:srgbClr val="FFFFFF"/>
                </a:solidFill>
              </a:rPr>
              <a:t>matter.</a:t>
            </a:r>
          </a:p>
          <a:p>
            <a:pPr marL="857250" lvl="2" indent="0">
              <a:buNone/>
            </a:pPr>
            <a:r>
              <a:rPr lang="en-US" dirty="0" smtClean="0">
                <a:solidFill>
                  <a:srgbClr val="FFFFFF"/>
                </a:solidFill>
              </a:rPr>
              <a:t>Sparse</a:t>
            </a:r>
            <a:r>
              <a:rPr lang="en-US" altLang="zh-CN" dirty="0" smtClean="0">
                <a:solidFill>
                  <a:srgbClr val="FFFFFF"/>
                </a:solidFill>
              </a:rPr>
              <a:t>r</a:t>
            </a:r>
            <a:r>
              <a:rPr lang="en-US" dirty="0" smtClean="0">
                <a:solidFill>
                  <a:srgbClr val="FFFFFF"/>
                </a:solidFill>
              </a:rPr>
              <a:t> encoding space</a:t>
            </a:r>
          </a:p>
          <a:p>
            <a:pPr marL="914400" lvl="1" indent="-457200">
              <a:buFont typeface="+mj-lt"/>
              <a:buAutoNum type="arabicPeriod"/>
            </a:pPr>
            <a:r>
              <a:rPr lang="en-US" dirty="0" smtClean="0">
                <a:solidFill>
                  <a:srgbClr val="FFFFFF"/>
                </a:solidFill>
              </a:rPr>
              <a:t>Rule updates are infrequent.</a:t>
            </a:r>
          </a:p>
          <a:p>
            <a:pPr marL="857250" lvl="2" indent="0">
              <a:buNone/>
            </a:pPr>
            <a:r>
              <a:rPr lang="en-US" dirty="0" smtClean="0">
                <a:solidFill>
                  <a:srgbClr val="FFFFFF"/>
                </a:solidFill>
              </a:rPr>
              <a:t>Mutable encoding</a:t>
            </a:r>
          </a:p>
        </p:txBody>
      </p:sp>
    </p:spTree>
    <p:custDataLst>
      <p:tags r:id="rId1"/>
    </p:custDataLst>
    <p:extLst>
      <p:ext uri="{BB962C8B-B14F-4D97-AF65-F5344CB8AC3E}">
        <p14:creationId xmlns:p14="http://schemas.microsoft.com/office/powerpoint/2010/main" val="3453873717"/>
      </p:ext>
    </p:extLst>
  </p:cSld>
  <p:clrMapOvr>
    <a:masterClrMapping/>
  </p:clrMapOvr>
  <mc:AlternateContent xmlns:mc="http://schemas.openxmlformats.org/markup-compatibility/2006" xmlns:p14="http://schemas.microsoft.com/office/powerpoint/2010/main">
    <mc:Choice Requires="p14">
      <p:transition spd="slow" p14:dur="2000" advTm="15080"/>
    </mc:Choice>
    <mc:Fallback xmlns="">
      <p:transition xmlns:p14="http://schemas.microsoft.com/office/powerpoint/2010/main" spd="slow" advTm="1508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Matching</a:t>
            </a:r>
            <a:endParaRPr lang="en-US" dirty="0"/>
          </a:p>
        </p:txBody>
      </p:sp>
      <p:sp>
        <p:nvSpPr>
          <p:cNvPr id="3" name="Content Placeholder 2"/>
          <p:cNvSpPr>
            <a:spLocks noGrp="1"/>
          </p:cNvSpPr>
          <p:nvPr>
            <p:ph idx="1"/>
          </p:nvPr>
        </p:nvSpPr>
        <p:spPr/>
        <p:txBody>
          <a:bodyPr>
            <a:normAutofit lnSpcReduction="10000"/>
          </a:bodyPr>
          <a:lstStyle/>
          <a:p>
            <a:r>
              <a:rPr lang="en-US" dirty="0" smtClean="0"/>
              <a:t>How does this compare to state of the art?</a:t>
            </a:r>
          </a:p>
          <a:p>
            <a:pPr lvl="1"/>
            <a:r>
              <a:rPr lang="en-US" dirty="0" smtClean="0">
                <a:solidFill>
                  <a:srgbClr val="C0504D"/>
                </a:solidFill>
              </a:rPr>
              <a:t>Order Preserving Encryption</a:t>
            </a:r>
            <a:r>
              <a:rPr lang="en-US" dirty="0" smtClean="0"/>
              <a:t> (OPE)</a:t>
            </a:r>
          </a:p>
          <a:p>
            <a:pPr lvl="1"/>
            <a:r>
              <a:rPr lang="en-US" dirty="0" smtClean="0"/>
              <a:t>State-of-the-art Scheme: </a:t>
            </a:r>
            <a:r>
              <a:rPr lang="en-US" dirty="0" err="1" smtClean="0">
                <a:solidFill>
                  <a:schemeClr val="accent2"/>
                </a:solidFill>
              </a:rPr>
              <a:t>Boldyreva</a:t>
            </a:r>
            <a:r>
              <a:rPr lang="en-US" dirty="0">
                <a:solidFill>
                  <a:schemeClr val="accent2"/>
                </a:solidFill>
              </a:rPr>
              <a:t>-</a:t>
            </a:r>
            <a:r>
              <a:rPr lang="en-US" dirty="0" err="1" smtClean="0">
                <a:solidFill>
                  <a:schemeClr val="accent2"/>
                </a:solidFill>
              </a:rPr>
              <a:t>Chenette</a:t>
            </a:r>
            <a:r>
              <a:rPr lang="en-US" dirty="0">
                <a:solidFill>
                  <a:schemeClr val="accent2"/>
                </a:solidFill>
              </a:rPr>
              <a:t>-</a:t>
            </a:r>
            <a:r>
              <a:rPr lang="en-US" dirty="0" smtClean="0">
                <a:solidFill>
                  <a:schemeClr val="accent2"/>
                </a:solidFill>
              </a:rPr>
              <a:t>Lee-O'Neill</a:t>
            </a:r>
          </a:p>
          <a:p>
            <a:pPr lvl="1"/>
            <a:r>
              <a:rPr lang="en-US" dirty="0" smtClean="0"/>
              <a:t>Slow! </a:t>
            </a:r>
          </a:p>
          <a:p>
            <a:pPr marL="914400" lvl="2" indent="0">
              <a:buNone/>
            </a:pPr>
            <a:r>
              <a:rPr lang="en-US" dirty="0" smtClean="0"/>
              <a:t>~10ms for encrypting a single value</a:t>
            </a:r>
          </a:p>
          <a:p>
            <a:r>
              <a:rPr lang="en-US" dirty="0" smtClean="0"/>
              <a:t>Why is our range match faster than OPE?</a:t>
            </a:r>
          </a:p>
          <a:p>
            <a:pPr marL="914400" lvl="1" indent="-457200">
              <a:buFont typeface="+mj-lt"/>
              <a:buAutoNum type="arabicPeriod"/>
            </a:pPr>
            <a:r>
              <a:rPr lang="en-US" dirty="0" smtClean="0"/>
              <a:t>The ordering among values across packets </a:t>
            </a:r>
            <a:r>
              <a:rPr lang="en-US" dirty="0"/>
              <a:t>does not </a:t>
            </a:r>
            <a:r>
              <a:rPr lang="en-US" dirty="0" smtClean="0"/>
              <a:t>matter.</a:t>
            </a:r>
          </a:p>
          <a:p>
            <a:pPr marL="857250" lvl="2" indent="0">
              <a:buNone/>
            </a:pPr>
            <a:r>
              <a:rPr lang="en-US" dirty="0" smtClean="0">
                <a:solidFill>
                  <a:schemeClr val="accent2"/>
                </a:solidFill>
              </a:rPr>
              <a:t>Sparse</a:t>
            </a:r>
            <a:r>
              <a:rPr lang="en-US" altLang="zh-CN" dirty="0" smtClean="0">
                <a:solidFill>
                  <a:schemeClr val="accent2"/>
                </a:solidFill>
              </a:rPr>
              <a:t>r</a:t>
            </a:r>
            <a:r>
              <a:rPr lang="en-US" dirty="0" smtClean="0">
                <a:solidFill>
                  <a:schemeClr val="accent2"/>
                </a:solidFill>
              </a:rPr>
              <a:t> encoding space</a:t>
            </a:r>
          </a:p>
          <a:p>
            <a:pPr marL="914400" lvl="1" indent="-457200">
              <a:buFont typeface="+mj-lt"/>
              <a:buAutoNum type="arabicPeriod"/>
            </a:pPr>
            <a:r>
              <a:rPr lang="en-US" dirty="0" smtClean="0"/>
              <a:t>Rule updates are infrequent.</a:t>
            </a:r>
          </a:p>
          <a:p>
            <a:pPr marL="857250" lvl="2" indent="0">
              <a:buNone/>
            </a:pPr>
            <a:r>
              <a:rPr lang="en-US" dirty="0" smtClean="0">
                <a:solidFill>
                  <a:srgbClr val="C0504D"/>
                </a:solidFill>
              </a:rPr>
              <a:t>Mutable encoding</a:t>
            </a:r>
          </a:p>
        </p:txBody>
      </p:sp>
      <p:sp>
        <p:nvSpPr>
          <p:cNvPr id="4" name="Rounded Rectangle 3"/>
          <p:cNvSpPr/>
          <p:nvPr/>
        </p:nvSpPr>
        <p:spPr>
          <a:xfrm>
            <a:off x="711706" y="5933826"/>
            <a:ext cx="7772400" cy="802773"/>
          </a:xfrm>
          <a:prstGeom prst="round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2"/>
                </a:solidFill>
                <a:latin typeface="Museo 500 Regular"/>
                <a:cs typeface="Museo 500 Regular"/>
              </a:rPr>
              <a:t>Faster scheme (2us) that enables packet classification!</a:t>
            </a:r>
          </a:p>
          <a:p>
            <a:pPr algn="ctr"/>
            <a:r>
              <a:rPr lang="en-US" sz="2000" dirty="0" smtClean="0">
                <a:solidFill>
                  <a:schemeClr val="bg2"/>
                </a:solidFill>
                <a:latin typeface="Museo 500 Regular"/>
                <a:cs typeface="Museo 500 Regular"/>
              </a:rPr>
              <a:t>(</a:t>
            </a:r>
            <a:r>
              <a:rPr lang="en-US" sz="2000" dirty="0">
                <a:solidFill>
                  <a:schemeClr val="bg2"/>
                </a:solidFill>
                <a:latin typeface="Museo 500 Regular"/>
                <a:cs typeface="Museo 500 Regular"/>
              </a:rPr>
              <a:t>5</a:t>
            </a:r>
            <a:r>
              <a:rPr lang="en-US" sz="2000" dirty="0" smtClean="0">
                <a:solidFill>
                  <a:schemeClr val="bg2"/>
                </a:solidFill>
                <a:latin typeface="Museo 500 Regular"/>
                <a:cs typeface="Museo 500 Regular"/>
              </a:rPr>
              <a:t>000x improvement from OPE)</a:t>
            </a:r>
            <a:endParaRPr lang="en-US" sz="2000" dirty="0">
              <a:solidFill>
                <a:schemeClr val="bg2"/>
              </a:solidFill>
              <a:latin typeface="Museo 500 Regular"/>
              <a:cs typeface="Museo 500 Regular"/>
            </a:endParaRPr>
          </a:p>
        </p:txBody>
      </p:sp>
    </p:spTree>
    <p:custDataLst>
      <p:tags r:id="rId1"/>
    </p:custDataLst>
    <p:extLst>
      <p:ext uri="{BB962C8B-B14F-4D97-AF65-F5344CB8AC3E}">
        <p14:creationId xmlns:p14="http://schemas.microsoft.com/office/powerpoint/2010/main" val="4251777616"/>
      </p:ext>
    </p:extLst>
  </p:cSld>
  <p:clrMapOvr>
    <a:masterClrMapping/>
  </p:clrMapOvr>
  <mc:AlternateContent xmlns:mc="http://schemas.openxmlformats.org/markup-compatibility/2006" xmlns:p14="http://schemas.microsoft.com/office/powerpoint/2010/main">
    <mc:Choice Requires="p14">
      <p:transition spd="slow" p14:dur="2000" advTm="15080"/>
    </mc:Choice>
    <mc:Fallback xmlns="">
      <p:transition xmlns:p14="http://schemas.microsoft.com/office/powerpoint/2010/main" spd="slow" advTm="1508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Matching</a:t>
            </a:r>
            <a:endParaRPr lang="en-US" dirty="0"/>
          </a:p>
        </p:txBody>
      </p:sp>
      <p:sp>
        <p:nvSpPr>
          <p:cNvPr id="3" name="Content Placeholder 2"/>
          <p:cNvSpPr>
            <a:spLocks noGrp="1"/>
          </p:cNvSpPr>
          <p:nvPr>
            <p:ph idx="1"/>
          </p:nvPr>
        </p:nvSpPr>
        <p:spPr/>
        <p:txBody>
          <a:bodyPr>
            <a:normAutofit/>
          </a:bodyPr>
          <a:lstStyle/>
          <a:p>
            <a:r>
              <a:rPr lang="en-US" dirty="0" smtClean="0"/>
              <a:t>Detect if an encrypted keyword matches an encrypted data item</a:t>
            </a:r>
            <a:endParaRPr lang="en-US" dirty="0"/>
          </a:p>
          <a:p>
            <a:r>
              <a:rPr lang="en-US" dirty="0" smtClean="0"/>
              <a:t>Searchable Encryption</a:t>
            </a:r>
          </a:p>
          <a:p>
            <a:pPr lvl="1"/>
            <a:r>
              <a:rPr lang="en-US" dirty="0" smtClean="0"/>
              <a:t>Do not learn anything about the encrypted strings, other than which strings match the keyword.</a:t>
            </a:r>
          </a:p>
          <a:p>
            <a:pPr lvl="1"/>
            <a:r>
              <a:rPr lang="en-US" dirty="0" smtClean="0"/>
              <a:t>A well-studied problem with efficient schemes </a:t>
            </a:r>
          </a:p>
          <a:p>
            <a:pPr lvl="2"/>
            <a:r>
              <a:rPr lang="en-US" dirty="0" smtClean="0"/>
              <a:t>[Song-Wagner-</a:t>
            </a:r>
            <a:r>
              <a:rPr lang="en-US" dirty="0" err="1" smtClean="0"/>
              <a:t>Perrig</a:t>
            </a:r>
            <a:r>
              <a:rPr lang="en-US" dirty="0" smtClean="0"/>
              <a:t>]</a:t>
            </a:r>
          </a:p>
          <a:p>
            <a:pPr lvl="2"/>
            <a:r>
              <a:rPr lang="en-US" dirty="0" err="1" smtClean="0"/>
              <a:t>BlindBox</a:t>
            </a:r>
            <a:endParaRPr lang="en-US" dirty="0" smtClean="0"/>
          </a:p>
          <a:p>
            <a:pPr lvl="1"/>
            <a:r>
              <a:rPr lang="en-US" dirty="0" smtClean="0"/>
              <a:t>Use the scheme from </a:t>
            </a:r>
            <a:r>
              <a:rPr lang="en-US" dirty="0" err="1" smtClean="0">
                <a:solidFill>
                  <a:srgbClr val="C0504D"/>
                </a:solidFill>
              </a:rPr>
              <a:t>BlindBox</a:t>
            </a:r>
            <a:endParaRPr lang="en-US" dirty="0" smtClean="0"/>
          </a:p>
        </p:txBody>
      </p:sp>
    </p:spTree>
    <p:custDataLst>
      <p:tags r:id="rId1"/>
    </p:custDataLst>
    <p:extLst>
      <p:ext uri="{BB962C8B-B14F-4D97-AF65-F5344CB8AC3E}">
        <p14:creationId xmlns:p14="http://schemas.microsoft.com/office/powerpoint/2010/main" val="4139387914"/>
      </p:ext>
    </p:extLst>
  </p:cSld>
  <p:clrMapOvr>
    <a:masterClrMapping/>
  </p:clrMapOvr>
  <mc:AlternateContent xmlns:mc="http://schemas.openxmlformats.org/markup-compatibility/2006" xmlns:p14="http://schemas.microsoft.com/office/powerpoint/2010/main">
    <mc:Choice Requires="p14">
      <p:transition spd="slow" p14:dur="2000" advTm="8830"/>
    </mc:Choice>
    <mc:Fallback xmlns="">
      <p:transition xmlns:p14="http://schemas.microsoft.com/office/powerpoint/2010/main" spd="slow" advTm="88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Gateway</a:t>
            </a:r>
          </a:p>
          <a:p>
            <a:pPr lvl="1"/>
            <a:r>
              <a:rPr lang="en-US" dirty="0" smtClean="0"/>
              <a:t>2.6 GHz </a:t>
            </a:r>
            <a:r>
              <a:rPr lang="pt-BR" dirty="0" smtClean="0"/>
              <a:t>Xeon </a:t>
            </a:r>
            <a:r>
              <a:rPr lang="pt-BR" dirty="0"/>
              <a:t>E5-2650 cores </a:t>
            </a:r>
            <a:endParaRPr lang="pt-BR" dirty="0" smtClean="0"/>
          </a:p>
          <a:p>
            <a:pPr lvl="1"/>
            <a:r>
              <a:rPr lang="en-US" dirty="0" smtClean="0"/>
              <a:t>128 GB RAM</a:t>
            </a:r>
          </a:p>
          <a:p>
            <a:pPr lvl="1"/>
            <a:r>
              <a:rPr lang="en-US" dirty="0" smtClean="0"/>
              <a:t>10 </a:t>
            </a:r>
            <a:r>
              <a:rPr lang="en-US" dirty="0" err="1" smtClean="0"/>
              <a:t>GbE</a:t>
            </a:r>
            <a:r>
              <a:rPr lang="en-US" dirty="0" smtClean="0"/>
              <a:t> </a:t>
            </a:r>
            <a:r>
              <a:rPr lang="it-IT" dirty="0"/>
              <a:t>Intel 82599 </a:t>
            </a:r>
            <a:r>
              <a:rPr lang="it-IT" dirty="0" smtClean="0"/>
              <a:t>NIC with DPDK</a:t>
            </a:r>
          </a:p>
          <a:p>
            <a:r>
              <a:rPr lang="en-US" dirty="0" err="1" smtClean="0"/>
              <a:t>Middleboxes</a:t>
            </a:r>
            <a:endParaRPr lang="en-US" dirty="0" smtClean="0"/>
          </a:p>
          <a:p>
            <a:pPr lvl="1"/>
            <a:r>
              <a:rPr lang="en-US" dirty="0" smtClean="0"/>
              <a:t>Amazon EC2</a:t>
            </a:r>
            <a:endParaRPr lang="en-US" dirty="0"/>
          </a:p>
        </p:txBody>
      </p:sp>
    </p:spTree>
    <p:extLst>
      <p:ext uri="{BB962C8B-B14F-4D97-AF65-F5344CB8AC3E}">
        <p14:creationId xmlns:p14="http://schemas.microsoft.com/office/powerpoint/2010/main" val="3547618130"/>
      </p:ext>
    </p:extLst>
  </p:cSld>
  <p:clrMapOvr>
    <a:masterClrMapping/>
  </p:clrMapOvr>
  <mc:AlternateContent xmlns:mc="http://schemas.openxmlformats.org/markup-compatibility/2006" xmlns:p14="http://schemas.microsoft.com/office/powerpoint/2010/main">
    <mc:Choice Requires="p14">
      <p:transition spd="slow" p14:dur="2000" advTm="776"/>
    </mc:Choice>
    <mc:Fallback xmlns="">
      <p:transition xmlns:p14="http://schemas.microsoft.com/office/powerpoint/2010/main" spd="slow" advTm="776"/>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Gateway</a:t>
            </a:r>
            <a:endParaRPr lang="en-US" dirty="0"/>
          </a:p>
        </p:txBody>
      </p:sp>
      <p:sp>
        <p:nvSpPr>
          <p:cNvPr id="3" name="Content Placeholder 2"/>
          <p:cNvSpPr>
            <a:spLocks noGrp="1"/>
          </p:cNvSpPr>
          <p:nvPr>
            <p:ph idx="1"/>
          </p:nvPr>
        </p:nvSpPr>
        <p:spPr>
          <a:xfrm>
            <a:off x="457200" y="1494170"/>
            <a:ext cx="8229600" cy="4631994"/>
          </a:xfrm>
        </p:spPr>
        <p:txBody>
          <a:bodyPr/>
          <a:lstStyle/>
          <a:p>
            <a:pPr marL="0" indent="0">
              <a:buNone/>
            </a:pPr>
            <a:r>
              <a:rPr lang="en-US" i="1" dirty="0"/>
              <a:t>How many servers does a typical enterprise require to </a:t>
            </a:r>
            <a:r>
              <a:rPr lang="en-US" i="1" dirty="0" smtClean="0"/>
              <a:t>outsource </a:t>
            </a:r>
            <a:r>
              <a:rPr lang="en-US" i="1" dirty="0"/>
              <a:t>traffic to the </a:t>
            </a:r>
            <a:r>
              <a:rPr lang="en-US" i="1" dirty="0" smtClean="0"/>
              <a:t>cloud?</a:t>
            </a:r>
            <a:endParaRPr lang="en-US" dirty="0" smtClean="0"/>
          </a:p>
        </p:txBody>
      </p:sp>
      <p:pic>
        <p:nvPicPr>
          <p:cNvPr id="4" name="Picture 3"/>
          <p:cNvPicPr>
            <a:picLocks noChangeAspect="1"/>
          </p:cNvPicPr>
          <p:nvPr/>
        </p:nvPicPr>
        <p:blipFill>
          <a:blip r:embed="rId4"/>
          <a:stretch>
            <a:fillRect/>
          </a:stretch>
        </p:blipFill>
        <p:spPr>
          <a:xfrm>
            <a:off x="1203839" y="2788322"/>
            <a:ext cx="6383844" cy="2870841"/>
          </a:xfrm>
          <a:prstGeom prst="rect">
            <a:avLst/>
          </a:prstGeom>
        </p:spPr>
      </p:pic>
      <p:sp>
        <p:nvSpPr>
          <p:cNvPr id="5" name="TextBox 4"/>
          <p:cNvSpPr txBox="1"/>
          <p:nvPr/>
        </p:nvSpPr>
        <p:spPr>
          <a:xfrm>
            <a:off x="952101" y="6159379"/>
            <a:ext cx="7227775" cy="369332"/>
          </a:xfrm>
          <a:prstGeom prst="rect">
            <a:avLst/>
          </a:prstGeom>
          <a:noFill/>
        </p:spPr>
        <p:txBody>
          <a:bodyPr wrap="square" rtlCol="0">
            <a:spAutoFit/>
          </a:bodyPr>
          <a:lstStyle/>
          <a:p>
            <a:r>
              <a:rPr lang="en-US" dirty="0" smtClean="0">
                <a:solidFill>
                  <a:schemeClr val="tx2"/>
                </a:solidFill>
                <a:latin typeface="Museo 500 Regular"/>
                <a:cs typeface="Museo 500 Regular"/>
              </a:rPr>
              <a:t>With IDS support, the throughput dropped to 240Mbps per core.</a:t>
            </a:r>
            <a:endParaRPr lang="en-US" dirty="0">
              <a:solidFill>
                <a:schemeClr val="tx2"/>
              </a:solidFill>
              <a:latin typeface="Museo 500 Regular"/>
              <a:cs typeface="Museo 500 Regular"/>
            </a:endParaRPr>
          </a:p>
        </p:txBody>
      </p:sp>
      <p:sp>
        <p:nvSpPr>
          <p:cNvPr id="6" name="Rounded Rectangle 5"/>
          <p:cNvSpPr/>
          <p:nvPr/>
        </p:nvSpPr>
        <p:spPr>
          <a:xfrm>
            <a:off x="711706" y="5111296"/>
            <a:ext cx="7772400" cy="802773"/>
          </a:xfrm>
          <a:prstGeom prst="round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chemeClr val="bg2"/>
                </a:solidFill>
                <a:latin typeface="Museo 500 Regular"/>
                <a:cs typeface="Museo 500 Regular"/>
              </a:rPr>
              <a:t>MBArk</a:t>
            </a:r>
            <a:r>
              <a:rPr lang="en-US" sz="2000" dirty="0" smtClean="0">
                <a:solidFill>
                  <a:schemeClr val="bg2"/>
                </a:solidFill>
                <a:latin typeface="Museo 500 Regular"/>
                <a:cs typeface="Museo 500 Regular"/>
              </a:rPr>
              <a:t> gateway achieves 1.5 </a:t>
            </a:r>
            <a:r>
              <a:rPr lang="en-US" sz="2000" dirty="0" err="1" smtClean="0">
                <a:solidFill>
                  <a:schemeClr val="bg2"/>
                </a:solidFill>
                <a:latin typeface="Museo 500 Regular"/>
                <a:cs typeface="Museo 500 Regular"/>
              </a:rPr>
              <a:t>Gbps</a:t>
            </a:r>
            <a:r>
              <a:rPr lang="en-US" sz="2000" dirty="0" smtClean="0">
                <a:solidFill>
                  <a:schemeClr val="bg2"/>
                </a:solidFill>
                <a:latin typeface="Museo 500 Regular"/>
                <a:cs typeface="Museo 500 Regular"/>
              </a:rPr>
              <a:t> per core for empirical traffic</a:t>
            </a:r>
            <a:endParaRPr lang="en-US" sz="2000" dirty="0">
              <a:solidFill>
                <a:schemeClr val="bg2"/>
              </a:solidFill>
              <a:latin typeface="Museo 500 Regular"/>
              <a:cs typeface="Museo 500 Regular"/>
            </a:endParaRPr>
          </a:p>
        </p:txBody>
      </p:sp>
    </p:spTree>
    <p:custDataLst>
      <p:tags r:id="rId1"/>
    </p:custDataLst>
    <p:extLst>
      <p:ext uri="{BB962C8B-B14F-4D97-AF65-F5344CB8AC3E}">
        <p14:creationId xmlns:p14="http://schemas.microsoft.com/office/powerpoint/2010/main" val="3922400434"/>
      </p:ext>
    </p:extLst>
  </p:cSld>
  <p:clrMapOvr>
    <a:masterClrMapping/>
  </p:clrMapOvr>
  <mc:AlternateContent xmlns:mc="http://schemas.openxmlformats.org/markup-compatibility/2006" xmlns:p14="http://schemas.microsoft.com/office/powerpoint/2010/main">
    <mc:Choice Requires="p14">
      <p:transition spd="slow" p14:dur="2000" advTm="6014"/>
    </mc:Choice>
    <mc:Fallback xmlns="">
      <p:transition xmlns:p14="http://schemas.microsoft.com/office/powerpoint/2010/main" spd="slow" advTm="601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r>
              <a:rPr lang="en-US" dirty="0" err="1" smtClean="0"/>
              <a:t>Middleboxes</a:t>
            </a:r>
            <a:endParaRPr lang="en-US" dirty="0"/>
          </a:p>
        </p:txBody>
      </p:sp>
      <p:sp>
        <p:nvSpPr>
          <p:cNvPr id="3" name="Content Placeholder 2"/>
          <p:cNvSpPr>
            <a:spLocks noGrp="1"/>
          </p:cNvSpPr>
          <p:nvPr>
            <p:ph idx="1"/>
          </p:nvPr>
        </p:nvSpPr>
        <p:spPr>
          <a:xfrm>
            <a:off x="457200" y="1494170"/>
            <a:ext cx="8229600" cy="4631994"/>
          </a:xfrm>
        </p:spPr>
        <p:txBody>
          <a:bodyPr/>
          <a:lstStyle/>
          <a:p>
            <a:pPr marL="0" indent="0">
              <a:buNone/>
            </a:pPr>
            <a:r>
              <a:rPr lang="en-US" i="1" dirty="0"/>
              <a:t>Is throughput reduced at the </a:t>
            </a:r>
            <a:r>
              <a:rPr lang="en-US" i="1" dirty="0" err="1"/>
              <a:t>middleboxes</a:t>
            </a:r>
            <a:r>
              <a:rPr lang="en-US" i="1" dirty="0"/>
              <a:t> due to </a:t>
            </a:r>
            <a:r>
              <a:rPr lang="en-US" i="1" dirty="0" err="1" smtClean="0"/>
              <a:t>MBArk</a:t>
            </a:r>
            <a:r>
              <a:rPr lang="en-US" i="1" dirty="0" smtClean="0"/>
              <a:t>? </a:t>
            </a:r>
            <a:endParaRPr lang="en-US" dirty="0"/>
          </a:p>
          <a:p>
            <a:pPr marL="0" indent="0">
              <a:buNone/>
            </a:pPr>
            <a:endParaRPr lang="en-US" dirty="0" smtClean="0"/>
          </a:p>
          <a:p>
            <a:pPr marL="0" indent="0">
              <a:buNone/>
            </a:pPr>
            <a:endParaRPr lang="en-US" dirty="0" smtClean="0"/>
          </a:p>
        </p:txBody>
      </p:sp>
      <p:pic>
        <p:nvPicPr>
          <p:cNvPr id="9" name="Picture 8"/>
          <p:cNvPicPr>
            <a:picLocks noChangeAspect="1"/>
          </p:cNvPicPr>
          <p:nvPr/>
        </p:nvPicPr>
        <p:blipFill>
          <a:blip r:embed="rId4"/>
          <a:stretch>
            <a:fillRect/>
          </a:stretch>
        </p:blipFill>
        <p:spPr>
          <a:xfrm>
            <a:off x="731432" y="2220457"/>
            <a:ext cx="7592377" cy="2282060"/>
          </a:xfrm>
          <a:prstGeom prst="rect">
            <a:avLst/>
          </a:prstGeom>
        </p:spPr>
      </p:pic>
      <p:sp>
        <p:nvSpPr>
          <p:cNvPr id="10" name="Rounded Rectangle 9"/>
          <p:cNvSpPr/>
          <p:nvPr/>
        </p:nvSpPr>
        <p:spPr>
          <a:xfrm>
            <a:off x="711706" y="5111296"/>
            <a:ext cx="7772400" cy="802773"/>
          </a:xfrm>
          <a:prstGeom prst="round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chemeClr val="bg2"/>
                </a:solidFill>
                <a:latin typeface="Museo 500 Regular"/>
                <a:cs typeface="Museo 500 Regular"/>
              </a:rPr>
              <a:t>MBArk</a:t>
            </a:r>
            <a:r>
              <a:rPr lang="en-US" sz="2000" dirty="0" smtClean="0">
                <a:solidFill>
                  <a:schemeClr val="bg2"/>
                </a:solidFill>
                <a:latin typeface="Museo 500 Regular"/>
                <a:cs typeface="Museo 500 Regular"/>
              </a:rPr>
              <a:t> does not reduce </a:t>
            </a:r>
            <a:r>
              <a:rPr lang="en-US" sz="2000" dirty="0" err="1" smtClean="0">
                <a:solidFill>
                  <a:schemeClr val="bg2"/>
                </a:solidFill>
                <a:latin typeface="Museo 500 Regular"/>
                <a:cs typeface="Museo 500 Regular"/>
              </a:rPr>
              <a:t>middlebox</a:t>
            </a:r>
            <a:r>
              <a:rPr lang="en-US" sz="2000" dirty="0" smtClean="0">
                <a:solidFill>
                  <a:schemeClr val="bg2"/>
                </a:solidFill>
                <a:latin typeface="Museo 500 Regular"/>
                <a:cs typeface="Museo 500 Regular"/>
              </a:rPr>
              <a:t> throughput!</a:t>
            </a:r>
            <a:endParaRPr lang="en-US" sz="2000" dirty="0">
              <a:solidFill>
                <a:schemeClr val="bg2"/>
              </a:solidFill>
              <a:latin typeface="Museo 500 Regular"/>
              <a:cs typeface="Museo 500 Regular"/>
            </a:endParaRPr>
          </a:p>
        </p:txBody>
      </p:sp>
    </p:spTree>
    <p:custDataLst>
      <p:tags r:id="rId1"/>
    </p:custDataLst>
    <p:extLst>
      <p:ext uri="{BB962C8B-B14F-4D97-AF65-F5344CB8AC3E}">
        <p14:creationId xmlns:p14="http://schemas.microsoft.com/office/powerpoint/2010/main" val="1376211886"/>
      </p:ext>
    </p:extLst>
  </p:cSld>
  <p:clrMapOvr>
    <a:masterClrMapping/>
  </p:clrMapOvr>
  <mc:AlternateContent xmlns:mc="http://schemas.openxmlformats.org/markup-compatibility/2006" xmlns:p14="http://schemas.microsoft.com/office/powerpoint/2010/main">
    <mc:Choice Requires="p14">
      <p:transition spd="slow" p14:dur="2000" advTm="2377"/>
    </mc:Choice>
    <mc:Fallback xmlns="">
      <p:transition xmlns:p14="http://schemas.microsoft.com/office/powerpoint/2010/main" spd="slow" advTm="237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End-to-end</a:t>
            </a:r>
            <a:endParaRPr lang="en-US" dirty="0"/>
          </a:p>
        </p:txBody>
      </p:sp>
      <p:sp>
        <p:nvSpPr>
          <p:cNvPr id="3" name="Content Placeholder 2"/>
          <p:cNvSpPr>
            <a:spLocks noGrp="1"/>
          </p:cNvSpPr>
          <p:nvPr>
            <p:ph idx="1"/>
          </p:nvPr>
        </p:nvSpPr>
        <p:spPr>
          <a:xfrm>
            <a:off x="457200" y="1494170"/>
            <a:ext cx="8229600" cy="4631994"/>
          </a:xfrm>
        </p:spPr>
        <p:txBody>
          <a:bodyPr/>
          <a:lstStyle/>
          <a:p>
            <a:r>
              <a:rPr lang="en-US" i="1" dirty="0"/>
              <a:t>How </a:t>
            </a:r>
            <a:r>
              <a:rPr lang="en-US" i="1" dirty="0" smtClean="0"/>
              <a:t>does the redirection inflates page load time? </a:t>
            </a:r>
            <a:endParaRPr lang="en-US" dirty="0"/>
          </a:p>
        </p:txBody>
      </p:sp>
      <p:sp>
        <p:nvSpPr>
          <p:cNvPr id="8" name="Rounded Rectangle 7"/>
          <p:cNvSpPr/>
          <p:nvPr/>
        </p:nvSpPr>
        <p:spPr>
          <a:xfrm>
            <a:off x="711706" y="5788757"/>
            <a:ext cx="7772400" cy="802773"/>
          </a:xfrm>
          <a:prstGeom prst="round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useo 500 Regular"/>
                <a:cs typeface="Museo 500 Regular"/>
              </a:rPr>
              <a:t>At the 90th percentile, page loads increase by 2 </a:t>
            </a:r>
            <a:r>
              <a:rPr lang="en-US" sz="2000" dirty="0" smtClean="0">
                <a:latin typeface="Museo 500 Regular"/>
                <a:cs typeface="Museo 500 Regular"/>
              </a:rPr>
              <a:t>seconds.</a:t>
            </a:r>
            <a:endParaRPr lang="en-US" sz="2000" dirty="0">
              <a:latin typeface="Museo 500 Regular"/>
              <a:cs typeface="Museo 500 Regular"/>
            </a:endParaRPr>
          </a:p>
        </p:txBody>
      </p:sp>
      <p:pic>
        <p:nvPicPr>
          <p:cNvPr id="4" name="Picture 3"/>
          <p:cNvPicPr>
            <a:picLocks noChangeAspect="1"/>
          </p:cNvPicPr>
          <p:nvPr/>
        </p:nvPicPr>
        <p:blipFill>
          <a:blip r:embed="rId4"/>
          <a:stretch>
            <a:fillRect/>
          </a:stretch>
        </p:blipFill>
        <p:spPr>
          <a:xfrm>
            <a:off x="0" y="2428338"/>
            <a:ext cx="9144000" cy="3323063"/>
          </a:xfrm>
          <a:prstGeom prst="rect">
            <a:avLst/>
          </a:prstGeom>
        </p:spPr>
      </p:pic>
    </p:spTree>
    <p:custDataLst>
      <p:tags r:id="rId1"/>
    </p:custDataLst>
    <p:extLst>
      <p:ext uri="{BB962C8B-B14F-4D97-AF65-F5344CB8AC3E}">
        <p14:creationId xmlns:p14="http://schemas.microsoft.com/office/powerpoint/2010/main" val="900903602"/>
      </p:ext>
    </p:extLst>
  </p:cSld>
  <p:clrMapOvr>
    <a:masterClrMapping/>
  </p:clrMapOvr>
  <mc:AlternateContent xmlns:mc="http://schemas.openxmlformats.org/markup-compatibility/2006" xmlns:p14="http://schemas.microsoft.com/office/powerpoint/2010/main">
    <mc:Choice Requires="p14">
      <p:transition spd="slow" p14:dur="2000" advTm="1255"/>
    </mc:Choice>
    <mc:Fallback xmlns="">
      <p:transition xmlns:p14="http://schemas.microsoft.com/office/powerpoint/2010/main" spd="slow" advTm="125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Data </a:t>
            </a:r>
            <a:r>
              <a:rPr lang="en-US" dirty="0" smtClean="0">
                <a:solidFill>
                  <a:schemeClr val="accent2"/>
                </a:solidFill>
              </a:rPr>
              <a:t>confidentiality</a:t>
            </a:r>
            <a:r>
              <a:rPr lang="en-US" dirty="0" smtClean="0"/>
              <a:t> is a challenge when enterprises outsource their </a:t>
            </a:r>
            <a:r>
              <a:rPr lang="en-US" dirty="0" err="1" smtClean="0"/>
              <a:t>middleboxes</a:t>
            </a:r>
            <a:r>
              <a:rPr lang="en-US" dirty="0" smtClean="0"/>
              <a:t>.</a:t>
            </a:r>
          </a:p>
          <a:p>
            <a:endParaRPr lang="en-US" dirty="0" smtClean="0"/>
          </a:p>
          <a:p>
            <a:r>
              <a:rPr lang="en-US" dirty="0" err="1" smtClean="0"/>
              <a:t>MBArk</a:t>
            </a:r>
            <a:r>
              <a:rPr lang="en-US" dirty="0" smtClean="0"/>
              <a:t> is the </a:t>
            </a:r>
            <a:r>
              <a:rPr lang="en-US" dirty="0" smtClean="0">
                <a:solidFill>
                  <a:srgbClr val="C0504D"/>
                </a:solidFill>
              </a:rPr>
              <a:t>first</a:t>
            </a:r>
            <a:r>
              <a:rPr lang="en-US" dirty="0" smtClean="0"/>
              <a:t> system that enables running a wide range of </a:t>
            </a:r>
            <a:r>
              <a:rPr lang="en-US" dirty="0" err="1" smtClean="0">
                <a:solidFill>
                  <a:srgbClr val="C0504D"/>
                </a:solidFill>
              </a:rPr>
              <a:t>middleboxes</a:t>
            </a:r>
            <a:r>
              <a:rPr lang="en-US" dirty="0" smtClean="0">
                <a:solidFill>
                  <a:srgbClr val="C0504D"/>
                </a:solidFill>
              </a:rPr>
              <a:t> </a:t>
            </a:r>
            <a:r>
              <a:rPr lang="en-US" dirty="0" smtClean="0"/>
              <a:t>at a </a:t>
            </a:r>
            <a:r>
              <a:rPr lang="en-US" dirty="0" smtClean="0">
                <a:solidFill>
                  <a:srgbClr val="C0504D"/>
                </a:solidFill>
              </a:rPr>
              <a:t>cloud</a:t>
            </a:r>
            <a:r>
              <a:rPr lang="en-US" dirty="0" smtClean="0"/>
              <a:t> provider while maintaining the </a:t>
            </a:r>
            <a:r>
              <a:rPr lang="en-US" dirty="0" smtClean="0">
                <a:solidFill>
                  <a:srgbClr val="C0504D"/>
                </a:solidFill>
              </a:rPr>
              <a:t>confidentiality</a:t>
            </a:r>
            <a:r>
              <a:rPr lang="en-US" dirty="0" smtClean="0"/>
              <a:t> of traffic with </a:t>
            </a:r>
            <a:r>
              <a:rPr lang="en-US" dirty="0"/>
              <a:t>competitive </a:t>
            </a:r>
            <a:r>
              <a:rPr lang="en-US" dirty="0" smtClean="0">
                <a:solidFill>
                  <a:srgbClr val="C0504D"/>
                </a:solidFill>
              </a:rPr>
              <a:t>performance</a:t>
            </a:r>
            <a:r>
              <a:rPr lang="en-US" dirty="0" smtClean="0"/>
              <a:t>.</a:t>
            </a:r>
          </a:p>
        </p:txBody>
      </p:sp>
    </p:spTree>
    <p:custDataLst>
      <p:tags r:id="rId1"/>
    </p:custDataLst>
    <p:extLst>
      <p:ext uri="{BB962C8B-B14F-4D97-AF65-F5344CB8AC3E}">
        <p14:creationId xmlns:p14="http://schemas.microsoft.com/office/powerpoint/2010/main" val="1244040092"/>
      </p:ext>
    </p:extLst>
  </p:cSld>
  <p:clrMapOvr>
    <a:masterClrMapping/>
  </p:clrMapOvr>
  <mc:AlternateContent xmlns:mc="http://schemas.openxmlformats.org/markup-compatibility/2006" xmlns:p14="http://schemas.microsoft.com/office/powerpoint/2010/main">
    <mc:Choice Requires="p14">
      <p:transition spd="slow" p14:dur="2000" advTm="2081"/>
    </mc:Choice>
    <mc:Fallback xmlns="">
      <p:transition xmlns:p14="http://schemas.microsoft.com/office/powerpoint/2010/main" spd="slow" advTm="208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move to the cloud</a:t>
            </a:r>
          </a:p>
        </p:txBody>
      </p:sp>
      <p:sp>
        <p:nvSpPr>
          <p:cNvPr id="5" name="TextBox 4"/>
          <p:cNvSpPr txBox="1"/>
          <p:nvPr/>
        </p:nvSpPr>
        <p:spPr>
          <a:xfrm>
            <a:off x="1288008" y="6334780"/>
            <a:ext cx="6827552" cy="523220"/>
          </a:xfrm>
          <a:prstGeom prst="rect">
            <a:avLst/>
          </a:prstGeom>
          <a:noFill/>
        </p:spPr>
        <p:txBody>
          <a:bodyPr wrap="square" rtlCol="0">
            <a:spAutoFit/>
          </a:bodyPr>
          <a:lstStyle/>
          <a:p>
            <a:r>
              <a:rPr lang="en-US" sz="1400" dirty="0" smtClean="0">
                <a:latin typeface="Gill Sans MT"/>
                <a:cs typeface="Gill Sans MT"/>
              </a:rPr>
              <a:t>Making </a:t>
            </a:r>
            <a:r>
              <a:rPr lang="en-US" sz="1400" dirty="0" err="1" smtClean="0">
                <a:latin typeface="Gill Sans MT"/>
                <a:cs typeface="Gill Sans MT"/>
              </a:rPr>
              <a:t>Middleboxes</a:t>
            </a:r>
            <a:r>
              <a:rPr lang="en-US" sz="1400" dirty="0" smtClean="0">
                <a:latin typeface="Gill Sans MT"/>
                <a:cs typeface="Gill Sans MT"/>
              </a:rPr>
              <a:t> Someone Else's Problem: Network Processing as a Cloud Service. </a:t>
            </a:r>
          </a:p>
          <a:p>
            <a:r>
              <a:rPr lang="en-US" sz="1400" dirty="0" smtClean="0">
                <a:latin typeface="Gill Sans MT"/>
                <a:cs typeface="Gill Sans MT"/>
              </a:rPr>
              <a:t>J. Sherry, S. </a:t>
            </a:r>
            <a:r>
              <a:rPr lang="en-US" sz="1400" dirty="0" err="1" smtClean="0">
                <a:latin typeface="Gill Sans MT"/>
                <a:cs typeface="Gill Sans MT"/>
              </a:rPr>
              <a:t>Hasan</a:t>
            </a:r>
            <a:r>
              <a:rPr lang="en-US" sz="1400" dirty="0" smtClean="0">
                <a:latin typeface="Gill Sans MT"/>
                <a:cs typeface="Gill Sans MT"/>
              </a:rPr>
              <a:t>, C. Scott, A. Krishnamurthy, S. </a:t>
            </a:r>
            <a:r>
              <a:rPr lang="en-US" sz="1400" dirty="0" err="1" smtClean="0">
                <a:latin typeface="Gill Sans MT"/>
                <a:cs typeface="Gill Sans MT"/>
              </a:rPr>
              <a:t>Ratnasamy</a:t>
            </a:r>
            <a:r>
              <a:rPr lang="en-US" sz="1400" dirty="0" smtClean="0">
                <a:latin typeface="Gill Sans MT"/>
                <a:cs typeface="Gill Sans MT"/>
              </a:rPr>
              <a:t>, V. </a:t>
            </a:r>
            <a:r>
              <a:rPr lang="en-US" sz="1400" dirty="0" err="1" smtClean="0">
                <a:latin typeface="Gill Sans MT"/>
                <a:cs typeface="Gill Sans MT"/>
              </a:rPr>
              <a:t>Sekar</a:t>
            </a:r>
            <a:r>
              <a:rPr lang="en-US" sz="1400" dirty="0" smtClean="0">
                <a:latin typeface="Gill Sans MT"/>
                <a:cs typeface="Gill Sans MT"/>
              </a:rPr>
              <a:t>.   ACM SIGCOMM 2012.</a:t>
            </a:r>
            <a:endParaRPr lang="en-US" sz="1400" dirty="0">
              <a:latin typeface="Gill Sans MT"/>
              <a:cs typeface="Gill Sans MT"/>
            </a:endParaRPr>
          </a:p>
        </p:txBody>
      </p:sp>
      <p:sp>
        <p:nvSpPr>
          <p:cNvPr id="6" name="TextBox 5"/>
          <p:cNvSpPr txBox="1"/>
          <p:nvPr/>
        </p:nvSpPr>
        <p:spPr>
          <a:xfrm>
            <a:off x="2288247" y="5147892"/>
            <a:ext cx="4922370" cy="400110"/>
          </a:xfrm>
          <a:prstGeom prst="rect">
            <a:avLst/>
          </a:prstGeom>
          <a:noFill/>
        </p:spPr>
        <p:txBody>
          <a:bodyPr wrap="none" rtlCol="0">
            <a:spAutoFit/>
          </a:bodyPr>
          <a:lstStyle/>
          <a:p>
            <a:r>
              <a:rPr lang="en-US" sz="2000" dirty="0" smtClean="0">
                <a:latin typeface="Museo 500 Regular"/>
                <a:cs typeface="Museo 500 Regular"/>
              </a:rPr>
              <a:t>Basic “Bounce” Redirection in APLOMB </a:t>
            </a:r>
            <a:endParaRPr lang="en-US" sz="2000" dirty="0">
              <a:latin typeface="Museo 500 Regular"/>
              <a:cs typeface="Museo 500 Regular"/>
            </a:endParaRPr>
          </a:p>
        </p:txBody>
      </p:sp>
      <p:sp>
        <p:nvSpPr>
          <p:cNvPr id="7" name="Rounded Rectangular Callout 6"/>
          <p:cNvSpPr/>
          <p:nvPr/>
        </p:nvSpPr>
        <p:spPr>
          <a:xfrm>
            <a:off x="457200" y="1187231"/>
            <a:ext cx="3019047" cy="1042404"/>
          </a:xfrm>
          <a:prstGeom prst="wedgeRoundRectCallout">
            <a:avLst>
              <a:gd name="adj1" fmla="val 61283"/>
              <a:gd name="adj2" fmla="val 80327"/>
              <a:gd name="adj3" fmla="val 16667"/>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Gateway redirects the enterprise traffic to the cloud</a:t>
            </a:r>
            <a:endParaRPr lang="en-US" dirty="0">
              <a:latin typeface="Museo 500 Regular"/>
              <a:cs typeface="Museo 500 Regular"/>
            </a:endParaRPr>
          </a:p>
        </p:txBody>
      </p:sp>
      <p:sp>
        <p:nvSpPr>
          <p:cNvPr id="9" name="Rounded Rectangular Callout 8"/>
          <p:cNvSpPr/>
          <p:nvPr/>
        </p:nvSpPr>
        <p:spPr>
          <a:xfrm>
            <a:off x="6124953" y="1187231"/>
            <a:ext cx="3019047" cy="711999"/>
          </a:xfrm>
          <a:prstGeom prst="wedgeRoundRectCallout">
            <a:avLst>
              <a:gd name="adj1" fmla="val -48463"/>
              <a:gd name="adj2" fmla="val 76650"/>
              <a:gd name="adj3" fmla="val 16667"/>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The cloud process the traffic</a:t>
            </a:r>
            <a:endParaRPr lang="en-US" dirty="0">
              <a:latin typeface="Museo 500 Regular"/>
              <a:cs typeface="Museo 500 Regular"/>
            </a:endParaRPr>
          </a:p>
        </p:txBody>
      </p:sp>
      <p:pic>
        <p:nvPicPr>
          <p:cNvPr id="3" name="Picture 2"/>
          <p:cNvPicPr>
            <a:picLocks noChangeAspect="1"/>
          </p:cNvPicPr>
          <p:nvPr/>
        </p:nvPicPr>
        <p:blipFill>
          <a:blip r:embed="rId4"/>
          <a:stretch>
            <a:fillRect/>
          </a:stretch>
        </p:blipFill>
        <p:spPr>
          <a:xfrm>
            <a:off x="812800" y="1589908"/>
            <a:ext cx="7518400" cy="2755900"/>
          </a:xfrm>
          <a:prstGeom prst="rect">
            <a:avLst/>
          </a:prstGeom>
        </p:spPr>
      </p:pic>
    </p:spTree>
    <p:custDataLst>
      <p:tags r:id="rId1"/>
    </p:custDataLst>
    <p:extLst>
      <p:ext uri="{BB962C8B-B14F-4D97-AF65-F5344CB8AC3E}">
        <p14:creationId xmlns:p14="http://schemas.microsoft.com/office/powerpoint/2010/main" val="3543102382"/>
      </p:ext>
    </p:extLst>
  </p:cSld>
  <p:clrMapOvr>
    <a:masterClrMapping/>
  </p:clrMapOvr>
  <mc:AlternateContent xmlns:mc="http://schemas.openxmlformats.org/markup-compatibility/2006" xmlns:p14="http://schemas.microsoft.com/office/powerpoint/2010/main">
    <mc:Choice Requires="p14">
      <p:transition spd="slow" p14:dur="2000" advTm="20532"/>
    </mc:Choice>
    <mc:Fallback xmlns="">
      <p:transition xmlns:p14="http://schemas.microsoft.com/office/powerpoint/2010/main" spd="slow" advTm="20532"/>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3524742"/>
      </p:ext>
    </p:extLst>
  </p:cSld>
  <p:clrMapOvr>
    <a:masterClrMapping/>
  </p:clrMapOvr>
  <mc:AlternateContent xmlns:mc="http://schemas.openxmlformats.org/markup-compatibility/2006" xmlns:p14="http://schemas.microsoft.com/office/powerpoint/2010/main">
    <mc:Choice Requires="p14">
      <p:transition spd="slow" p14:dur="2000" advTm="645"/>
    </mc:Choice>
    <mc:Fallback xmlns="">
      <p:transition xmlns:p14="http://schemas.microsoft.com/office/powerpoint/2010/main" spd="slow" advTm="645"/>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NFV Model</a:t>
            </a:r>
            <a:endParaRPr lang="en-US" dirty="0"/>
          </a:p>
        </p:txBody>
      </p:sp>
      <p:sp>
        <p:nvSpPr>
          <p:cNvPr id="7" name="Rounded Rectangular Callout 6"/>
          <p:cNvSpPr/>
          <p:nvPr/>
        </p:nvSpPr>
        <p:spPr>
          <a:xfrm>
            <a:off x="147861" y="1219791"/>
            <a:ext cx="3019047" cy="1042404"/>
          </a:xfrm>
          <a:prstGeom prst="wedgeRoundRectCallout">
            <a:avLst>
              <a:gd name="adj1" fmla="val 61283"/>
              <a:gd name="adj2" fmla="val 80327"/>
              <a:gd name="adj3" fmla="val 16667"/>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Gateway redirects the enterprise traffic</a:t>
            </a:r>
            <a:endParaRPr lang="en-US" dirty="0">
              <a:latin typeface="Museo 500 Regular"/>
              <a:cs typeface="Museo 500 Regular"/>
            </a:endParaRPr>
          </a:p>
        </p:txBody>
      </p:sp>
      <p:sp>
        <p:nvSpPr>
          <p:cNvPr id="9" name="Rounded Rectangular Callout 8"/>
          <p:cNvSpPr/>
          <p:nvPr/>
        </p:nvSpPr>
        <p:spPr>
          <a:xfrm>
            <a:off x="5913295" y="1543230"/>
            <a:ext cx="3019047" cy="711999"/>
          </a:xfrm>
          <a:prstGeom prst="wedgeRoundRectCallout">
            <a:avLst>
              <a:gd name="adj1" fmla="val -65720"/>
              <a:gd name="adj2" fmla="val 120094"/>
              <a:gd name="adj3" fmla="val 16667"/>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The edge process the traffic</a:t>
            </a:r>
            <a:endParaRPr lang="en-US" dirty="0">
              <a:latin typeface="Museo 500 Regular"/>
              <a:cs typeface="Museo 500 Regular"/>
            </a:endParaRPr>
          </a:p>
        </p:txBody>
      </p:sp>
      <p:pic>
        <p:nvPicPr>
          <p:cNvPr id="4" name="Picture 3"/>
          <p:cNvPicPr>
            <a:picLocks noChangeAspect="1"/>
          </p:cNvPicPr>
          <p:nvPr/>
        </p:nvPicPr>
        <p:blipFill>
          <a:blip r:embed="rId4"/>
          <a:stretch>
            <a:fillRect/>
          </a:stretch>
        </p:blipFill>
        <p:spPr>
          <a:xfrm>
            <a:off x="812800" y="1268631"/>
            <a:ext cx="7518400" cy="3073400"/>
          </a:xfrm>
          <a:prstGeom prst="rect">
            <a:avLst/>
          </a:prstGeom>
        </p:spPr>
      </p:pic>
    </p:spTree>
    <p:custDataLst>
      <p:tags r:id="rId1"/>
    </p:custDataLst>
    <p:extLst>
      <p:ext uri="{BB962C8B-B14F-4D97-AF65-F5344CB8AC3E}">
        <p14:creationId xmlns:p14="http://schemas.microsoft.com/office/powerpoint/2010/main" val="4240078471"/>
      </p:ext>
    </p:extLst>
  </p:cSld>
  <p:clrMapOvr>
    <a:masterClrMapping/>
  </p:clrMapOvr>
  <mc:AlternateContent xmlns:mc="http://schemas.openxmlformats.org/markup-compatibility/2006" xmlns:p14="http://schemas.microsoft.com/office/powerpoint/2010/main">
    <mc:Choice Requires="p14">
      <p:transition spd="slow" p14:dur="2000" advTm="34945"/>
    </mc:Choice>
    <mc:Fallback xmlns="">
      <p:transition xmlns:p14="http://schemas.microsoft.com/office/powerpoint/2010/main" spd="slow" advTm="3494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NFV Model</a:t>
            </a:r>
            <a:endParaRPr lang="en-US" dirty="0"/>
          </a:p>
        </p:txBody>
      </p:sp>
      <p:pic>
        <p:nvPicPr>
          <p:cNvPr id="4" name="Picture 3"/>
          <p:cNvPicPr>
            <a:picLocks noChangeAspect="1"/>
          </p:cNvPicPr>
          <p:nvPr/>
        </p:nvPicPr>
        <p:blipFill>
          <a:blip r:embed="rId4"/>
          <a:stretch>
            <a:fillRect/>
          </a:stretch>
        </p:blipFill>
        <p:spPr>
          <a:xfrm>
            <a:off x="812800" y="1268631"/>
            <a:ext cx="7518400" cy="3073400"/>
          </a:xfrm>
          <a:prstGeom prst="rect">
            <a:avLst/>
          </a:prstGeom>
        </p:spPr>
      </p:pic>
      <p:sp>
        <p:nvSpPr>
          <p:cNvPr id="10" name="Content Placeholder 2"/>
          <p:cNvSpPr>
            <a:spLocks noGrp="1"/>
          </p:cNvSpPr>
          <p:nvPr>
            <p:ph idx="1"/>
          </p:nvPr>
        </p:nvSpPr>
        <p:spPr>
          <a:xfrm>
            <a:off x="457200" y="4630794"/>
            <a:ext cx="8229600" cy="1495369"/>
          </a:xfrm>
        </p:spPr>
        <p:txBody>
          <a:bodyPr>
            <a:normAutofit lnSpcReduction="10000"/>
          </a:bodyPr>
          <a:lstStyle/>
          <a:p>
            <a:pPr marL="0" indent="0">
              <a:buNone/>
            </a:pPr>
            <a:r>
              <a:rPr lang="en-US" dirty="0" smtClean="0">
                <a:sym typeface="Wingdings"/>
              </a:rPr>
              <a:t> </a:t>
            </a:r>
            <a:r>
              <a:rPr lang="en-US" dirty="0" smtClean="0">
                <a:solidFill>
                  <a:schemeClr val="accent1"/>
                </a:solidFill>
              </a:rPr>
              <a:t>Economies of scale and pay-per use</a:t>
            </a:r>
          </a:p>
          <a:p>
            <a:pPr marL="0" indent="0">
              <a:buNone/>
            </a:pPr>
            <a:r>
              <a:rPr lang="en-US" dirty="0" smtClean="0">
                <a:sym typeface="Wingdings"/>
              </a:rPr>
              <a:t> </a:t>
            </a:r>
            <a:r>
              <a:rPr lang="en-US" dirty="0" smtClean="0">
                <a:solidFill>
                  <a:srgbClr val="4F81BD"/>
                </a:solidFill>
                <a:sym typeface="Wingdings"/>
              </a:rPr>
              <a:t>Simplifies configuration and deployment</a:t>
            </a:r>
          </a:p>
          <a:p>
            <a:pPr marL="0" indent="0">
              <a:buNone/>
            </a:pPr>
            <a:r>
              <a:rPr lang="en-US" dirty="0" smtClean="0">
                <a:sym typeface="Wingdings"/>
              </a:rPr>
              <a:t> </a:t>
            </a:r>
            <a:r>
              <a:rPr lang="en-US" dirty="0" smtClean="0">
                <a:solidFill>
                  <a:srgbClr val="4F81BD"/>
                </a:solidFill>
                <a:sym typeface="Wingdings"/>
              </a:rPr>
              <a:t>Redundant resources for failover</a:t>
            </a:r>
            <a:endParaRPr lang="en-US" dirty="0"/>
          </a:p>
        </p:txBody>
      </p:sp>
    </p:spTree>
    <p:custDataLst>
      <p:tags r:id="rId1"/>
    </p:custDataLst>
    <p:extLst>
      <p:ext uri="{BB962C8B-B14F-4D97-AF65-F5344CB8AC3E}">
        <p14:creationId xmlns:p14="http://schemas.microsoft.com/office/powerpoint/2010/main" val="1091923513"/>
      </p:ext>
    </p:extLst>
  </p:cSld>
  <p:clrMapOvr>
    <a:masterClrMapping/>
  </p:clrMapOvr>
  <mc:AlternateContent xmlns:mc="http://schemas.openxmlformats.org/markup-compatibility/2006" xmlns:p14="http://schemas.microsoft.com/office/powerpoint/2010/main">
    <mc:Choice Requires="p14">
      <p:transition spd="slow" p14:dur="2000" advTm="42747"/>
    </mc:Choice>
    <mc:Fallback xmlns="">
      <p:transition xmlns:p14="http://schemas.microsoft.com/office/powerpoint/2010/main" spd="slow" advTm="4274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NFV Model</a:t>
            </a:r>
            <a:endParaRPr lang="en-US" dirty="0"/>
          </a:p>
        </p:txBody>
      </p:sp>
      <p:pic>
        <p:nvPicPr>
          <p:cNvPr id="4" name="Picture 3"/>
          <p:cNvPicPr>
            <a:picLocks noChangeAspect="1"/>
          </p:cNvPicPr>
          <p:nvPr/>
        </p:nvPicPr>
        <p:blipFill>
          <a:blip r:embed="rId4"/>
          <a:stretch>
            <a:fillRect/>
          </a:stretch>
        </p:blipFill>
        <p:spPr>
          <a:xfrm>
            <a:off x="812800" y="1268631"/>
            <a:ext cx="7518400" cy="3073400"/>
          </a:xfrm>
          <a:prstGeom prst="rect">
            <a:avLst/>
          </a:prstGeom>
        </p:spPr>
      </p:pic>
      <p:sp>
        <p:nvSpPr>
          <p:cNvPr id="10" name="Content Placeholder 2"/>
          <p:cNvSpPr>
            <a:spLocks noGrp="1"/>
          </p:cNvSpPr>
          <p:nvPr>
            <p:ph idx="1"/>
          </p:nvPr>
        </p:nvSpPr>
        <p:spPr>
          <a:xfrm>
            <a:off x="457200" y="4630794"/>
            <a:ext cx="8229600" cy="1495369"/>
          </a:xfrm>
        </p:spPr>
        <p:txBody>
          <a:bodyPr>
            <a:normAutofit fontScale="92500"/>
          </a:bodyPr>
          <a:lstStyle/>
          <a:p>
            <a:pPr marL="0" indent="0">
              <a:buNone/>
            </a:pPr>
            <a:r>
              <a:rPr lang="en-US" dirty="0" smtClean="0">
                <a:sym typeface="Wingdings"/>
              </a:rPr>
              <a:t> </a:t>
            </a:r>
            <a:r>
              <a:rPr lang="en-US" dirty="0" smtClean="0">
                <a:solidFill>
                  <a:srgbClr val="C0504D"/>
                </a:solidFill>
                <a:sym typeface="Wingdings"/>
              </a:rPr>
              <a:t>No confidentiality</a:t>
            </a:r>
          </a:p>
          <a:p>
            <a:pPr lvl="1"/>
            <a:r>
              <a:rPr lang="en-US" dirty="0">
                <a:solidFill>
                  <a:srgbClr val="000000"/>
                </a:solidFill>
                <a:sym typeface="Wingdings"/>
              </a:rPr>
              <a:t>Traffic may contain confidential information about the enterprise</a:t>
            </a:r>
          </a:p>
          <a:p>
            <a:pPr lvl="1"/>
            <a:r>
              <a:rPr lang="en-US" dirty="0" smtClean="0">
                <a:sym typeface="Wingdings"/>
              </a:rPr>
              <a:t>Also </a:t>
            </a:r>
            <a:r>
              <a:rPr lang="en-US" dirty="0">
                <a:sym typeface="Wingdings"/>
              </a:rPr>
              <a:t>seen in context of cloud computing and storage</a:t>
            </a:r>
            <a:endParaRPr lang="en-US" dirty="0"/>
          </a:p>
        </p:txBody>
      </p:sp>
      <p:pic>
        <p:nvPicPr>
          <p:cNvPr id="3" name="Picture 2"/>
          <p:cNvPicPr>
            <a:picLocks noChangeAspect="1"/>
          </p:cNvPicPr>
          <p:nvPr/>
        </p:nvPicPr>
        <p:blipFill>
          <a:blip r:embed="rId5"/>
          <a:stretch>
            <a:fillRect/>
          </a:stretch>
        </p:blipFill>
        <p:spPr>
          <a:xfrm>
            <a:off x="3746122" y="1417638"/>
            <a:ext cx="1717283" cy="1717283"/>
          </a:xfrm>
          <a:prstGeom prst="rect">
            <a:avLst/>
          </a:prstGeom>
        </p:spPr>
      </p:pic>
    </p:spTree>
    <p:custDataLst>
      <p:tags r:id="rId1"/>
    </p:custDataLst>
    <p:extLst>
      <p:ext uri="{BB962C8B-B14F-4D97-AF65-F5344CB8AC3E}">
        <p14:creationId xmlns:p14="http://schemas.microsoft.com/office/powerpoint/2010/main" val="3600954745"/>
      </p:ext>
    </p:extLst>
  </p:cSld>
  <p:clrMapOvr>
    <a:masterClrMapping/>
  </p:clrMapOvr>
  <mc:AlternateContent xmlns:mc="http://schemas.openxmlformats.org/markup-compatibility/2006" xmlns:p14="http://schemas.microsoft.com/office/powerpoint/2010/main">
    <mc:Choice Requires="p14">
      <p:transition spd="slow" p14:dur="2000" advTm="49656"/>
    </mc:Choice>
    <mc:Fallback xmlns="">
      <p:transition xmlns:p14="http://schemas.microsoft.com/office/powerpoint/2010/main" spd="slow" advTm="49656"/>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03627"/>
            <a:ext cx="7772400" cy="2776099"/>
          </a:xfrm>
        </p:spPr>
        <p:txBody>
          <a:bodyPr>
            <a:normAutofit fontScale="90000"/>
          </a:bodyPr>
          <a:lstStyle/>
          <a:p>
            <a:r>
              <a:rPr lang="en-US" dirty="0" smtClean="0"/>
              <a:t>Question:</a:t>
            </a:r>
            <a:br>
              <a:rPr lang="en-US" dirty="0" smtClean="0"/>
            </a:br>
            <a:r>
              <a:rPr lang="en-US" dirty="0" smtClean="0"/>
              <a:t/>
            </a:r>
            <a:br>
              <a:rPr lang="en-US" dirty="0" smtClean="0"/>
            </a:br>
            <a:r>
              <a:rPr lang="en-US" dirty="0" smtClean="0"/>
              <a:t>Can a third-party perform network processing </a:t>
            </a:r>
            <a:r>
              <a:rPr lang="en-US" altLang="zh-CN" dirty="0" smtClean="0"/>
              <a:t>while</a:t>
            </a:r>
            <a:r>
              <a:rPr lang="zh-CN" altLang="en-US" dirty="0" smtClean="0"/>
              <a:t> </a:t>
            </a:r>
            <a:r>
              <a:rPr lang="en-US" altLang="zh-CN" dirty="0" smtClean="0"/>
              <a:t>preserving the confidentiality</a:t>
            </a:r>
            <a:r>
              <a:rPr lang="en-US" dirty="0" smtClean="0"/>
              <a:t>?</a:t>
            </a:r>
            <a:endParaRPr lang="en-US" dirty="0"/>
          </a:p>
        </p:txBody>
      </p:sp>
      <p:sp>
        <p:nvSpPr>
          <p:cNvPr id="4" name="Rounded Rectangle 3"/>
          <p:cNvSpPr/>
          <p:nvPr/>
        </p:nvSpPr>
        <p:spPr>
          <a:xfrm>
            <a:off x="685800" y="4543716"/>
            <a:ext cx="7772400" cy="1554717"/>
          </a:xfrm>
          <a:prstGeom prst="round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2"/>
                </a:solidFill>
                <a:latin typeface="Museo 500 Regular"/>
                <a:cs typeface="Museo 500 Regular"/>
              </a:rPr>
              <a:t>We design </a:t>
            </a:r>
            <a:r>
              <a:rPr lang="en-US" sz="2400" dirty="0" err="1" smtClean="0">
                <a:solidFill>
                  <a:schemeClr val="bg2"/>
                </a:solidFill>
                <a:latin typeface="Museo 500 Regular"/>
                <a:cs typeface="Museo 500 Regular"/>
              </a:rPr>
              <a:t>MBArk</a:t>
            </a:r>
            <a:r>
              <a:rPr lang="en-US" sz="2400" dirty="0" smtClean="0">
                <a:solidFill>
                  <a:schemeClr val="bg2"/>
                </a:solidFill>
                <a:latin typeface="Museo 500 Regular"/>
                <a:cs typeface="Museo 500 Regular"/>
              </a:rPr>
              <a:t>, the first system that </a:t>
            </a:r>
            <a:r>
              <a:rPr lang="en-US" sz="2400" u="sng" dirty="0" smtClean="0">
                <a:solidFill>
                  <a:schemeClr val="bg2"/>
                </a:solidFill>
                <a:latin typeface="Museo 500 Regular"/>
                <a:cs typeface="Museo 500 Regular"/>
              </a:rPr>
              <a:t>enables running a wide range of </a:t>
            </a:r>
            <a:r>
              <a:rPr lang="en-US" sz="2400" u="sng" dirty="0" err="1" smtClean="0">
                <a:solidFill>
                  <a:schemeClr val="bg2"/>
                </a:solidFill>
                <a:latin typeface="Museo 500 Regular"/>
                <a:cs typeface="Museo 500 Regular"/>
              </a:rPr>
              <a:t>middleboxes</a:t>
            </a:r>
            <a:r>
              <a:rPr lang="en-US" sz="2400" dirty="0" smtClean="0">
                <a:solidFill>
                  <a:schemeClr val="bg2"/>
                </a:solidFill>
                <a:latin typeface="Museo 500 Regular"/>
                <a:cs typeface="Museo 500 Regular"/>
              </a:rPr>
              <a:t> at a cloud,</a:t>
            </a:r>
          </a:p>
          <a:p>
            <a:pPr algn="ctr"/>
            <a:r>
              <a:rPr lang="en-US" sz="2400" dirty="0" smtClean="0">
                <a:solidFill>
                  <a:schemeClr val="bg2"/>
                </a:solidFill>
                <a:latin typeface="Museo 500 Regular"/>
                <a:cs typeface="Museo 500 Regular"/>
              </a:rPr>
              <a:t>while </a:t>
            </a:r>
            <a:r>
              <a:rPr lang="en-US" sz="2400" u="sng" dirty="0" smtClean="0">
                <a:solidFill>
                  <a:schemeClr val="bg2"/>
                </a:solidFill>
                <a:latin typeface="Museo 500 Regular"/>
                <a:cs typeface="Museo 500 Regular"/>
              </a:rPr>
              <a:t>maintaining the confidentiality</a:t>
            </a:r>
            <a:r>
              <a:rPr lang="en-US" sz="2400" dirty="0" smtClean="0">
                <a:solidFill>
                  <a:schemeClr val="bg2"/>
                </a:solidFill>
                <a:latin typeface="Museo 500 Regular"/>
                <a:cs typeface="Museo 500 Regular"/>
              </a:rPr>
              <a:t> of the traffic.</a:t>
            </a:r>
            <a:endParaRPr lang="en-US" sz="2400" dirty="0">
              <a:solidFill>
                <a:schemeClr val="bg2"/>
              </a:solidFill>
              <a:latin typeface="Museo 500 Regular"/>
              <a:cs typeface="Museo 500 Regular"/>
            </a:endParaRPr>
          </a:p>
        </p:txBody>
      </p:sp>
    </p:spTree>
    <p:custDataLst>
      <p:tags r:id="rId1"/>
    </p:custDataLst>
    <p:extLst>
      <p:ext uri="{BB962C8B-B14F-4D97-AF65-F5344CB8AC3E}">
        <p14:creationId xmlns:p14="http://schemas.microsoft.com/office/powerpoint/2010/main" val="3399707329"/>
      </p:ext>
    </p:extLst>
  </p:cSld>
  <p:clrMapOvr>
    <a:masterClrMapping/>
  </p:clrMapOvr>
  <mc:AlternateContent xmlns:mc="http://schemas.openxmlformats.org/markup-compatibility/2006" xmlns:p14="http://schemas.microsoft.com/office/powerpoint/2010/main">
    <mc:Choice Requires="p14">
      <p:transition spd="slow" p14:dur="2000" advTm="30923"/>
    </mc:Choice>
    <mc:Fallback xmlns="">
      <p:transition xmlns:p14="http://schemas.microsoft.com/office/powerpoint/2010/main" spd="slow" advTm="3092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MBArk</a:t>
            </a:r>
            <a:r>
              <a:rPr lang="en-US" dirty="0" smtClean="0"/>
              <a:t>: Big Idea</a:t>
            </a:r>
            <a:endParaRPr lang="en-US" dirty="0"/>
          </a:p>
        </p:txBody>
      </p:sp>
      <p:sp>
        <p:nvSpPr>
          <p:cNvPr id="3" name="Content Placeholder 2"/>
          <p:cNvSpPr>
            <a:spLocks noGrp="1"/>
          </p:cNvSpPr>
          <p:nvPr>
            <p:ph idx="1"/>
          </p:nvPr>
        </p:nvSpPr>
        <p:spPr/>
        <p:txBody>
          <a:bodyPr/>
          <a:lstStyle/>
          <a:p>
            <a:r>
              <a:rPr lang="en-US" dirty="0" smtClean="0"/>
              <a:t>Enterprise </a:t>
            </a:r>
            <a:r>
              <a:rPr lang="en-US" dirty="0" smtClean="0">
                <a:solidFill>
                  <a:schemeClr val="accent2"/>
                </a:solidFill>
              </a:rPr>
              <a:t>encrypts</a:t>
            </a:r>
            <a:r>
              <a:rPr lang="en-US" dirty="0" smtClean="0"/>
              <a:t> the traffic.</a:t>
            </a:r>
          </a:p>
          <a:p>
            <a:r>
              <a:rPr lang="en-US" dirty="0" err="1" smtClean="0"/>
              <a:t>Middleboxes</a:t>
            </a:r>
            <a:r>
              <a:rPr lang="en-US" dirty="0" smtClean="0"/>
              <a:t> perform operations over the </a:t>
            </a:r>
            <a:r>
              <a:rPr lang="en-US" dirty="0" smtClean="0">
                <a:solidFill>
                  <a:srgbClr val="C0504D"/>
                </a:solidFill>
              </a:rPr>
              <a:t>encrypted</a:t>
            </a:r>
            <a:r>
              <a:rPr lang="en-US" dirty="0" smtClean="0"/>
              <a:t> traffic.</a:t>
            </a:r>
          </a:p>
        </p:txBody>
      </p:sp>
      <p:pic>
        <p:nvPicPr>
          <p:cNvPr id="5" name="Picture 4"/>
          <p:cNvPicPr>
            <a:picLocks noChangeAspect="1"/>
          </p:cNvPicPr>
          <p:nvPr/>
        </p:nvPicPr>
        <p:blipFill>
          <a:blip r:embed="rId4"/>
          <a:stretch>
            <a:fillRect/>
          </a:stretch>
        </p:blipFill>
        <p:spPr>
          <a:xfrm>
            <a:off x="812800" y="3381587"/>
            <a:ext cx="7518400" cy="3073400"/>
          </a:xfrm>
          <a:prstGeom prst="rect">
            <a:avLst/>
          </a:prstGeom>
        </p:spPr>
      </p:pic>
      <p:sp>
        <p:nvSpPr>
          <p:cNvPr id="6" name="Rounded Rectangular Callout 5"/>
          <p:cNvSpPr/>
          <p:nvPr/>
        </p:nvSpPr>
        <p:spPr>
          <a:xfrm>
            <a:off x="147861" y="3332747"/>
            <a:ext cx="3019047" cy="1042404"/>
          </a:xfrm>
          <a:prstGeom prst="wedgeRoundRectCallout">
            <a:avLst>
              <a:gd name="adj1" fmla="val 61283"/>
              <a:gd name="adj2" fmla="val 80327"/>
              <a:gd name="adj3" fmla="val 16667"/>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Gateway </a:t>
            </a:r>
            <a:r>
              <a:rPr lang="en-US" dirty="0" smtClean="0">
                <a:solidFill>
                  <a:schemeClr val="accent6"/>
                </a:solidFill>
                <a:latin typeface="Museo 500 Regular"/>
                <a:cs typeface="Museo 500 Regular"/>
              </a:rPr>
              <a:t>encrypts</a:t>
            </a:r>
            <a:r>
              <a:rPr lang="en-US" dirty="0" smtClean="0">
                <a:solidFill>
                  <a:schemeClr val="accent2"/>
                </a:solidFill>
                <a:latin typeface="Museo 500 Regular"/>
                <a:cs typeface="Museo 500 Regular"/>
              </a:rPr>
              <a:t> </a:t>
            </a:r>
            <a:r>
              <a:rPr lang="en-US" dirty="0" smtClean="0">
                <a:latin typeface="Museo 500 Regular"/>
                <a:cs typeface="Museo 500 Regular"/>
              </a:rPr>
              <a:t>and redirects the enterprise traffic</a:t>
            </a:r>
            <a:endParaRPr lang="en-US" dirty="0">
              <a:latin typeface="Museo 500 Regular"/>
              <a:cs typeface="Museo 500 Regular"/>
            </a:endParaRPr>
          </a:p>
        </p:txBody>
      </p:sp>
      <p:sp>
        <p:nvSpPr>
          <p:cNvPr id="7" name="Rounded Rectangular Callout 6"/>
          <p:cNvSpPr/>
          <p:nvPr/>
        </p:nvSpPr>
        <p:spPr>
          <a:xfrm>
            <a:off x="5913295" y="2969781"/>
            <a:ext cx="3019047" cy="711999"/>
          </a:xfrm>
          <a:prstGeom prst="wedgeRoundRectCallout">
            <a:avLst>
              <a:gd name="adj1" fmla="val -65720"/>
              <a:gd name="adj2" fmla="val 120094"/>
              <a:gd name="adj3" fmla="val 16667"/>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useo 500 Regular"/>
                <a:cs typeface="Museo 500 Regular"/>
              </a:rPr>
              <a:t>The edge process the </a:t>
            </a:r>
            <a:r>
              <a:rPr lang="en-US" dirty="0" smtClean="0">
                <a:solidFill>
                  <a:srgbClr val="F79646"/>
                </a:solidFill>
                <a:latin typeface="Museo 500 Regular"/>
                <a:cs typeface="Museo 500 Regular"/>
              </a:rPr>
              <a:t>encrypted</a:t>
            </a:r>
            <a:r>
              <a:rPr lang="en-US" dirty="0" smtClean="0">
                <a:latin typeface="Museo 500 Regular"/>
                <a:cs typeface="Museo 500 Regular"/>
              </a:rPr>
              <a:t> traffic</a:t>
            </a:r>
            <a:endParaRPr lang="en-US" dirty="0">
              <a:latin typeface="Museo 500 Regular"/>
              <a:cs typeface="Museo 500 Regular"/>
            </a:endParaRPr>
          </a:p>
        </p:txBody>
      </p:sp>
    </p:spTree>
    <p:custDataLst>
      <p:tags r:id="rId1"/>
    </p:custDataLst>
    <p:extLst>
      <p:ext uri="{BB962C8B-B14F-4D97-AF65-F5344CB8AC3E}">
        <p14:creationId xmlns:p14="http://schemas.microsoft.com/office/powerpoint/2010/main" val="2808640173"/>
      </p:ext>
    </p:extLst>
  </p:cSld>
  <p:clrMapOvr>
    <a:masterClrMapping/>
  </p:clrMapOvr>
  <mc:AlternateContent xmlns:mc="http://schemas.openxmlformats.org/markup-compatibility/2006" xmlns:p14="http://schemas.microsoft.com/office/powerpoint/2010/main">
    <mc:Choice Requires="p14">
      <p:transition spd="slow" p14:dur="2000" advTm="45047"/>
    </mc:Choice>
    <mc:Fallback xmlns="">
      <p:transition xmlns:p14="http://schemas.microsoft.com/office/powerpoint/2010/main" spd="slow" advTm="45047"/>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2"/>
</p:tagLst>
</file>

<file path=ppt/tags/tag10.xml><?xml version="1.0" encoding="utf-8"?>
<p:tagLst xmlns:a="http://schemas.openxmlformats.org/drawingml/2006/main" xmlns:r="http://schemas.openxmlformats.org/officeDocument/2006/relationships" xmlns:p="http://schemas.openxmlformats.org/presentationml/2006/main">
  <p:tag name="TIMING" val="|17.9|20.1|28.2"/>
</p:tagLst>
</file>

<file path=ppt/tags/tag11.xml><?xml version="1.0" encoding="utf-8"?>
<p:tagLst xmlns:a="http://schemas.openxmlformats.org/drawingml/2006/main" xmlns:r="http://schemas.openxmlformats.org/officeDocument/2006/relationships" xmlns:p="http://schemas.openxmlformats.org/presentationml/2006/main">
  <p:tag name="TIMING" val="|13.4"/>
</p:tagLst>
</file>

<file path=ppt/tags/tag12.xml><?xml version="1.0" encoding="utf-8"?>
<p:tagLst xmlns:a="http://schemas.openxmlformats.org/drawingml/2006/main" xmlns:r="http://schemas.openxmlformats.org/officeDocument/2006/relationships" xmlns:p="http://schemas.openxmlformats.org/presentationml/2006/main">
  <p:tag name="TIMING" val="|4.6"/>
</p:tagLst>
</file>

<file path=ppt/tags/tag13.xml><?xml version="1.0" encoding="utf-8"?>
<p:tagLst xmlns:a="http://schemas.openxmlformats.org/drawingml/2006/main" xmlns:r="http://schemas.openxmlformats.org/officeDocument/2006/relationships" xmlns:p="http://schemas.openxmlformats.org/presentationml/2006/main">
  <p:tag name="TIMING" val="|7.4|4.5|29.5|31.7"/>
</p:tagLst>
</file>

<file path=ppt/tags/tag14.xml><?xml version="1.0" encoding="utf-8"?>
<p:tagLst xmlns:a="http://schemas.openxmlformats.org/drawingml/2006/main" xmlns:r="http://schemas.openxmlformats.org/officeDocument/2006/relationships" xmlns:p="http://schemas.openxmlformats.org/presentationml/2006/main">
  <p:tag name="TIMING" val="|7.4|4.5|29.5|31.7"/>
</p:tagLst>
</file>

<file path=ppt/tags/tag15.xml><?xml version="1.0" encoding="utf-8"?>
<p:tagLst xmlns:a="http://schemas.openxmlformats.org/drawingml/2006/main" xmlns:r="http://schemas.openxmlformats.org/officeDocument/2006/relationships" xmlns:p="http://schemas.openxmlformats.org/presentationml/2006/main">
  <p:tag name="TIMING" val="|17.8"/>
</p:tagLst>
</file>

<file path=ppt/tags/tag16.xml><?xml version="1.0" encoding="utf-8"?>
<p:tagLst xmlns:a="http://schemas.openxmlformats.org/drawingml/2006/main" xmlns:r="http://schemas.openxmlformats.org/officeDocument/2006/relationships" xmlns:p="http://schemas.openxmlformats.org/presentationml/2006/main">
  <p:tag name="TIMING" val="|7.4|4.5|29.5|31.7"/>
</p:tagLst>
</file>

<file path=ppt/tags/tag17.xml><?xml version="1.0" encoding="utf-8"?>
<p:tagLst xmlns:a="http://schemas.openxmlformats.org/drawingml/2006/main" xmlns:r="http://schemas.openxmlformats.org/officeDocument/2006/relationships" xmlns:p="http://schemas.openxmlformats.org/presentationml/2006/main">
  <p:tag name="TIMING" val="|9.7|13.5|7.9"/>
</p:tagLst>
</file>

<file path=ppt/tags/tag18.xml><?xml version="1.0" encoding="utf-8"?>
<p:tagLst xmlns:a="http://schemas.openxmlformats.org/drawingml/2006/main" xmlns:r="http://schemas.openxmlformats.org/officeDocument/2006/relationships" xmlns:p="http://schemas.openxmlformats.org/presentationml/2006/main">
  <p:tag name="TIMING" val="|31.8|21.9"/>
</p:tagLst>
</file>

<file path=ppt/tags/tag19.xml><?xml version="1.0" encoding="utf-8"?>
<p:tagLst xmlns:a="http://schemas.openxmlformats.org/drawingml/2006/main" xmlns:r="http://schemas.openxmlformats.org/officeDocument/2006/relationships" xmlns:p="http://schemas.openxmlformats.org/presentationml/2006/main">
  <p:tag name="TIMING" val="|17.4"/>
</p:tagLst>
</file>

<file path=ppt/tags/tag2.xml><?xml version="1.0" encoding="utf-8"?>
<p:tagLst xmlns:a="http://schemas.openxmlformats.org/drawingml/2006/main" xmlns:r="http://schemas.openxmlformats.org/officeDocument/2006/relationships" xmlns:p="http://schemas.openxmlformats.org/presentationml/2006/main">
  <p:tag name="TIMING" val="|10.2|9.5|6.6|7.4"/>
</p:tagLst>
</file>

<file path=ppt/tags/tag20.xml><?xml version="1.0" encoding="utf-8"?>
<p:tagLst xmlns:a="http://schemas.openxmlformats.org/drawingml/2006/main" xmlns:r="http://schemas.openxmlformats.org/officeDocument/2006/relationships" xmlns:p="http://schemas.openxmlformats.org/presentationml/2006/main">
  <p:tag name="TIMING" val="|13.5|7.2"/>
</p:tagLst>
</file>

<file path=ppt/tags/tag21.xml><?xml version="1.0" encoding="utf-8"?>
<p:tagLst xmlns:a="http://schemas.openxmlformats.org/drawingml/2006/main" xmlns:r="http://schemas.openxmlformats.org/officeDocument/2006/relationships" xmlns:p="http://schemas.openxmlformats.org/presentationml/2006/main">
  <p:tag name="TIMING" val="|5.4|6.5|7.9|3.2|3.1|1.4"/>
</p:tagLst>
</file>

<file path=ppt/tags/tag22.xml><?xml version="1.0" encoding="utf-8"?>
<p:tagLst xmlns:a="http://schemas.openxmlformats.org/drawingml/2006/main" xmlns:r="http://schemas.openxmlformats.org/officeDocument/2006/relationships" xmlns:p="http://schemas.openxmlformats.org/presentationml/2006/main">
  <p:tag name="TIMING" val="|2.7|0.7|2.8|1.2|0.7|0.8"/>
</p:tagLst>
</file>

<file path=ppt/tags/tag23.xml><?xml version="1.0" encoding="utf-8"?>
<p:tagLst xmlns:a="http://schemas.openxmlformats.org/drawingml/2006/main" xmlns:r="http://schemas.openxmlformats.org/officeDocument/2006/relationships" xmlns:p="http://schemas.openxmlformats.org/presentationml/2006/main">
  <p:tag name="TIMING" val="|2.1"/>
</p:tagLst>
</file>

<file path=ppt/tags/tag24.xml><?xml version="1.0" encoding="utf-8"?>
<p:tagLst xmlns:a="http://schemas.openxmlformats.org/drawingml/2006/main" xmlns:r="http://schemas.openxmlformats.org/officeDocument/2006/relationships" xmlns:p="http://schemas.openxmlformats.org/presentationml/2006/main">
  <p:tag name="TIMING" val="|0.9"/>
</p:tagLst>
</file>

<file path=ppt/tags/tag25.xml><?xml version="1.0" encoding="utf-8"?>
<p:tagLst xmlns:a="http://schemas.openxmlformats.org/drawingml/2006/main" xmlns:r="http://schemas.openxmlformats.org/officeDocument/2006/relationships" xmlns:p="http://schemas.openxmlformats.org/presentationml/2006/main">
  <p:tag name="TIMING" val="|36.8|20.6|6|33.6|9"/>
</p:tagLst>
</file>

<file path=ppt/tags/tag26.xml><?xml version="1.0" encoding="utf-8"?>
<p:tagLst xmlns:a="http://schemas.openxmlformats.org/drawingml/2006/main" xmlns:r="http://schemas.openxmlformats.org/officeDocument/2006/relationships" xmlns:p="http://schemas.openxmlformats.org/presentationml/2006/main">
  <p:tag name="TIMING" val="|36.8|20.6|6|33.6|9"/>
</p:tagLst>
</file>

<file path=ppt/tags/tag27.xml><?xml version="1.0" encoding="utf-8"?>
<p:tagLst xmlns:a="http://schemas.openxmlformats.org/drawingml/2006/main" xmlns:r="http://schemas.openxmlformats.org/officeDocument/2006/relationships" xmlns:p="http://schemas.openxmlformats.org/presentationml/2006/main">
  <p:tag name="TIMING" val="|36.8|20.6|6|33.6|9"/>
</p:tagLst>
</file>

<file path=ppt/tags/tag28.xml><?xml version="1.0" encoding="utf-8"?>
<p:tagLst xmlns:a="http://schemas.openxmlformats.org/drawingml/2006/main" xmlns:r="http://schemas.openxmlformats.org/officeDocument/2006/relationships" xmlns:p="http://schemas.openxmlformats.org/presentationml/2006/main">
  <p:tag name="TIMING" val="|36.8|20.6|6|33.6|9"/>
</p:tagLst>
</file>

<file path=ppt/tags/tag29.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8.1|0.6"/>
</p:tagLst>
</file>

<file path=ppt/tags/tag30.xml><?xml version="1.0" encoding="utf-8"?>
<p:tagLst xmlns:a="http://schemas.openxmlformats.org/drawingml/2006/main" xmlns:r="http://schemas.openxmlformats.org/officeDocument/2006/relationships" xmlns:p="http://schemas.openxmlformats.org/presentationml/2006/main">
  <p:tag name="TIMING" val="|3.6|1.3|7.9|0.5|0.5"/>
</p:tagLst>
</file>

<file path=ppt/tags/tag31.xml><?xml version="1.0" encoding="utf-8"?>
<p:tagLst xmlns:a="http://schemas.openxmlformats.org/drawingml/2006/main" xmlns:r="http://schemas.openxmlformats.org/officeDocument/2006/relationships" xmlns:p="http://schemas.openxmlformats.org/presentationml/2006/main">
  <p:tag name="TIMING" val="|3.6|1.3|7.9|0.5|0.5"/>
</p:tagLst>
</file>

<file path=ppt/tags/tag32.xml><?xml version="1.0" encoding="utf-8"?>
<p:tagLst xmlns:a="http://schemas.openxmlformats.org/drawingml/2006/main" xmlns:r="http://schemas.openxmlformats.org/officeDocument/2006/relationships" xmlns:p="http://schemas.openxmlformats.org/presentationml/2006/main">
  <p:tag name="TIMING" val="|1.8|3.7|1.8|0.6"/>
</p:tagLst>
</file>

<file path=ppt/tags/tag33.xml><?xml version="1.0" encoding="utf-8"?>
<p:tagLst xmlns:a="http://schemas.openxmlformats.org/drawingml/2006/main" xmlns:r="http://schemas.openxmlformats.org/officeDocument/2006/relationships" xmlns:p="http://schemas.openxmlformats.org/presentationml/2006/main">
  <p:tag name="TIMING" val="|1.6|1.7"/>
</p:tagLst>
</file>

<file path=ppt/tags/tag34.xml><?xml version="1.0" encoding="utf-8"?>
<p:tagLst xmlns:a="http://schemas.openxmlformats.org/drawingml/2006/main" xmlns:r="http://schemas.openxmlformats.org/officeDocument/2006/relationships" xmlns:p="http://schemas.openxmlformats.org/presentationml/2006/main">
  <p:tag name="TIMING" val="|1"/>
</p:tagLst>
</file>

<file path=ppt/tags/tag35.xml><?xml version="1.0" encoding="utf-8"?>
<p:tagLst xmlns:a="http://schemas.openxmlformats.org/drawingml/2006/main" xmlns:r="http://schemas.openxmlformats.org/officeDocument/2006/relationships" xmlns:p="http://schemas.openxmlformats.org/presentationml/2006/main">
  <p:tag name="TIMING" val="|0.5"/>
</p:tagLst>
</file>

<file path=ppt/tags/tag36.xml><?xml version="1.0" encoding="utf-8"?>
<p:tagLst xmlns:a="http://schemas.openxmlformats.org/drawingml/2006/main" xmlns:r="http://schemas.openxmlformats.org/officeDocument/2006/relationships" xmlns:p="http://schemas.openxmlformats.org/presentationml/2006/main">
  <p:tag name="TIMING" val="|1.1"/>
</p:tagLst>
</file>

<file path=ppt/tags/tag4.xml><?xml version="1.0" encoding="utf-8"?>
<p:tagLst xmlns:a="http://schemas.openxmlformats.org/drawingml/2006/main" xmlns:r="http://schemas.openxmlformats.org/officeDocument/2006/relationships" xmlns:p="http://schemas.openxmlformats.org/presentationml/2006/main">
  <p:tag name="TIMING" val="|10.2|9.5|6.6|7.4"/>
</p:tagLst>
</file>

<file path=ppt/tags/tag5.xml><?xml version="1.0" encoding="utf-8"?>
<p:tagLst xmlns:a="http://schemas.openxmlformats.org/drawingml/2006/main" xmlns:r="http://schemas.openxmlformats.org/officeDocument/2006/relationships" xmlns:p="http://schemas.openxmlformats.org/presentationml/2006/main">
  <p:tag name="TIMING" val="|10.2|9.5|6.6|7.4"/>
</p:tagLst>
</file>

<file path=ppt/tags/tag6.xml><?xml version="1.0" encoding="utf-8"?>
<p:tagLst xmlns:a="http://schemas.openxmlformats.org/drawingml/2006/main" xmlns:r="http://schemas.openxmlformats.org/officeDocument/2006/relationships" xmlns:p="http://schemas.openxmlformats.org/presentationml/2006/main">
  <p:tag name="TIMING" val="|10.2|9.5|6.6|7.4"/>
</p:tagLst>
</file>

<file path=ppt/tags/tag7.xml><?xml version="1.0" encoding="utf-8"?>
<p:tagLst xmlns:a="http://schemas.openxmlformats.org/drawingml/2006/main" xmlns:r="http://schemas.openxmlformats.org/officeDocument/2006/relationships" xmlns:p="http://schemas.openxmlformats.org/presentationml/2006/main">
  <p:tag name="TIMING" val="|16.9"/>
</p:tagLst>
</file>

<file path=ppt/tags/tag8.xml><?xml version="1.0" encoding="utf-8"?>
<p:tagLst xmlns:a="http://schemas.openxmlformats.org/drawingml/2006/main" xmlns:r="http://schemas.openxmlformats.org/officeDocument/2006/relationships" xmlns:p="http://schemas.openxmlformats.org/presentationml/2006/main">
  <p:tag name="TIMING" val="|29.8|0.7"/>
</p:tagLst>
</file>

<file path=ppt/tags/tag9.xml><?xml version="1.0" encoding="utf-8"?>
<p:tagLst xmlns:a="http://schemas.openxmlformats.org/drawingml/2006/main" xmlns:r="http://schemas.openxmlformats.org/officeDocument/2006/relationships" xmlns:p="http://schemas.openxmlformats.org/presentationml/2006/main">
  <p:tag name="TIMING" val="|11.5|5.2|16|5.3|6.2|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9727</TotalTime>
  <Words>3412</Words>
  <Application>Microsoft Macintosh PowerPoint</Application>
  <PresentationFormat>On-screen Show (4:3)</PresentationFormat>
  <Paragraphs>464</Paragraphs>
  <Slides>40</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MBArk and BlindBox:  Securely Outsourcing Middleboxes to the Cloud</vt:lpstr>
      <vt:lpstr>Typical Enterprise Networks</vt:lpstr>
      <vt:lpstr>A move to the cloud</vt:lpstr>
      <vt:lpstr>A move to the cloud</vt:lpstr>
      <vt:lpstr>NFV Model</vt:lpstr>
      <vt:lpstr>NFV Model</vt:lpstr>
      <vt:lpstr>NFV Model</vt:lpstr>
      <vt:lpstr>Question:  Can a third-party perform network processing while preserving the confidentiality?</vt:lpstr>
      <vt:lpstr>MBArk: Big Idea</vt:lpstr>
      <vt:lpstr>MBArk: Big Idea</vt:lpstr>
      <vt:lpstr>Supported Middleboxes</vt:lpstr>
      <vt:lpstr>General Approach</vt:lpstr>
      <vt:lpstr>Example: Firewall</vt:lpstr>
      <vt:lpstr>Example: Firewall</vt:lpstr>
      <vt:lpstr>Example: Firewall</vt:lpstr>
      <vt:lpstr>Example: Firewall</vt:lpstr>
      <vt:lpstr>Example: Firewall</vt:lpstr>
      <vt:lpstr>Example: Firewall</vt:lpstr>
      <vt:lpstr>Design Goals</vt:lpstr>
      <vt:lpstr>How to encrypt</vt:lpstr>
      <vt:lpstr>How to encrypt</vt:lpstr>
      <vt:lpstr>Range Matching</vt:lpstr>
      <vt:lpstr>Range Matching</vt:lpstr>
      <vt:lpstr>Range Matching</vt:lpstr>
      <vt:lpstr>Range Matching</vt:lpstr>
      <vt:lpstr>Range Matching</vt:lpstr>
      <vt:lpstr>Range Matching</vt:lpstr>
      <vt:lpstr>Range Matching</vt:lpstr>
      <vt:lpstr>Range Matching</vt:lpstr>
      <vt:lpstr>Range Matching</vt:lpstr>
      <vt:lpstr>Range Matching</vt:lpstr>
      <vt:lpstr>Range Matching</vt:lpstr>
      <vt:lpstr>Range Matching</vt:lpstr>
      <vt:lpstr>Keyword Matching</vt:lpstr>
      <vt:lpstr>Evaluation</vt:lpstr>
      <vt:lpstr>Evaluation: Gateway</vt:lpstr>
      <vt:lpstr>Evaluation: Middleboxes</vt:lpstr>
      <vt:lpstr>Evaluation: End-to-end</vt:lpstr>
      <vt:lpstr>Summary</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MBArk: Securely Outsourcing Middleboxes to the Cloud</dc:title>
  <dc:creator>Chang Lan</dc:creator>
  <cp:lastModifiedBy>Chang Lan</cp:lastModifiedBy>
  <cp:revision>124</cp:revision>
  <dcterms:created xsi:type="dcterms:W3CDTF">2015-05-06T22:07:04Z</dcterms:created>
  <dcterms:modified xsi:type="dcterms:W3CDTF">2015-05-18T18:02:53Z</dcterms:modified>
</cp:coreProperties>
</file>