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7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2" r:id="rId4"/>
    <p:sldId id="263" r:id="rId5"/>
    <p:sldId id="264" r:id="rId6"/>
    <p:sldId id="265" r:id="rId7"/>
    <p:sldId id="269" r:id="rId8"/>
    <p:sldId id="270" r:id="rId9"/>
    <p:sldId id="271" r:id="rId10"/>
    <p:sldId id="266" r:id="rId11"/>
    <p:sldId id="328" r:id="rId12"/>
    <p:sldId id="331" r:id="rId13"/>
    <p:sldId id="330" r:id="rId14"/>
    <p:sldId id="334" r:id="rId15"/>
    <p:sldId id="332" r:id="rId16"/>
    <p:sldId id="333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7" r:id="rId29"/>
    <p:sldId id="348" r:id="rId30"/>
    <p:sldId id="349" r:id="rId31"/>
    <p:sldId id="350" r:id="rId32"/>
    <p:sldId id="35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5" autoAdjust="0"/>
    <p:restoredTop sz="87359" autoAdjust="0"/>
  </p:normalViewPr>
  <p:slideViewPr>
    <p:cSldViewPr snapToGrid="0">
      <p:cViewPr varScale="1">
        <p:scale>
          <a:sx n="103" d="100"/>
          <a:sy n="103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EF2C7-903A-419E-BF4D-59C80DC7467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90572-2015-4AA9-AB6D-25F205ED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0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90572-2015-4AA9-AB6D-25F205EDEF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1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90572-2015-4AA9-AB6D-25F205EDEF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954C-86C0-4FAB-8551-BF942331C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4CB0F-727E-4F94-9207-CA486E442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C57EA-3ED2-4A31-BC05-B5D79D39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5A15-5AC7-4AD9-BC8C-DAB5058101ED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516B8-6F46-4678-B465-FB57C8F2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3B3A6-BD94-4197-9B19-358809B7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8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1FAC-7DE1-45E6-AD27-99000038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BC4A5-587C-4876-9410-EBA9A0C5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B2F33-F3DB-42E9-85E1-F4CE343C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5CBD-1F9B-475E-A4F5-C88DC30F3994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EC5F4-0340-4740-B9B7-8F6BCA6C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D466-17CC-40DC-AFF4-82BAE30B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8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3051A-F088-4C2B-A578-88AE11ACA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854A2-9DB9-4DF8-B24C-FAB465326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154CD-F44B-4190-867F-073BC7C6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97FD-6F5F-469D-9CF1-1242DA14BDD2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41780-1434-4502-88FA-B979C6B3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8FB57-E5AD-4BAF-9FF5-2DF97169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6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9C5C-1D80-442B-8E03-001C8092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6DE7E-0E53-428C-B3B6-97225B02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2BCB-1722-41A3-A940-135CF237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5CDE-0F4E-471C-8EA7-226E30C7B3C1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5D8D8-1689-4BFD-A072-B4284960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1619-41FF-4D63-BE9E-5892D2C5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2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1742-C41E-44C8-BB1D-9F76E177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0CD56-6EA0-455E-B98A-BDBD2491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08BC-31A9-49C6-A6BB-02C56DED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13A-E778-4253-9F76-ECFFDDDAC70E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30941-3FC0-4F08-81ED-636464C1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E29D5-7582-4D97-B7F1-BE99BD74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C6C4-8383-4C5B-8F36-77E7F137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8C690-C2CD-4274-98D7-EB224D0F1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F84C0-C439-4C9C-B4A4-53A64E385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A1BE5-9185-4B11-ABC5-7983CC8A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64E3-2160-4851-9335-4B4EBAA2BFD9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D7143-2B74-4303-8498-615016EA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CFBC7-D894-4D16-9E80-B68F6666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3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14DE-5B79-4DD5-82CA-6FFE06F7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29518-71DC-414F-9FD5-8153F2CA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5E4C6-371E-4C61-9661-7A19B7026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90FC5-75FF-4EBF-9828-DE8670FF9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6BF0-F82A-49E2-B0BB-E2A7E7B0F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776E7-EF62-4F7B-8A9E-918D9AAF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FCF6-26DA-4D12-8540-E5F9FB1A8EB7}" type="datetime1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3ECEB-E99E-46B2-B9B2-7CC48116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F0A10-8B79-4772-A1AC-B00756BC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1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73E4-8E7C-4EBB-BFAE-E52560B2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79908-DDE0-4140-BC15-6B520AA5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378B-BA08-4088-84EE-0B54D0D0CAA0}" type="datetime1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EA815-097A-4B8B-B05E-7D2D2F2F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66838-8564-4362-B948-699005EA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61472-54C4-4675-9A4F-3DEFFFB0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1634-6AFB-4C57-9F89-AEBBB895A61C}" type="datetime1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0C4E0-21FF-4D0B-ADCB-FDB1C873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A18D3-89B3-4D9D-8DCD-74A1DD9D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CF1A-A3B4-45E7-AE11-13E2B50C9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4557-969F-4C1A-86D7-D3C7EB45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261E8-5DBD-458A-B0DF-30AA69735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96E88-0AC7-4D9B-9D24-EAC46B7A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6FF3-83D0-4510-9841-8EB0CA9458AD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74C03-9926-4486-884C-EBAF3659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95F1C-699C-4F8E-81E2-CFA1D197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3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E114-78DB-4B2D-8391-C9005FF6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63AE4-3E14-4805-8EA9-6FE32EE45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42D86-404A-4CD7-8B43-A316EDC4B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32521-DA8D-4012-B4ED-5D57F8C9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4161-9545-4D89-9CBF-1EFA65D604C1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FDD7D-76B4-405F-87F3-228B79A0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0EA59-FE44-4C02-B479-5CE8CF65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5B74B-916E-4625-AD8F-6F435E5D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306F6-EC7A-4BC3-9C34-B6D4023C8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85FD-382C-4CD0-9447-35BA90F51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57534-04E4-43D6-925F-35401BA8585C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6F556-B55B-47FF-A8E3-27577D097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2427-F3B2-4D3D-8A99-F2CE370FC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90E0E-2A85-44DF-882B-12CD68A6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3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iliu247@cityu.edu.hk" TargetMode="External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federated.withgoogle.com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8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7" Type="http://schemas.openxmlformats.org/officeDocument/2006/relationships/image" Target="../media/image3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7" Type="http://schemas.openxmlformats.org/officeDocument/2006/relationships/image" Target="../media/image39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10" Type="http://schemas.openxmlformats.org/officeDocument/2006/relationships/image" Target="../media/image41.png"/><Relationship Id="rId4" Type="http://schemas.openxmlformats.org/officeDocument/2006/relationships/image" Target="../media/image340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3.png"/><Relationship Id="rId5" Type="http://schemas.openxmlformats.org/officeDocument/2006/relationships/image" Target="../media/image350.png"/><Relationship Id="rId10" Type="http://schemas.openxmlformats.org/officeDocument/2006/relationships/image" Target="../media/image42.png"/><Relationship Id="rId4" Type="http://schemas.openxmlformats.org/officeDocument/2006/relationships/image" Target="../media/image340.png"/><Relationship Id="rId9" Type="http://schemas.openxmlformats.org/officeDocument/2006/relationships/image" Target="../media/image4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7" Type="http://schemas.openxmlformats.org/officeDocument/2006/relationships/image" Target="../media/image3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10" Type="http://schemas.openxmlformats.org/officeDocument/2006/relationships/image" Target="../media/image45.png"/><Relationship Id="rId4" Type="http://schemas.openxmlformats.org/officeDocument/2006/relationships/image" Target="../media/image340.png"/><Relationship Id="rId9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30.png"/><Relationship Id="rId7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6.png"/><Relationship Id="rId5" Type="http://schemas.openxmlformats.org/officeDocument/2006/relationships/image" Target="../media/image340.png"/><Relationship Id="rId10" Type="http://schemas.openxmlformats.org/officeDocument/2006/relationships/image" Target="../media/image45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47.png"/><Relationship Id="rId7" Type="http://schemas.openxmlformats.org/officeDocument/2006/relationships/image" Target="../media/image360.png"/><Relationship Id="rId12" Type="http://schemas.openxmlformats.org/officeDocument/2006/relationships/image" Target="../media/image28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70.png"/><Relationship Id="rId5" Type="http://schemas.openxmlformats.org/officeDocument/2006/relationships/image" Target="../media/image340.png"/><Relationship Id="rId10" Type="http://schemas.openxmlformats.org/officeDocument/2006/relationships/image" Target="../media/image4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slide" Target="slide6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deratedAI/FATE" TargetMode="External"/><Relationship Id="rId2" Type="http://schemas.openxmlformats.org/officeDocument/2006/relationships/hyperlink" Target="https://github.com/tensorflow/federat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penMined/PySyft" TargetMode="External"/><Relationship Id="rId4" Type="http://schemas.openxmlformats.org/officeDocument/2006/relationships/hyperlink" Target="https://github.com/PaddlePaddle/PaddleF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511840" TargetMode="Externa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ofanv/PPF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jpg"/><Relationship Id="rId5" Type="http://schemas.openxmlformats.org/officeDocument/2006/relationships/slide" Target="slide7.xml"/><Relationship Id="rId4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if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F41272-7164-4385-B261-816755040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60" b="12460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F814F3-7C9D-4085-AB3A-7C24FEBBF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33150"/>
            <a:ext cx="7725748" cy="2437879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Advanced Federated Learning: From Academia to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5F4E7-98D1-41FA-89B0-BFDE5DE77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4138"/>
            <a:ext cx="9144000" cy="165576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Yi LIU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Science, City University of Hong Kong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yiliu247@cityu.edu.hk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Sept. 2021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16E6B2-775C-48BB-92B4-76EA71BB2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7995"/>
            <a:ext cx="3706689" cy="1432684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CA5A96FE-55F9-4130-AB6E-F9B691946BB0}"/>
              </a:ext>
            </a:extLst>
          </p:cNvPr>
          <p:cNvSpPr txBox="1"/>
          <p:nvPr/>
        </p:nvSpPr>
        <p:spPr>
          <a:xfrm>
            <a:off x="440650" y="1475982"/>
            <a:ext cx="2825390" cy="289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1801" u="sng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Federated Learning</a:t>
            </a:r>
            <a:r>
              <a:rPr sz="1801" u="sng" spc="-2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 </a:t>
            </a:r>
            <a:r>
              <a:rPr sz="1801" u="sng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Comic</a:t>
            </a:r>
            <a:endParaRPr sz="18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342C38E-1682-449B-A32E-CFD766B814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6376" y="4115810"/>
            <a:ext cx="4335624" cy="27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1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2B8B-D86C-45C6-BB9D-B4B7D0A3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State-of-the-art Methods for Expensive Communication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DBD1-4939-4934-AB2B-46D07B63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3" y="1466808"/>
            <a:ext cx="11111453" cy="3656286"/>
          </a:xfrm>
        </p:spPr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  <a:p>
            <a:pPr>
              <a:buFontTx/>
              <a:buChar char="-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ompression Methods</a:t>
            </a: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Gradient Compression [6-8], Quantization [9][10], and Sketching [11]</a:t>
            </a:r>
          </a:p>
          <a:p>
            <a:pPr>
              <a:buFontTx/>
              <a:buChar char="-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Accelerate Convergence Methods</a:t>
            </a: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Variance Reduction Methods [12][13], Adaptive Methods [14]</a:t>
            </a: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-Second-order Methods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Newton-Type Methods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[15]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CB5F2-8C22-4457-9502-5079A8E9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10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1CECBA-8312-4EAE-A924-C62812BD0C48}"/>
              </a:ext>
            </a:extLst>
          </p:cNvPr>
          <p:cNvSpPr txBox="1"/>
          <p:nvPr/>
        </p:nvSpPr>
        <p:spPr>
          <a:xfrm>
            <a:off x="-67647" y="5123094"/>
            <a:ext cx="1208526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[6] Sattler F, Wiedemann S, Müller K R, et al. Robust and communication-efficient federated learning from non-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iid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data[J]. IEEE transactions on neural networks and learning systems, 2019, 31(9): 3400-3413.</a:t>
            </a: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[7] Chen M,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Shlezinger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N, Poor H V, et al. Communication-efficient federated learning[J]. Proceedings of the National Academy of Sciences, 2021, 118(17).</a:t>
            </a: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[8] Xu J, Du W,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Jin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Y, et al. Ternary compression for communication-efficient federated learning[J]. IEEE Transactions on Neural Networks and Learning Systems, 2020.</a:t>
            </a: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[9]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Reisizadeh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Mokhtari A,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Hassani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H, et al.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Fedpaq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communication-efficient federated learning method with periodic averaging and quantization[C]//International Conference on Artificial Intelligence and Statistics. PMLR, 2020: 2021-2031.</a:t>
            </a: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[10] Sun J, Chen T,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Giannakis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 B, et al. Lazily aggregated quantized gradient innovation for communication-efficient federated learning[J]. IEEE Transactions on Pattern Analysis and Machine Intelligence, 2020</a:t>
            </a: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[11].Rothchild D, Panda A, Ullah E, et al.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Fetchsgd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Communication-efficient federated learning with sketching[C]//International Conference on Machine Learning. PMLR, 2020: 8253-8265.</a:t>
            </a: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[12]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Karimireddy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 P, Kale S,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Mohri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M, et al. Scaffold: Stochastic controlled averaging for federated learning[C]//International Conference on Machine Learning. PMLR, 2020: 5132-5143.</a:t>
            </a: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[13] Johnson R, Zhang T. Accelerating stochastic gradient descent using predictive variance reduction[J]. Advances in neural information processing systems, 2013, 26: 315-323.</a:t>
            </a: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[14]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Duchi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J, Hazan E, Singer Y. Adaptive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subgradient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methods for online learning and stochastic optimization[J]. Journal of machine learning research, 2011, 12(7).</a:t>
            </a: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[15]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Rustem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Islamov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Xun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Qian and Peter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Richtárik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Distributed second order methods with fast rates and compressed communication, ICML 2021.</a:t>
            </a: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CD87DBE-3AFE-9340-9298-EB56CB0A5DAA}"/>
              </a:ext>
            </a:extLst>
          </p:cNvPr>
          <p:cNvGrpSpPr/>
          <p:nvPr/>
        </p:nvGrpSpPr>
        <p:grpSpPr>
          <a:xfrm>
            <a:off x="4068236" y="5155431"/>
            <a:ext cx="4753858" cy="880165"/>
            <a:chOff x="5161440" y="5846264"/>
            <a:chExt cx="5777258" cy="1069645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54D9067-4AC6-DD49-88D7-C35AD80E9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1440" y="6552082"/>
              <a:ext cx="1709138" cy="0"/>
            </a:xfrm>
            <a:prstGeom prst="straightConnector1">
              <a:avLst/>
            </a:prstGeom>
            <a:ln w="63500">
              <a:solidFill>
                <a:srgbClr val="D8D9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Прямоугольник: скругленные углы 17">
              <a:extLst>
                <a:ext uri="{FF2B5EF4-FFF2-40B4-BE49-F238E27FC236}">
                  <a16:creationId xmlns:a16="http://schemas.microsoft.com/office/drawing/2014/main" id="{D0528729-6176-FF49-8673-93420E6FA169}"/>
                </a:ext>
              </a:extLst>
            </p:cNvPr>
            <p:cNvSpPr/>
            <p:nvPr/>
          </p:nvSpPr>
          <p:spPr>
            <a:xfrm>
              <a:off x="6635459" y="5846264"/>
              <a:ext cx="4303239" cy="1069645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81" b="1" i="1">
                <a:solidFill>
                  <a:schemeClr val="bg2"/>
                </a:solidFill>
                <a:latin typeface="Sitka Subheading" panose="02000505000000020004" pitchFamily="2" charset="0"/>
                <a:cs typeface="Poppins Medium" panose="00000600000000000000" pitchFamily="2" charset="0"/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9EE1C5AA-A0AB-264C-93BE-FCBABBB1C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0851" y="6020001"/>
              <a:ext cx="3998296" cy="720000"/>
            </a:xfrm>
            <a:prstGeom prst="rect">
              <a:avLst/>
            </a:prstGeom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1297B6-8472-3B43-A2EA-06446F88B578}"/>
              </a:ext>
            </a:extLst>
          </p:cNvPr>
          <p:cNvCxnSpPr>
            <a:cxnSpLocks/>
          </p:cNvCxnSpPr>
          <p:nvPr/>
        </p:nvCxnSpPr>
        <p:spPr>
          <a:xfrm>
            <a:off x="5817970" y="3046292"/>
            <a:ext cx="12396" cy="570547"/>
          </a:xfrm>
          <a:prstGeom prst="line">
            <a:avLst/>
          </a:prstGeom>
          <a:ln w="50800">
            <a:solidFill>
              <a:srgbClr val="D744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644C0F-5668-B94E-9D3E-AE43490187DE}"/>
              </a:ext>
            </a:extLst>
          </p:cNvPr>
          <p:cNvSpPr/>
          <p:nvPr/>
        </p:nvSpPr>
        <p:spPr>
          <a:xfrm>
            <a:off x="4924236" y="1609062"/>
            <a:ext cx="1820454" cy="64706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253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F34DDFA-4F63-7948-98AF-4FB95855107E}"/>
              </a:ext>
            </a:extLst>
          </p:cNvPr>
          <p:cNvSpPr/>
          <p:nvPr/>
        </p:nvSpPr>
        <p:spPr>
          <a:xfrm>
            <a:off x="9010584" y="1560535"/>
            <a:ext cx="1626571" cy="69559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25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8D69B6-DE78-D043-BC38-525C5B47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22FE-151F-1743-B5A0-C8019B7CCFBF}" type="slidenum">
              <a:rPr lang="en-SA" smtClean="0"/>
              <a:t>11</a:t>
            </a:fld>
            <a:endParaRPr lang="en-S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311A86-FBC5-5342-8EEA-699D8E37B3E6}"/>
              </a:ext>
            </a:extLst>
          </p:cNvPr>
          <p:cNvGrpSpPr/>
          <p:nvPr/>
        </p:nvGrpSpPr>
        <p:grpSpPr>
          <a:xfrm>
            <a:off x="4718645" y="2352810"/>
            <a:ext cx="2295672" cy="922380"/>
            <a:chOff x="4250476" y="5203194"/>
            <a:chExt cx="2789879" cy="11209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79E9F9-8D5E-7C4C-BB25-F6D86C185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5197" y="5203194"/>
              <a:ext cx="0" cy="998553"/>
            </a:xfrm>
            <a:prstGeom prst="straightConnector1">
              <a:avLst/>
            </a:prstGeom>
            <a:ln w="63500">
              <a:solidFill>
                <a:srgbClr val="39B64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94F4E67-AFC7-8245-8A21-E8A491C9878B}"/>
                </a:ext>
              </a:extLst>
            </p:cNvPr>
            <p:cNvGrpSpPr/>
            <p:nvPr/>
          </p:nvGrpSpPr>
          <p:grpSpPr>
            <a:xfrm>
              <a:off x="4250476" y="5793650"/>
              <a:ext cx="2789879" cy="530492"/>
              <a:chOff x="4108351" y="1116965"/>
              <a:chExt cx="2295757" cy="436535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AE832154-D5D2-8346-9B48-E9750A25578F}"/>
                  </a:ext>
                </a:extLst>
              </p:cNvPr>
              <p:cNvSpPr/>
              <p:nvPr/>
            </p:nvSpPr>
            <p:spPr>
              <a:xfrm>
                <a:off x="4108351" y="1116965"/>
                <a:ext cx="2224237" cy="436535"/>
              </a:xfrm>
              <a:prstGeom prst="roundRect">
                <a:avLst/>
              </a:prstGeom>
              <a:solidFill>
                <a:srgbClr val="39B6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A" sz="1253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6D8672-16F6-8441-A08E-2B3D39DEED8C}"/>
                  </a:ext>
                </a:extLst>
              </p:cNvPr>
              <p:cNvSpPr txBox="1"/>
              <p:nvPr/>
            </p:nvSpPr>
            <p:spPr>
              <a:xfrm>
                <a:off x="4123372" y="1170395"/>
                <a:ext cx="2280736" cy="30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 be computed locally</a:t>
                </a:r>
                <a:endParaRPr lang="en-SA" sz="1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64D18F4-442E-9042-BA9E-66E2EC02FF37}"/>
              </a:ext>
            </a:extLst>
          </p:cNvPr>
          <p:cNvGrpSpPr/>
          <p:nvPr/>
        </p:nvGrpSpPr>
        <p:grpSpPr>
          <a:xfrm>
            <a:off x="304587" y="5478612"/>
            <a:ext cx="4118122" cy="598882"/>
            <a:chOff x="587560" y="6417141"/>
            <a:chExt cx="5004662" cy="727808"/>
          </a:xfrm>
        </p:grpSpPr>
        <p:pic>
          <p:nvPicPr>
            <p:cNvPr id="25" name="Изображение 2" descr="check">
              <a:extLst>
                <a:ext uri="{FF2B5EF4-FFF2-40B4-BE49-F238E27FC236}">
                  <a16:creationId xmlns:a16="http://schemas.microsoft.com/office/drawing/2014/main" id="{206CF101-52DF-FA4C-981E-896F0B317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560" y="6548961"/>
              <a:ext cx="413776" cy="41377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A7250F-C196-FD43-8F0A-926B177CB717}"/>
                </a:ext>
              </a:extLst>
            </p:cNvPr>
            <p:cNvSpPr txBox="1"/>
            <p:nvPr/>
          </p:nvSpPr>
          <p:spPr>
            <a:xfrm>
              <a:off x="983357" y="6417141"/>
              <a:ext cx="4608865" cy="727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46" i="1" dirty="0">
                  <a:latin typeface="Arial" panose="020B0604020202020204" pitchFamily="34" charset="0"/>
                  <a:cs typeface="Arial" panose="020B0604020202020204" pitchFamily="34" charset="0"/>
                </a:rPr>
                <a:t>Local quadratic convergence rate</a:t>
              </a:r>
            </a:p>
            <a:p>
              <a:r>
                <a:rPr lang="en-US" sz="1646" i="1" dirty="0">
                  <a:latin typeface="Arial" panose="020B0604020202020204" pitchFamily="34" charset="0"/>
                  <a:cs typeface="Arial" panose="020B0604020202020204" pitchFamily="34" charset="0"/>
                </a:rPr>
                <a:t>independent of the condition number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3A9A7C6-2819-314E-BD10-D40CD89DA210}"/>
              </a:ext>
            </a:extLst>
          </p:cNvPr>
          <p:cNvGrpSpPr/>
          <p:nvPr/>
        </p:nvGrpSpPr>
        <p:grpSpPr>
          <a:xfrm>
            <a:off x="4147808" y="3527921"/>
            <a:ext cx="3365115" cy="486220"/>
            <a:chOff x="5700336" y="4055968"/>
            <a:chExt cx="4089550" cy="59089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5DE6B08-DD59-F54C-B94A-F020B593B626}"/>
                </a:ext>
              </a:extLst>
            </p:cNvPr>
            <p:cNvSpPr/>
            <p:nvPr/>
          </p:nvSpPr>
          <p:spPr>
            <a:xfrm>
              <a:off x="5700336" y="4055968"/>
              <a:ext cx="4089550" cy="590892"/>
            </a:xfrm>
            <a:prstGeom prst="roundRect">
              <a:avLst/>
            </a:prstGeom>
            <a:solidFill>
              <a:srgbClr val="D74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sz="1253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51C239-E078-074B-B263-DD5F911D2A73}"/>
                </a:ext>
              </a:extLst>
            </p:cNvPr>
            <p:cNvSpPr txBox="1"/>
            <p:nvPr/>
          </p:nvSpPr>
          <p:spPr>
            <a:xfrm>
              <a:off x="5783132" y="4151359"/>
              <a:ext cx="3069039" cy="3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Expensive to communicate:</a:t>
              </a:r>
              <a:endParaRPr lang="en-SA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17E828A-87EE-EC46-B898-EB555C038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0247" y="4154299"/>
              <a:ext cx="803647" cy="377714"/>
            </a:xfrm>
            <a:prstGeom prst="rect">
              <a:avLst/>
            </a:prstGeom>
          </p:spPr>
        </p:pic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BFC243-6745-8A46-925E-265DB9B651F6}"/>
              </a:ext>
            </a:extLst>
          </p:cNvPr>
          <p:cNvCxnSpPr>
            <a:cxnSpLocks/>
          </p:cNvCxnSpPr>
          <p:nvPr/>
        </p:nvCxnSpPr>
        <p:spPr>
          <a:xfrm>
            <a:off x="9814818" y="3046292"/>
            <a:ext cx="12396" cy="570547"/>
          </a:xfrm>
          <a:prstGeom prst="line">
            <a:avLst/>
          </a:prstGeom>
          <a:ln w="50800">
            <a:solidFill>
              <a:srgbClr val="38B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37519F-5205-1048-9D1E-D1C3A761FB41}"/>
              </a:ext>
            </a:extLst>
          </p:cNvPr>
          <p:cNvGrpSpPr/>
          <p:nvPr/>
        </p:nvGrpSpPr>
        <p:grpSpPr>
          <a:xfrm>
            <a:off x="8715493" y="2352810"/>
            <a:ext cx="2295672" cy="922380"/>
            <a:chOff x="4250476" y="5203194"/>
            <a:chExt cx="2789879" cy="11209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4E41B6-CB11-7E46-A151-B8D9E9AC9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5197" y="5203194"/>
              <a:ext cx="0" cy="998553"/>
            </a:xfrm>
            <a:prstGeom prst="straightConnector1">
              <a:avLst/>
            </a:prstGeom>
            <a:ln w="63500">
              <a:solidFill>
                <a:srgbClr val="36B74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6521256-DF33-5D46-8F95-F1C50DE07143}"/>
                </a:ext>
              </a:extLst>
            </p:cNvPr>
            <p:cNvGrpSpPr/>
            <p:nvPr/>
          </p:nvGrpSpPr>
          <p:grpSpPr>
            <a:xfrm>
              <a:off x="4250476" y="5793650"/>
              <a:ext cx="2789879" cy="530492"/>
              <a:chOff x="4108351" y="1116965"/>
              <a:chExt cx="2295757" cy="436535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1160A185-161B-F542-B5C4-8E1FB214737B}"/>
                  </a:ext>
                </a:extLst>
              </p:cNvPr>
              <p:cNvSpPr/>
              <p:nvPr/>
            </p:nvSpPr>
            <p:spPr>
              <a:xfrm>
                <a:off x="4108351" y="1116965"/>
                <a:ext cx="2224237" cy="436535"/>
              </a:xfrm>
              <a:prstGeom prst="roundRect">
                <a:avLst/>
              </a:prstGeom>
              <a:solidFill>
                <a:srgbClr val="36B7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A" sz="1253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5FAA14-0F4A-EB45-8A9F-1220FC6E52AF}"/>
                  </a:ext>
                </a:extLst>
              </p:cNvPr>
              <p:cNvSpPr txBox="1"/>
              <p:nvPr/>
            </p:nvSpPr>
            <p:spPr>
              <a:xfrm>
                <a:off x="4123372" y="1170395"/>
                <a:ext cx="2280736" cy="30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 be computed locally</a:t>
                </a:r>
                <a:endParaRPr lang="en-SA" sz="1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E6D7664-F187-554A-8D68-94CB8A4DA9FD}"/>
              </a:ext>
            </a:extLst>
          </p:cNvPr>
          <p:cNvGrpSpPr/>
          <p:nvPr/>
        </p:nvGrpSpPr>
        <p:grpSpPr>
          <a:xfrm>
            <a:off x="8462383" y="3527921"/>
            <a:ext cx="2794991" cy="486220"/>
            <a:chOff x="10115422" y="4075424"/>
            <a:chExt cx="3396691" cy="59089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3EA79C0F-4977-8B4D-BC7D-BA57018527E2}"/>
                </a:ext>
              </a:extLst>
            </p:cNvPr>
            <p:cNvSpPr/>
            <p:nvPr/>
          </p:nvSpPr>
          <p:spPr>
            <a:xfrm>
              <a:off x="10115422" y="4075424"/>
              <a:ext cx="3396691" cy="590892"/>
            </a:xfrm>
            <a:prstGeom prst="roundRect">
              <a:avLst/>
            </a:prstGeom>
            <a:solidFill>
              <a:srgbClr val="3CB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sz="125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E873CB-B8D0-C445-97F2-0D702DF349B8}"/>
                </a:ext>
              </a:extLst>
            </p:cNvPr>
            <p:cNvSpPr txBox="1"/>
            <p:nvPr/>
          </p:nvSpPr>
          <p:spPr>
            <a:xfrm>
              <a:off x="10198218" y="4170815"/>
              <a:ext cx="3069037" cy="3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Easy to communicate:</a:t>
              </a:r>
              <a:endParaRPr lang="en-SA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16CF6A8F-C868-5540-9B46-C88343591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1564" y="3639419"/>
            <a:ext cx="592457" cy="29622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1A61643-E91E-734A-81DC-4235ADB478EA}"/>
              </a:ext>
            </a:extLst>
          </p:cNvPr>
          <p:cNvGrpSpPr/>
          <p:nvPr/>
        </p:nvGrpSpPr>
        <p:grpSpPr>
          <a:xfrm>
            <a:off x="6739521" y="5868670"/>
            <a:ext cx="1963713" cy="487682"/>
            <a:chOff x="8407792" y="6713048"/>
            <a:chExt cx="2386457" cy="592669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7FE001-B9FB-2649-9D68-260572B49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7855" y="6713048"/>
              <a:ext cx="0" cy="43152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Прямоугольник: скругленные углы 23">
              <a:extLst>
                <a:ext uri="{FF2B5EF4-FFF2-40B4-BE49-F238E27FC236}">
                  <a16:creationId xmlns:a16="http://schemas.microsoft.com/office/drawing/2014/main" id="{29FD8B7E-283F-9948-B19E-044D4F788B4C}"/>
                </a:ext>
              </a:extLst>
            </p:cNvPr>
            <p:cNvSpPr/>
            <p:nvPr/>
          </p:nvSpPr>
          <p:spPr>
            <a:xfrm>
              <a:off x="8407792" y="6979013"/>
              <a:ext cx="2386457" cy="32670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Strong convexity constant</a:t>
              </a:r>
              <a:endParaRPr lang="ru-RU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77B972-964A-DA4C-AEEA-E6534E5C99F6}"/>
              </a:ext>
            </a:extLst>
          </p:cNvPr>
          <p:cNvGrpSpPr/>
          <p:nvPr/>
        </p:nvGrpSpPr>
        <p:grpSpPr>
          <a:xfrm>
            <a:off x="6532775" y="4632846"/>
            <a:ext cx="2289317" cy="641040"/>
            <a:chOff x="8328052" y="5423459"/>
            <a:chExt cx="2594811" cy="56676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54EF61E-9AF4-9143-8872-5208306AD874}"/>
                </a:ext>
              </a:extLst>
            </p:cNvPr>
            <p:cNvCxnSpPr>
              <a:cxnSpLocks/>
            </p:cNvCxnSpPr>
            <p:nvPr/>
          </p:nvCxnSpPr>
          <p:spPr>
            <a:xfrm>
              <a:off x="9130147" y="5459409"/>
              <a:ext cx="0" cy="53081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Прямоугольник: скругленные углы 20">
              <a:extLst>
                <a:ext uri="{FF2B5EF4-FFF2-40B4-BE49-F238E27FC236}">
                  <a16:creationId xmlns:a16="http://schemas.microsoft.com/office/drawing/2014/main" id="{44D5075B-FD38-004D-BA64-A1AE145B005F}"/>
                </a:ext>
              </a:extLst>
            </p:cNvPr>
            <p:cNvSpPr/>
            <p:nvPr/>
          </p:nvSpPr>
          <p:spPr>
            <a:xfrm>
              <a:off x="8328052" y="5423459"/>
              <a:ext cx="2594811" cy="32741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17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Hessian Lipschitz constant</a:t>
              </a:r>
              <a:endParaRPr lang="ru-RU" sz="1317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CECF91-03EA-CA4B-94F1-5AE0B852131A}"/>
              </a:ext>
            </a:extLst>
          </p:cNvPr>
          <p:cNvGrpSpPr/>
          <p:nvPr/>
        </p:nvGrpSpPr>
        <p:grpSpPr>
          <a:xfrm>
            <a:off x="8605628" y="5393040"/>
            <a:ext cx="2583892" cy="780521"/>
            <a:chOff x="10675631" y="6135026"/>
            <a:chExt cx="3140147" cy="94855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219FD55-8B99-E94C-9225-585B92C8288A}"/>
                </a:ext>
              </a:extLst>
            </p:cNvPr>
            <p:cNvGrpSpPr/>
            <p:nvPr/>
          </p:nvGrpSpPr>
          <p:grpSpPr>
            <a:xfrm>
              <a:off x="10842941" y="6363634"/>
              <a:ext cx="2972837" cy="719942"/>
              <a:chOff x="3591632" y="5604200"/>
              <a:chExt cx="2972837" cy="71994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3B2DF6E1-3B09-3E40-B177-F357326C33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91632" y="5604200"/>
                <a:ext cx="927886" cy="481020"/>
              </a:xfrm>
              <a:prstGeom prst="straightConnector1">
                <a:avLst/>
              </a:prstGeom>
              <a:ln w="63500">
                <a:solidFill>
                  <a:srgbClr val="36B74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49A02943-8C81-A147-A1F8-1F701ACECCFF}"/>
                  </a:ext>
                </a:extLst>
              </p:cNvPr>
              <p:cNvGrpSpPr/>
              <p:nvPr/>
            </p:nvGrpSpPr>
            <p:grpSpPr>
              <a:xfrm>
                <a:off x="4250479" y="5793650"/>
                <a:ext cx="2313990" cy="530492"/>
                <a:chOff x="4108351" y="1116965"/>
                <a:chExt cx="1904153" cy="436535"/>
              </a:xfrm>
            </p:grpSpPr>
            <p:sp>
              <p:nvSpPr>
                <p:cNvPr id="68" name="Rounded Rectangle 67">
                  <a:extLst>
                    <a:ext uri="{FF2B5EF4-FFF2-40B4-BE49-F238E27FC236}">
                      <a16:creationId xmlns:a16="http://schemas.microsoft.com/office/drawing/2014/main" id="{A6C6EB00-B56A-3E43-A82B-D23D81C39467}"/>
                    </a:ext>
                  </a:extLst>
                </p:cNvPr>
                <p:cNvSpPr/>
                <p:nvPr/>
              </p:nvSpPr>
              <p:spPr>
                <a:xfrm>
                  <a:off x="4108351" y="1116965"/>
                  <a:ext cx="1838651" cy="436535"/>
                </a:xfrm>
                <a:prstGeom prst="roundRect">
                  <a:avLst/>
                </a:prstGeom>
                <a:solidFill>
                  <a:srgbClr val="36B7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A" sz="1253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4EF314E-7EFD-7D46-8004-7EAF2FB02C13}"/>
                    </a:ext>
                  </a:extLst>
                </p:cNvPr>
                <p:cNvSpPr txBox="1"/>
                <p:nvPr/>
              </p:nvSpPr>
              <p:spPr>
                <a:xfrm>
                  <a:off x="4123372" y="1170395"/>
                  <a:ext cx="1889132" cy="307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Local quadratic rate</a:t>
                  </a:r>
                  <a:endParaRPr lang="en-SA" sz="14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AEF4D3D-DC9F-2949-99AF-6557F681F59E}"/>
                </a:ext>
              </a:extLst>
            </p:cNvPr>
            <p:cNvGrpSpPr/>
            <p:nvPr/>
          </p:nvGrpSpPr>
          <p:grpSpPr>
            <a:xfrm>
              <a:off x="10675631" y="6135026"/>
              <a:ext cx="151770" cy="207979"/>
              <a:chOff x="9429425" y="6002295"/>
              <a:chExt cx="151770" cy="207979"/>
            </a:xfrm>
          </p:grpSpPr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14CB10F5-D141-9846-97E5-04CD97EC84D4}"/>
                  </a:ext>
                </a:extLst>
              </p:cNvPr>
              <p:cNvSpPr/>
              <p:nvPr/>
            </p:nvSpPr>
            <p:spPr>
              <a:xfrm>
                <a:off x="9429425" y="6002295"/>
                <a:ext cx="151770" cy="207979"/>
              </a:xfrm>
              <a:prstGeom prst="roundRect">
                <a:avLst/>
              </a:prstGeom>
              <a:solidFill>
                <a:srgbClr val="36B7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A" sz="1253"/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966F8A11-E5D3-A341-B85C-9AC638C03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57376" y="6030325"/>
                <a:ext cx="90667" cy="144000"/>
              </a:xfrm>
              <a:prstGeom prst="rect">
                <a:avLst/>
              </a:prstGeom>
            </p:spPr>
          </p:pic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92F218-DBF6-E647-AFE2-A4CA64A65184}"/>
              </a:ext>
            </a:extLst>
          </p:cNvPr>
          <p:cNvGrpSpPr/>
          <p:nvPr/>
        </p:nvGrpSpPr>
        <p:grpSpPr>
          <a:xfrm>
            <a:off x="304587" y="5084370"/>
            <a:ext cx="3082421" cy="340479"/>
            <a:chOff x="587560" y="5759906"/>
            <a:chExt cx="3525668" cy="413776"/>
          </a:xfrm>
        </p:grpSpPr>
        <p:sp>
          <p:nvSpPr>
            <p:cNvPr id="27" name="Google Shape;185;p30">
              <a:extLst>
                <a:ext uri="{FF2B5EF4-FFF2-40B4-BE49-F238E27FC236}">
                  <a16:creationId xmlns:a16="http://schemas.microsoft.com/office/drawing/2014/main" id="{0E10D9AB-C119-B543-9B8C-03E0FFF8A3F8}"/>
                </a:ext>
              </a:extLst>
            </p:cNvPr>
            <p:cNvSpPr txBox="1"/>
            <p:nvPr/>
          </p:nvSpPr>
          <p:spPr>
            <a:xfrm>
              <a:off x="1017302" y="5759906"/>
              <a:ext cx="3095926" cy="413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5230" tIns="75230" rIns="75230" bIns="7523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3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9pPr>
            </a:lstStyle>
            <a:p>
              <a:pPr algn="l"/>
              <a:r>
                <a:rPr lang="en-US" sz="1646" b="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Implementability in practice</a:t>
              </a:r>
            </a:p>
          </p:txBody>
        </p:sp>
        <p:pic>
          <p:nvPicPr>
            <p:cNvPr id="91" name="Изображение 2" descr="check">
              <a:extLst>
                <a:ext uri="{FF2B5EF4-FFF2-40B4-BE49-F238E27FC236}">
                  <a16:creationId xmlns:a16="http://schemas.microsoft.com/office/drawing/2014/main" id="{7C220178-74B2-3445-B92D-18B9FA9CE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560" y="5759906"/>
              <a:ext cx="413776" cy="41377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11FA5BF-CAB0-2443-9208-2B367AC5AEAD}"/>
              </a:ext>
            </a:extLst>
          </p:cNvPr>
          <p:cNvGrpSpPr/>
          <p:nvPr/>
        </p:nvGrpSpPr>
        <p:grpSpPr>
          <a:xfrm>
            <a:off x="306884" y="4581661"/>
            <a:ext cx="3844583" cy="345607"/>
            <a:chOff x="590352" y="5148976"/>
            <a:chExt cx="4672235" cy="420008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5472A9E-EED8-4C46-B2C1-8A20CBEC30E3}"/>
                </a:ext>
              </a:extLst>
            </p:cNvPr>
            <p:cNvGrpSpPr/>
            <p:nvPr/>
          </p:nvGrpSpPr>
          <p:grpSpPr>
            <a:xfrm>
              <a:off x="590352" y="5148976"/>
              <a:ext cx="4672235" cy="420008"/>
              <a:chOff x="590352" y="4970851"/>
              <a:chExt cx="4672235" cy="420008"/>
            </a:xfrm>
          </p:grpSpPr>
          <p:pic>
            <p:nvPicPr>
              <p:cNvPr id="90" name="Рисунок 9">
                <a:extLst>
                  <a:ext uri="{FF2B5EF4-FFF2-40B4-BE49-F238E27FC236}">
                    <a16:creationId xmlns:a16="http://schemas.microsoft.com/office/drawing/2014/main" id="{7B22D252-37C9-E446-8ECC-52134E8A6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352" y="4970851"/>
                <a:ext cx="413776" cy="413776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791245-5692-7448-9446-CB04ED3E1697}"/>
                  </a:ext>
                </a:extLst>
              </p:cNvPr>
              <p:cNvSpPr txBox="1"/>
              <p:nvPr/>
            </p:nvSpPr>
            <p:spPr>
              <a:xfrm>
                <a:off x="1017302" y="4970851"/>
                <a:ext cx="4245285" cy="420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46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O(d)</a:t>
                </a:r>
                <a:r>
                  <a:rPr lang="en-US" sz="1646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communication cost per round</a:t>
                </a:r>
              </a:p>
            </p:txBody>
          </p:sp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EBBA5C7-9EBA-C54C-893F-7E91849EC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0357" y="5229864"/>
              <a:ext cx="504000" cy="25200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0784018-1FC0-3846-B0C0-ABEF579527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383" y="1191230"/>
            <a:ext cx="9771017" cy="1400338"/>
          </a:xfrm>
          <a:prstGeom prst="rect">
            <a:avLst/>
          </a:prstGeom>
        </p:spPr>
      </p:pic>
      <p:sp>
        <p:nvSpPr>
          <p:cNvPr id="57" name="标题 1">
            <a:extLst>
              <a:ext uri="{FF2B5EF4-FFF2-40B4-BE49-F238E27FC236}">
                <a16:creationId xmlns:a16="http://schemas.microsoft.com/office/drawing/2014/main" id="{56A5C6E1-4156-420D-AEB2-7CDC028FF744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Making Newton-Type Methods Applicable to Federated Learning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C7985E-5BB2-684A-98C3-AC2BF405349F}"/>
              </a:ext>
            </a:extLst>
          </p:cNvPr>
          <p:cNvCxnSpPr>
            <a:cxnSpLocks/>
          </p:cNvCxnSpPr>
          <p:nvPr/>
        </p:nvCxnSpPr>
        <p:spPr>
          <a:xfrm>
            <a:off x="6053640" y="3046292"/>
            <a:ext cx="12396" cy="570547"/>
          </a:xfrm>
          <a:prstGeom prst="line">
            <a:avLst/>
          </a:prstGeom>
          <a:ln w="50800">
            <a:solidFill>
              <a:srgbClr val="38B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DA8818C-5B6C-6A4B-81ED-CA90B65922E9}"/>
              </a:ext>
            </a:extLst>
          </p:cNvPr>
          <p:cNvGrpSpPr/>
          <p:nvPr/>
        </p:nvGrpSpPr>
        <p:grpSpPr>
          <a:xfrm>
            <a:off x="4523088" y="3527921"/>
            <a:ext cx="3085896" cy="486220"/>
            <a:chOff x="5700336" y="4055968"/>
            <a:chExt cx="3750221" cy="590892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6AF3E03-0342-D54C-ACD2-A648F535BCFA}"/>
                </a:ext>
              </a:extLst>
            </p:cNvPr>
            <p:cNvSpPr/>
            <p:nvPr/>
          </p:nvSpPr>
          <p:spPr>
            <a:xfrm>
              <a:off x="5700336" y="4055968"/>
              <a:ext cx="3750221" cy="590892"/>
            </a:xfrm>
            <a:prstGeom prst="roundRect">
              <a:avLst/>
            </a:prstGeom>
            <a:solidFill>
              <a:srgbClr val="3CB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sz="1253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1B5CDC-4D7F-B747-95D5-C764A8AE1727}"/>
                </a:ext>
              </a:extLst>
            </p:cNvPr>
            <p:cNvSpPr txBox="1"/>
            <p:nvPr/>
          </p:nvSpPr>
          <p:spPr>
            <a:xfrm>
              <a:off x="5952451" y="4161685"/>
              <a:ext cx="3069038" cy="3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communication of</a:t>
              </a:r>
              <a:endParaRPr lang="en-SA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1DFFC37-16D7-DB4E-8FCC-E329A5D0D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1643" y="4154299"/>
              <a:ext cx="803647" cy="377714"/>
            </a:xfrm>
            <a:prstGeom prst="rect">
              <a:avLst/>
            </a:prstGeom>
          </p:spPr>
        </p:pic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F34DDFA-4F63-7948-98AF-4FB95855107E}"/>
              </a:ext>
            </a:extLst>
          </p:cNvPr>
          <p:cNvSpPr/>
          <p:nvPr/>
        </p:nvSpPr>
        <p:spPr>
          <a:xfrm>
            <a:off x="9246254" y="1560535"/>
            <a:ext cx="1626571" cy="69559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253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644C0F-5668-B94E-9D3E-AE43490187DE}"/>
              </a:ext>
            </a:extLst>
          </p:cNvPr>
          <p:cNvSpPr/>
          <p:nvPr/>
        </p:nvSpPr>
        <p:spPr>
          <a:xfrm>
            <a:off x="5159906" y="1609062"/>
            <a:ext cx="1820454" cy="64706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253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FF0541-92A6-7442-B995-2220C0BEE9A2}"/>
              </a:ext>
            </a:extLst>
          </p:cNvPr>
          <p:cNvGrpSpPr/>
          <p:nvPr/>
        </p:nvGrpSpPr>
        <p:grpSpPr>
          <a:xfrm>
            <a:off x="4303906" y="5155431"/>
            <a:ext cx="4753858" cy="880165"/>
            <a:chOff x="5161440" y="5846264"/>
            <a:chExt cx="5777258" cy="1069645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54D9067-4AC6-DD49-88D7-C35AD80E9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1440" y="6552082"/>
              <a:ext cx="1709138" cy="0"/>
            </a:xfrm>
            <a:prstGeom prst="straightConnector1">
              <a:avLst/>
            </a:prstGeom>
            <a:ln w="63500">
              <a:solidFill>
                <a:srgbClr val="D8D9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Прямоугольник: скругленные углы 17">
              <a:extLst>
                <a:ext uri="{FF2B5EF4-FFF2-40B4-BE49-F238E27FC236}">
                  <a16:creationId xmlns:a16="http://schemas.microsoft.com/office/drawing/2014/main" id="{D0528729-6176-FF49-8673-93420E6FA169}"/>
                </a:ext>
              </a:extLst>
            </p:cNvPr>
            <p:cNvSpPr/>
            <p:nvPr/>
          </p:nvSpPr>
          <p:spPr>
            <a:xfrm>
              <a:off x="6635459" y="5846264"/>
              <a:ext cx="4303239" cy="1069645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81" b="1" i="1">
                <a:solidFill>
                  <a:schemeClr val="bg2"/>
                </a:solidFill>
                <a:latin typeface="Sitka Subheading" panose="02000505000000020004" pitchFamily="2" charset="0"/>
                <a:cs typeface="Poppins Medium" panose="00000600000000000000" pitchFamily="2" charset="0"/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9EE1C5AA-A0AB-264C-93BE-FCBABBB1C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0851" y="6020001"/>
              <a:ext cx="3998296" cy="720000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8D69B6-DE78-D043-BC38-525C5B47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22FE-151F-1743-B5A0-C8019B7CCFBF}" type="slidenum">
              <a:rPr lang="en-SA" smtClean="0"/>
              <a:t>12</a:t>
            </a:fld>
            <a:endParaRPr lang="en-SA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79E9F9-8D5E-7C4C-BB25-F6D86C185B6B}"/>
              </a:ext>
            </a:extLst>
          </p:cNvPr>
          <p:cNvCxnSpPr>
            <a:cxnSpLocks/>
          </p:cNvCxnSpPr>
          <p:nvPr/>
        </p:nvCxnSpPr>
        <p:spPr>
          <a:xfrm flipV="1">
            <a:off x="6060828" y="2352810"/>
            <a:ext cx="0" cy="821666"/>
          </a:xfrm>
          <a:prstGeom prst="straightConnector1">
            <a:avLst/>
          </a:prstGeom>
          <a:ln w="63500">
            <a:solidFill>
              <a:srgbClr val="D34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4F4E67-AFC7-8245-8A21-E8A491C9878B}"/>
              </a:ext>
            </a:extLst>
          </p:cNvPr>
          <p:cNvGrpSpPr/>
          <p:nvPr/>
        </p:nvGrpSpPr>
        <p:grpSpPr>
          <a:xfrm>
            <a:off x="4730543" y="2838671"/>
            <a:ext cx="2878441" cy="436519"/>
            <a:chOff x="4108351" y="1116965"/>
            <a:chExt cx="2878549" cy="436535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E832154-D5D2-8346-9B48-E9750A25578F}"/>
                </a:ext>
              </a:extLst>
            </p:cNvPr>
            <p:cNvSpPr/>
            <p:nvPr/>
          </p:nvSpPr>
          <p:spPr>
            <a:xfrm>
              <a:off x="4108351" y="1116965"/>
              <a:ext cx="2671085" cy="436535"/>
            </a:xfrm>
            <a:prstGeom prst="roundRect">
              <a:avLst/>
            </a:prstGeom>
            <a:solidFill>
              <a:srgbClr val="D24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sz="1253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6D8672-16F6-8441-A08E-2B3D39DEED8C}"/>
                </a:ext>
              </a:extLst>
            </p:cNvPr>
            <p:cNvSpPr txBox="1"/>
            <p:nvPr/>
          </p:nvSpPr>
          <p:spPr>
            <a:xfrm>
              <a:off x="4108351" y="1170395"/>
              <a:ext cx="2878549" cy="307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 NOT be computed locally</a:t>
              </a:r>
              <a:endParaRPr lang="en-SA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64D18F4-442E-9042-BA9E-66E2EC02FF37}"/>
              </a:ext>
            </a:extLst>
          </p:cNvPr>
          <p:cNvGrpSpPr/>
          <p:nvPr/>
        </p:nvGrpSpPr>
        <p:grpSpPr>
          <a:xfrm>
            <a:off x="540257" y="5478612"/>
            <a:ext cx="3866645" cy="584775"/>
            <a:chOff x="587560" y="6417141"/>
            <a:chExt cx="4699048" cy="710664"/>
          </a:xfrm>
        </p:grpSpPr>
        <p:pic>
          <p:nvPicPr>
            <p:cNvPr id="25" name="Изображение 2" descr="check">
              <a:extLst>
                <a:ext uri="{FF2B5EF4-FFF2-40B4-BE49-F238E27FC236}">
                  <a16:creationId xmlns:a16="http://schemas.microsoft.com/office/drawing/2014/main" id="{206CF101-52DF-FA4C-981E-896F0B317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560" y="6548961"/>
              <a:ext cx="413776" cy="41377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A7250F-C196-FD43-8F0A-926B177CB717}"/>
                </a:ext>
              </a:extLst>
            </p:cNvPr>
            <p:cNvSpPr txBox="1"/>
            <p:nvPr/>
          </p:nvSpPr>
          <p:spPr>
            <a:xfrm>
              <a:off x="983357" y="6417141"/>
              <a:ext cx="4303251" cy="7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Local quadratic convergence rate</a:t>
              </a:r>
            </a:p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independent of the condition number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BFC243-6745-8A46-925E-265DB9B651F6}"/>
              </a:ext>
            </a:extLst>
          </p:cNvPr>
          <p:cNvCxnSpPr>
            <a:cxnSpLocks/>
          </p:cNvCxnSpPr>
          <p:nvPr/>
        </p:nvCxnSpPr>
        <p:spPr>
          <a:xfrm>
            <a:off x="10050488" y="3046292"/>
            <a:ext cx="12396" cy="570547"/>
          </a:xfrm>
          <a:prstGeom prst="line">
            <a:avLst/>
          </a:prstGeom>
          <a:ln w="50800">
            <a:solidFill>
              <a:srgbClr val="38B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37519F-5205-1048-9D1E-D1C3A761FB41}"/>
              </a:ext>
            </a:extLst>
          </p:cNvPr>
          <p:cNvGrpSpPr/>
          <p:nvPr/>
        </p:nvGrpSpPr>
        <p:grpSpPr>
          <a:xfrm>
            <a:off x="8951163" y="2352810"/>
            <a:ext cx="2295672" cy="922380"/>
            <a:chOff x="4250476" y="5203194"/>
            <a:chExt cx="2789879" cy="11209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4E41B6-CB11-7E46-A151-B8D9E9AC9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5197" y="5203194"/>
              <a:ext cx="0" cy="998553"/>
            </a:xfrm>
            <a:prstGeom prst="straightConnector1">
              <a:avLst/>
            </a:prstGeom>
            <a:ln w="63500">
              <a:solidFill>
                <a:srgbClr val="36B74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6521256-DF33-5D46-8F95-F1C50DE07143}"/>
                </a:ext>
              </a:extLst>
            </p:cNvPr>
            <p:cNvGrpSpPr/>
            <p:nvPr/>
          </p:nvGrpSpPr>
          <p:grpSpPr>
            <a:xfrm>
              <a:off x="4250476" y="5793650"/>
              <a:ext cx="2789879" cy="530492"/>
              <a:chOff x="4108351" y="1116965"/>
              <a:chExt cx="2295757" cy="436535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1160A185-161B-F542-B5C4-8E1FB214737B}"/>
                  </a:ext>
                </a:extLst>
              </p:cNvPr>
              <p:cNvSpPr/>
              <p:nvPr/>
            </p:nvSpPr>
            <p:spPr>
              <a:xfrm>
                <a:off x="4108351" y="1116965"/>
                <a:ext cx="2224237" cy="436535"/>
              </a:xfrm>
              <a:prstGeom prst="roundRect">
                <a:avLst/>
              </a:prstGeom>
              <a:solidFill>
                <a:srgbClr val="36B7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A" sz="1253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5FAA14-0F4A-EB45-8A9F-1220FC6E52AF}"/>
                  </a:ext>
                </a:extLst>
              </p:cNvPr>
              <p:cNvSpPr txBox="1"/>
              <p:nvPr/>
            </p:nvSpPr>
            <p:spPr>
              <a:xfrm>
                <a:off x="4123372" y="1170395"/>
                <a:ext cx="2280736" cy="30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 be computed locally</a:t>
                </a:r>
                <a:endParaRPr lang="en-SA" sz="1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E6D7664-F187-554A-8D68-94CB8A4DA9FD}"/>
              </a:ext>
            </a:extLst>
          </p:cNvPr>
          <p:cNvGrpSpPr/>
          <p:nvPr/>
        </p:nvGrpSpPr>
        <p:grpSpPr>
          <a:xfrm>
            <a:off x="8698053" y="3527921"/>
            <a:ext cx="2794991" cy="486220"/>
            <a:chOff x="10115422" y="4075424"/>
            <a:chExt cx="3396691" cy="59089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3EA79C0F-4977-8B4D-BC7D-BA57018527E2}"/>
                </a:ext>
              </a:extLst>
            </p:cNvPr>
            <p:cNvSpPr/>
            <p:nvPr/>
          </p:nvSpPr>
          <p:spPr>
            <a:xfrm>
              <a:off x="10115422" y="4075424"/>
              <a:ext cx="3396691" cy="590892"/>
            </a:xfrm>
            <a:prstGeom prst="roundRect">
              <a:avLst/>
            </a:prstGeom>
            <a:solidFill>
              <a:srgbClr val="3CB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sz="125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E873CB-B8D0-C445-97F2-0D702DF349B8}"/>
                </a:ext>
              </a:extLst>
            </p:cNvPr>
            <p:cNvSpPr txBox="1"/>
            <p:nvPr/>
          </p:nvSpPr>
          <p:spPr>
            <a:xfrm>
              <a:off x="10198218" y="4170815"/>
              <a:ext cx="3069037" cy="3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Easy to communicate:</a:t>
              </a:r>
              <a:endParaRPr lang="en-SA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16CF6A8F-C868-5540-9B46-C88343591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7234" y="3639419"/>
            <a:ext cx="592457" cy="296229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7FE001-B9FB-2649-9D68-260572B49003}"/>
              </a:ext>
            </a:extLst>
          </p:cNvPr>
          <p:cNvCxnSpPr>
            <a:cxnSpLocks/>
          </p:cNvCxnSpPr>
          <p:nvPr/>
        </p:nvCxnSpPr>
        <p:spPr>
          <a:xfrm flipV="1">
            <a:off x="7625299" y="5868670"/>
            <a:ext cx="0" cy="3550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: скругленные углы 23">
            <a:extLst>
              <a:ext uri="{FF2B5EF4-FFF2-40B4-BE49-F238E27FC236}">
                <a16:creationId xmlns:a16="http://schemas.microsoft.com/office/drawing/2014/main" id="{29FD8B7E-283F-9948-B19E-044D4F788B4C}"/>
              </a:ext>
            </a:extLst>
          </p:cNvPr>
          <p:cNvSpPr/>
          <p:nvPr/>
        </p:nvSpPr>
        <p:spPr>
          <a:xfrm>
            <a:off x="6975191" y="6087521"/>
            <a:ext cx="1963713" cy="26883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 convexity constant</a:t>
            </a:r>
            <a:endParaRPr lang="ru-RU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54EF61E-9AF4-9143-8872-5208306AD874}"/>
              </a:ext>
            </a:extLst>
          </p:cNvPr>
          <p:cNvCxnSpPr>
            <a:cxnSpLocks/>
          </p:cNvCxnSpPr>
          <p:nvPr/>
        </p:nvCxnSpPr>
        <p:spPr>
          <a:xfrm>
            <a:off x="7569585" y="4837104"/>
            <a:ext cx="0" cy="4367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: скругленные углы 20">
            <a:extLst>
              <a:ext uri="{FF2B5EF4-FFF2-40B4-BE49-F238E27FC236}">
                <a16:creationId xmlns:a16="http://schemas.microsoft.com/office/drawing/2014/main" id="{44D5075B-FD38-004D-BA64-A1AE145B005F}"/>
              </a:ext>
            </a:extLst>
          </p:cNvPr>
          <p:cNvSpPr/>
          <p:nvPr/>
        </p:nvSpPr>
        <p:spPr>
          <a:xfrm>
            <a:off x="6787299" y="4731330"/>
            <a:ext cx="2076999" cy="3456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Hessian Lipschitz constant</a:t>
            </a:r>
            <a:endParaRPr lang="ru-RU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219FD55-8B99-E94C-9225-585B92C8288A}"/>
              </a:ext>
            </a:extLst>
          </p:cNvPr>
          <p:cNvGrpSpPr/>
          <p:nvPr/>
        </p:nvGrpSpPr>
        <p:grpSpPr>
          <a:xfrm>
            <a:off x="8978970" y="5581152"/>
            <a:ext cx="2446220" cy="592409"/>
            <a:chOff x="3591632" y="5604200"/>
            <a:chExt cx="2972837" cy="7199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B2DF6E1-3B09-3E40-B177-F357326C33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1632" y="5604200"/>
              <a:ext cx="927886" cy="481020"/>
            </a:xfrm>
            <a:prstGeom prst="straightConnector1">
              <a:avLst/>
            </a:prstGeom>
            <a:ln w="63500">
              <a:solidFill>
                <a:srgbClr val="36B74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9A02943-8C81-A147-A1F8-1F701ACECCFF}"/>
                </a:ext>
              </a:extLst>
            </p:cNvPr>
            <p:cNvGrpSpPr/>
            <p:nvPr/>
          </p:nvGrpSpPr>
          <p:grpSpPr>
            <a:xfrm>
              <a:off x="4250479" y="5793650"/>
              <a:ext cx="2313990" cy="530492"/>
              <a:chOff x="4108351" y="1116965"/>
              <a:chExt cx="1904153" cy="436535"/>
            </a:xfrm>
          </p:grpSpPr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A6C6EB00-B56A-3E43-A82B-D23D81C39467}"/>
                  </a:ext>
                </a:extLst>
              </p:cNvPr>
              <p:cNvSpPr/>
              <p:nvPr/>
            </p:nvSpPr>
            <p:spPr>
              <a:xfrm>
                <a:off x="4108351" y="1116965"/>
                <a:ext cx="1838651" cy="436535"/>
              </a:xfrm>
              <a:prstGeom prst="roundRect">
                <a:avLst/>
              </a:prstGeom>
              <a:solidFill>
                <a:srgbClr val="36B7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A" sz="1253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4EF314E-7EFD-7D46-8004-7EAF2FB02C13}"/>
                  </a:ext>
                </a:extLst>
              </p:cNvPr>
              <p:cNvSpPr txBox="1"/>
              <p:nvPr/>
            </p:nvSpPr>
            <p:spPr>
              <a:xfrm>
                <a:off x="4123372" y="1170395"/>
                <a:ext cx="1889132" cy="30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Local quadratic rate</a:t>
                </a:r>
                <a:endParaRPr lang="en-SA" sz="1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AEF4D3D-DC9F-2949-99AF-6557F681F59E}"/>
              </a:ext>
            </a:extLst>
          </p:cNvPr>
          <p:cNvGrpSpPr/>
          <p:nvPr/>
        </p:nvGrpSpPr>
        <p:grpSpPr>
          <a:xfrm>
            <a:off x="8841298" y="5393041"/>
            <a:ext cx="124885" cy="171137"/>
            <a:chOff x="9429425" y="6002295"/>
            <a:chExt cx="151770" cy="207979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14CB10F5-D141-9846-97E5-04CD97EC84D4}"/>
                </a:ext>
              </a:extLst>
            </p:cNvPr>
            <p:cNvSpPr/>
            <p:nvPr/>
          </p:nvSpPr>
          <p:spPr>
            <a:xfrm>
              <a:off x="9429425" y="6002295"/>
              <a:ext cx="151770" cy="207979"/>
            </a:xfrm>
            <a:prstGeom prst="roundRect">
              <a:avLst/>
            </a:prstGeom>
            <a:solidFill>
              <a:srgbClr val="36B7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sz="1253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66F8A11-E5D3-A341-B85C-9AC638C03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57376" y="6030325"/>
              <a:ext cx="90667" cy="144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0986150-66B3-C342-9310-DD28432B590E}"/>
              </a:ext>
            </a:extLst>
          </p:cNvPr>
          <p:cNvGrpSpPr/>
          <p:nvPr/>
        </p:nvGrpSpPr>
        <p:grpSpPr>
          <a:xfrm>
            <a:off x="538273" y="5076937"/>
            <a:ext cx="3184640" cy="347912"/>
            <a:chOff x="585150" y="5750872"/>
            <a:chExt cx="3870223" cy="422810"/>
          </a:xfrm>
        </p:grpSpPr>
        <p:pic>
          <p:nvPicPr>
            <p:cNvPr id="64" name="Рисунок 9">
              <a:extLst>
                <a:ext uri="{FF2B5EF4-FFF2-40B4-BE49-F238E27FC236}">
                  <a16:creationId xmlns:a16="http://schemas.microsoft.com/office/drawing/2014/main" id="{739F0F9C-327A-3B45-B02A-F733685CD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5150" y="5750872"/>
              <a:ext cx="413776" cy="413776"/>
            </a:xfrm>
            <a:prstGeom prst="rect">
              <a:avLst/>
            </a:prstGeom>
          </p:spPr>
        </p:pic>
        <p:sp>
          <p:nvSpPr>
            <p:cNvPr id="27" name="Google Shape;185;p30">
              <a:extLst>
                <a:ext uri="{FF2B5EF4-FFF2-40B4-BE49-F238E27FC236}">
                  <a16:creationId xmlns:a16="http://schemas.microsoft.com/office/drawing/2014/main" id="{0E10D9AB-C119-B543-9B8C-03E0FFF8A3F8}"/>
                </a:ext>
              </a:extLst>
            </p:cNvPr>
            <p:cNvSpPr txBox="1"/>
            <p:nvPr/>
          </p:nvSpPr>
          <p:spPr>
            <a:xfrm>
              <a:off x="1017302" y="5759906"/>
              <a:ext cx="3438071" cy="413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5230" tIns="75230" rIns="75230" bIns="7523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3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9pPr>
            </a:lstStyle>
            <a:p>
              <a:pPr algn="l"/>
              <a:r>
                <a:rPr lang="en-US" sz="1646" b="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Implementability</a:t>
              </a:r>
              <a:r>
                <a:rPr lang="en-US" sz="1646" b="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in practice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4544A5D-0104-F34D-9E40-B20A177F42D3}"/>
              </a:ext>
            </a:extLst>
          </p:cNvPr>
          <p:cNvGrpSpPr/>
          <p:nvPr/>
        </p:nvGrpSpPr>
        <p:grpSpPr>
          <a:xfrm>
            <a:off x="538274" y="4576043"/>
            <a:ext cx="3848864" cy="351230"/>
            <a:chOff x="585150" y="5142143"/>
            <a:chExt cx="4677439" cy="42684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2B1DDE0-B850-0E4B-83AE-665AD26E52D8}"/>
                </a:ext>
              </a:extLst>
            </p:cNvPr>
            <p:cNvGrpSpPr/>
            <p:nvPr/>
          </p:nvGrpSpPr>
          <p:grpSpPr>
            <a:xfrm>
              <a:off x="585150" y="5142143"/>
              <a:ext cx="4677439" cy="426841"/>
              <a:chOff x="585150" y="5142143"/>
              <a:chExt cx="4677439" cy="426841"/>
            </a:xfrm>
          </p:grpSpPr>
          <p:pic>
            <p:nvPicPr>
              <p:cNvPr id="71" name="Изображение 2" descr="check">
                <a:extLst>
                  <a:ext uri="{FF2B5EF4-FFF2-40B4-BE49-F238E27FC236}">
                    <a16:creationId xmlns:a16="http://schemas.microsoft.com/office/drawing/2014/main" id="{333A739A-08CB-B340-8C76-ECDBD6CA7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150" y="5142143"/>
                <a:ext cx="413776" cy="413776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791245-5692-7448-9446-CB04ED3E1697}"/>
                  </a:ext>
                </a:extLst>
              </p:cNvPr>
              <p:cNvSpPr txBox="1"/>
              <p:nvPr/>
            </p:nvSpPr>
            <p:spPr>
              <a:xfrm>
                <a:off x="1017302" y="5148976"/>
                <a:ext cx="4245287" cy="420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46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O(d)</a:t>
                </a:r>
                <a:r>
                  <a:rPr lang="en-US" sz="1646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communication cost per round</a:t>
                </a:r>
              </a:p>
            </p:txBody>
          </p:sp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EBBA5C7-9EBA-C54C-893F-7E91849EC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0357" y="5229864"/>
              <a:ext cx="504000" cy="2520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BD2E498-FBEF-9B4B-8582-4296074BA780}"/>
              </a:ext>
            </a:extLst>
          </p:cNvPr>
          <p:cNvGrpSpPr/>
          <p:nvPr/>
        </p:nvGrpSpPr>
        <p:grpSpPr>
          <a:xfrm>
            <a:off x="492419" y="2963008"/>
            <a:ext cx="3865025" cy="838572"/>
            <a:chOff x="9076940" y="1713503"/>
            <a:chExt cx="4697079" cy="101909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95046AD-CA75-B944-9CB5-CBFD5A0BC082}"/>
                </a:ext>
              </a:extLst>
            </p:cNvPr>
            <p:cNvSpPr/>
            <p:nvPr/>
          </p:nvSpPr>
          <p:spPr>
            <a:xfrm>
              <a:off x="10086796" y="1749436"/>
              <a:ext cx="3687223" cy="98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52" dirty="0"/>
                <a:t>Rustem Islamov, Xun Qian and Peter Richtárik</a:t>
              </a:r>
            </a:p>
            <a:p>
              <a:r>
                <a:rPr lang="en-US" sz="1152" b="1" dirty="0"/>
                <a:t>Distributed second order methods with fast rates and compressed communication,</a:t>
              </a:r>
            </a:p>
            <a:p>
              <a:r>
                <a:rPr lang="en-US" sz="1201" i="1" dirty="0"/>
                <a:t>ICML 2021.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8359AF24-DC61-6A46-904A-714B8096F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76940" y="1713503"/>
              <a:ext cx="1009856" cy="1009856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2CD22F2-86AD-9549-B1DA-FB0AFE0324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2278" y="1185069"/>
            <a:ext cx="9760567" cy="1400338"/>
          </a:xfrm>
          <a:prstGeom prst="rect">
            <a:avLst/>
          </a:prstGeom>
        </p:spPr>
      </p:pic>
      <p:sp>
        <p:nvSpPr>
          <p:cNvPr id="75" name="标题 1">
            <a:extLst>
              <a:ext uri="{FF2B5EF4-FFF2-40B4-BE49-F238E27FC236}">
                <a16:creationId xmlns:a16="http://schemas.microsoft.com/office/drawing/2014/main" id="{65A9A22F-6F10-43C7-AD88-139FBD4B520A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Making Newton-Type Methods Applicable to Federated Learning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51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58" grpId="0" animBg="1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1297B6-8472-3B43-A2EA-06446F88B578}"/>
              </a:ext>
            </a:extLst>
          </p:cNvPr>
          <p:cNvCxnSpPr>
            <a:cxnSpLocks/>
          </p:cNvCxnSpPr>
          <p:nvPr/>
        </p:nvCxnSpPr>
        <p:spPr>
          <a:xfrm>
            <a:off x="5914397" y="2830792"/>
            <a:ext cx="12396" cy="570547"/>
          </a:xfrm>
          <a:prstGeom prst="line">
            <a:avLst/>
          </a:prstGeom>
          <a:ln w="50800">
            <a:solidFill>
              <a:srgbClr val="38B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644C0F-5668-B94E-9D3E-AE43490187DE}"/>
              </a:ext>
            </a:extLst>
          </p:cNvPr>
          <p:cNvSpPr/>
          <p:nvPr/>
        </p:nvSpPr>
        <p:spPr>
          <a:xfrm>
            <a:off x="5020663" y="1393562"/>
            <a:ext cx="1820454" cy="64706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253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F34DDFA-4F63-7948-98AF-4FB95855107E}"/>
              </a:ext>
            </a:extLst>
          </p:cNvPr>
          <p:cNvSpPr/>
          <p:nvPr/>
        </p:nvSpPr>
        <p:spPr>
          <a:xfrm>
            <a:off x="9107011" y="1345035"/>
            <a:ext cx="1626571" cy="69559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25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8D69B6-DE78-D043-BC38-525C5B47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22FE-151F-1743-B5A0-C8019B7CCFBF}" type="slidenum">
              <a:rPr lang="en-SA" smtClean="0"/>
              <a:t>13</a:t>
            </a:fld>
            <a:endParaRPr lang="en-S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311A86-FBC5-5342-8EEA-699D8E37B3E6}"/>
              </a:ext>
            </a:extLst>
          </p:cNvPr>
          <p:cNvGrpSpPr/>
          <p:nvPr/>
        </p:nvGrpSpPr>
        <p:grpSpPr>
          <a:xfrm>
            <a:off x="4815072" y="2137310"/>
            <a:ext cx="2295672" cy="922380"/>
            <a:chOff x="4250476" y="5203194"/>
            <a:chExt cx="2789879" cy="11209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79E9F9-8D5E-7C4C-BB25-F6D86C185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5197" y="5203194"/>
              <a:ext cx="0" cy="998553"/>
            </a:xfrm>
            <a:prstGeom prst="straightConnector1">
              <a:avLst/>
            </a:prstGeom>
            <a:ln w="63500">
              <a:solidFill>
                <a:srgbClr val="39B64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94F4E67-AFC7-8245-8A21-E8A491C9878B}"/>
                </a:ext>
              </a:extLst>
            </p:cNvPr>
            <p:cNvGrpSpPr/>
            <p:nvPr/>
          </p:nvGrpSpPr>
          <p:grpSpPr>
            <a:xfrm>
              <a:off x="4250476" y="5793650"/>
              <a:ext cx="2789879" cy="530492"/>
              <a:chOff x="4108351" y="1116965"/>
              <a:chExt cx="2295757" cy="436535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AE832154-D5D2-8346-9B48-E9750A25578F}"/>
                  </a:ext>
                </a:extLst>
              </p:cNvPr>
              <p:cNvSpPr/>
              <p:nvPr/>
            </p:nvSpPr>
            <p:spPr>
              <a:xfrm>
                <a:off x="4108351" y="1116965"/>
                <a:ext cx="2224237" cy="436535"/>
              </a:xfrm>
              <a:prstGeom prst="roundRect">
                <a:avLst/>
              </a:prstGeom>
              <a:solidFill>
                <a:srgbClr val="39B6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A" sz="1253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6D8672-16F6-8441-A08E-2B3D39DEED8C}"/>
                  </a:ext>
                </a:extLst>
              </p:cNvPr>
              <p:cNvSpPr txBox="1"/>
              <p:nvPr/>
            </p:nvSpPr>
            <p:spPr>
              <a:xfrm>
                <a:off x="4123372" y="1170395"/>
                <a:ext cx="2280736" cy="30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 be computed locally</a:t>
                </a:r>
                <a:endParaRPr lang="en-SA" sz="1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AF45DEB-2098-5448-B4BC-ABE3339AAF46}"/>
              </a:ext>
            </a:extLst>
          </p:cNvPr>
          <p:cNvGrpSpPr/>
          <p:nvPr/>
        </p:nvGrpSpPr>
        <p:grpSpPr>
          <a:xfrm>
            <a:off x="401013" y="5376464"/>
            <a:ext cx="3884159" cy="356852"/>
            <a:chOff x="587560" y="6376777"/>
            <a:chExt cx="4720332" cy="433674"/>
          </a:xfrm>
        </p:grpSpPr>
        <p:pic>
          <p:nvPicPr>
            <p:cNvPr id="59" name="Рисунок 9">
              <a:extLst>
                <a:ext uri="{FF2B5EF4-FFF2-40B4-BE49-F238E27FC236}">
                  <a16:creationId xmlns:a16="http://schemas.microsoft.com/office/drawing/2014/main" id="{AC9FA804-376D-0849-9E02-4A7EBD169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560" y="6376777"/>
              <a:ext cx="413776" cy="41377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A7250F-C196-FD43-8F0A-926B177CB717}"/>
                </a:ext>
              </a:extLst>
            </p:cNvPr>
            <p:cNvSpPr txBox="1"/>
            <p:nvPr/>
          </p:nvSpPr>
          <p:spPr>
            <a:xfrm>
              <a:off x="1004640" y="6390443"/>
              <a:ext cx="4303252" cy="42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46" i="1" dirty="0">
                  <a:latin typeface="Arial" panose="020B0604020202020204" pitchFamily="34" charset="0"/>
                  <a:cs typeface="Arial" panose="020B0604020202020204" pitchFamily="34" charset="0"/>
                </a:rPr>
                <a:t>Local quadratic convergence rate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3A9A7C6-2819-314E-BD10-D40CD89DA210}"/>
              </a:ext>
            </a:extLst>
          </p:cNvPr>
          <p:cNvGrpSpPr/>
          <p:nvPr/>
        </p:nvGrpSpPr>
        <p:grpSpPr>
          <a:xfrm>
            <a:off x="4383845" y="3312421"/>
            <a:ext cx="3085896" cy="486220"/>
            <a:chOff x="5700336" y="4055968"/>
            <a:chExt cx="3750221" cy="59089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5DE6B08-DD59-F54C-B94A-F020B593B626}"/>
                </a:ext>
              </a:extLst>
            </p:cNvPr>
            <p:cNvSpPr/>
            <p:nvPr/>
          </p:nvSpPr>
          <p:spPr>
            <a:xfrm>
              <a:off x="5700336" y="4055968"/>
              <a:ext cx="3750221" cy="590892"/>
            </a:xfrm>
            <a:prstGeom prst="roundRect">
              <a:avLst/>
            </a:prstGeom>
            <a:solidFill>
              <a:srgbClr val="3CB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sz="1253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51C239-E078-074B-B263-DD5F911D2A73}"/>
                </a:ext>
              </a:extLst>
            </p:cNvPr>
            <p:cNvSpPr txBox="1"/>
            <p:nvPr/>
          </p:nvSpPr>
          <p:spPr>
            <a:xfrm>
              <a:off x="5966998" y="4151359"/>
              <a:ext cx="3069038" cy="3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communication of</a:t>
              </a:r>
              <a:endParaRPr lang="en-SA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17E828A-87EE-EC46-B898-EB555C038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41643" y="4154299"/>
              <a:ext cx="803647" cy="377714"/>
            </a:xfrm>
            <a:prstGeom prst="rect">
              <a:avLst/>
            </a:prstGeom>
          </p:spPr>
        </p:pic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BFC243-6745-8A46-925E-265DB9B651F6}"/>
              </a:ext>
            </a:extLst>
          </p:cNvPr>
          <p:cNvCxnSpPr>
            <a:cxnSpLocks/>
          </p:cNvCxnSpPr>
          <p:nvPr/>
        </p:nvCxnSpPr>
        <p:spPr>
          <a:xfrm>
            <a:off x="9911245" y="2830792"/>
            <a:ext cx="12396" cy="570547"/>
          </a:xfrm>
          <a:prstGeom prst="line">
            <a:avLst/>
          </a:prstGeom>
          <a:ln w="50800">
            <a:solidFill>
              <a:srgbClr val="38B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37519F-5205-1048-9D1E-D1C3A761FB41}"/>
              </a:ext>
            </a:extLst>
          </p:cNvPr>
          <p:cNvGrpSpPr/>
          <p:nvPr/>
        </p:nvGrpSpPr>
        <p:grpSpPr>
          <a:xfrm>
            <a:off x="8811920" y="2137310"/>
            <a:ext cx="2295672" cy="922380"/>
            <a:chOff x="4250476" y="5203194"/>
            <a:chExt cx="2789879" cy="11209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4E41B6-CB11-7E46-A151-B8D9E9AC9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5197" y="5203194"/>
              <a:ext cx="0" cy="998553"/>
            </a:xfrm>
            <a:prstGeom prst="straightConnector1">
              <a:avLst/>
            </a:prstGeom>
            <a:ln w="63500">
              <a:solidFill>
                <a:srgbClr val="36B74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6521256-DF33-5D46-8F95-F1C50DE07143}"/>
                </a:ext>
              </a:extLst>
            </p:cNvPr>
            <p:cNvGrpSpPr/>
            <p:nvPr/>
          </p:nvGrpSpPr>
          <p:grpSpPr>
            <a:xfrm>
              <a:off x="4250476" y="5793650"/>
              <a:ext cx="2789879" cy="530492"/>
              <a:chOff x="4108351" y="1116965"/>
              <a:chExt cx="2295757" cy="436535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1160A185-161B-F542-B5C4-8E1FB214737B}"/>
                  </a:ext>
                </a:extLst>
              </p:cNvPr>
              <p:cNvSpPr/>
              <p:nvPr/>
            </p:nvSpPr>
            <p:spPr>
              <a:xfrm>
                <a:off x="4108351" y="1116965"/>
                <a:ext cx="2224237" cy="436535"/>
              </a:xfrm>
              <a:prstGeom prst="roundRect">
                <a:avLst/>
              </a:prstGeom>
              <a:solidFill>
                <a:srgbClr val="36B7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A" sz="1253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5FAA14-0F4A-EB45-8A9F-1220FC6E52AF}"/>
                  </a:ext>
                </a:extLst>
              </p:cNvPr>
              <p:cNvSpPr txBox="1"/>
              <p:nvPr/>
            </p:nvSpPr>
            <p:spPr>
              <a:xfrm>
                <a:off x="4123372" y="1170395"/>
                <a:ext cx="2280736" cy="30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 be computed locally</a:t>
                </a:r>
                <a:endParaRPr lang="en-SA" sz="1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E6D7664-F187-554A-8D68-94CB8A4DA9FD}"/>
              </a:ext>
            </a:extLst>
          </p:cNvPr>
          <p:cNvGrpSpPr/>
          <p:nvPr/>
        </p:nvGrpSpPr>
        <p:grpSpPr>
          <a:xfrm>
            <a:off x="8558810" y="3312421"/>
            <a:ext cx="2794991" cy="486220"/>
            <a:chOff x="10115422" y="4075424"/>
            <a:chExt cx="3396691" cy="59089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3EA79C0F-4977-8B4D-BC7D-BA57018527E2}"/>
                </a:ext>
              </a:extLst>
            </p:cNvPr>
            <p:cNvSpPr/>
            <p:nvPr/>
          </p:nvSpPr>
          <p:spPr>
            <a:xfrm>
              <a:off x="10115422" y="4075424"/>
              <a:ext cx="3396691" cy="590892"/>
            </a:xfrm>
            <a:prstGeom prst="roundRect">
              <a:avLst/>
            </a:prstGeom>
            <a:solidFill>
              <a:srgbClr val="3CB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sz="125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E873CB-B8D0-C445-97F2-0D702DF349B8}"/>
                </a:ext>
              </a:extLst>
            </p:cNvPr>
            <p:cNvSpPr txBox="1"/>
            <p:nvPr/>
          </p:nvSpPr>
          <p:spPr>
            <a:xfrm>
              <a:off x="10198218" y="4170815"/>
              <a:ext cx="3069037" cy="3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Easy to communicate:</a:t>
              </a:r>
              <a:endParaRPr lang="en-SA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16CF6A8F-C868-5540-9B46-C88343591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7991" y="3423919"/>
            <a:ext cx="592457" cy="296229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E392F218-DBF6-E647-AFE2-A4CA64A65184}"/>
              </a:ext>
            </a:extLst>
          </p:cNvPr>
          <p:cNvGrpSpPr/>
          <p:nvPr/>
        </p:nvGrpSpPr>
        <p:grpSpPr>
          <a:xfrm>
            <a:off x="401014" y="4868870"/>
            <a:ext cx="3051313" cy="340479"/>
            <a:chOff x="587560" y="5759906"/>
            <a:chExt cx="3708193" cy="413776"/>
          </a:xfrm>
        </p:grpSpPr>
        <p:sp>
          <p:nvSpPr>
            <p:cNvPr id="27" name="Google Shape;185;p30">
              <a:extLst>
                <a:ext uri="{FF2B5EF4-FFF2-40B4-BE49-F238E27FC236}">
                  <a16:creationId xmlns:a16="http://schemas.microsoft.com/office/drawing/2014/main" id="{0E10D9AB-C119-B543-9B8C-03E0FFF8A3F8}"/>
                </a:ext>
              </a:extLst>
            </p:cNvPr>
            <p:cNvSpPr txBox="1"/>
            <p:nvPr/>
          </p:nvSpPr>
          <p:spPr>
            <a:xfrm>
              <a:off x="1017302" y="5759906"/>
              <a:ext cx="3278451" cy="413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5230" tIns="75230" rIns="75230" bIns="7523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3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Montserrat" panose="00000500000000000000"/>
                <a:buNone/>
                <a:defRPr sz="5200" b="1" i="0" u="none" strike="noStrike" cap="none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defRPr>
              </a:lvl9pPr>
            </a:lstStyle>
            <a:p>
              <a:pPr algn="l"/>
              <a:r>
                <a:rPr lang="en-US" sz="1646" b="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Implementability</a:t>
              </a:r>
              <a:r>
                <a:rPr lang="en-US" sz="1646" b="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in practice</a:t>
              </a:r>
            </a:p>
          </p:txBody>
        </p:sp>
        <p:pic>
          <p:nvPicPr>
            <p:cNvPr id="91" name="Изображение 2" descr="check">
              <a:extLst>
                <a:ext uri="{FF2B5EF4-FFF2-40B4-BE49-F238E27FC236}">
                  <a16:creationId xmlns:a16="http://schemas.microsoft.com/office/drawing/2014/main" id="{7C220178-74B2-3445-B92D-18B9FA9CE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560" y="5759906"/>
              <a:ext cx="413776" cy="413776"/>
            </a:xfrm>
            <a:prstGeom prst="rect">
              <a:avLst/>
            </a:prstGeom>
          </p:spPr>
        </p:pic>
      </p:grpSp>
      <p:sp>
        <p:nvSpPr>
          <p:cNvPr id="62" name="Прямоугольник: скругленные углы 17">
            <a:extLst>
              <a:ext uri="{FF2B5EF4-FFF2-40B4-BE49-F238E27FC236}">
                <a16:creationId xmlns:a16="http://schemas.microsoft.com/office/drawing/2014/main" id="{5D93A58F-73AD-DA42-9AC4-81DDB0A794CE}"/>
              </a:ext>
            </a:extLst>
          </p:cNvPr>
          <p:cNvSpPr/>
          <p:nvPr/>
        </p:nvSpPr>
        <p:spPr>
          <a:xfrm>
            <a:off x="5366666" y="4525556"/>
            <a:ext cx="3540951" cy="880165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1" b="1" i="1">
              <a:solidFill>
                <a:schemeClr val="bg2"/>
              </a:solidFill>
              <a:latin typeface="Sitka Subheading" panose="02000505000000020004" pitchFamily="2" charset="0"/>
              <a:cs typeface="Poppins Medium" panose="00000600000000000000" pitchFamily="2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5317F58-11F6-F443-B766-4A9691DE6EC0}"/>
              </a:ext>
            </a:extLst>
          </p:cNvPr>
          <p:cNvCxnSpPr>
            <a:cxnSpLocks/>
          </p:cNvCxnSpPr>
          <p:nvPr/>
        </p:nvCxnSpPr>
        <p:spPr>
          <a:xfrm flipV="1">
            <a:off x="10067631" y="6102046"/>
            <a:ext cx="0" cy="2457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: скругленные углы 20">
            <a:extLst>
              <a:ext uri="{FF2B5EF4-FFF2-40B4-BE49-F238E27FC236}">
                <a16:creationId xmlns:a16="http://schemas.microsoft.com/office/drawing/2014/main" id="{0D7440C0-2072-E14B-8811-9D6C7771E5C6}"/>
              </a:ext>
            </a:extLst>
          </p:cNvPr>
          <p:cNvSpPr/>
          <p:nvPr/>
        </p:nvSpPr>
        <p:spPr>
          <a:xfrm>
            <a:off x="8871566" y="6284958"/>
            <a:ext cx="2144533" cy="4365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Hessian Lipschitz constant</a:t>
            </a:r>
            <a:endParaRPr lang="ru-RU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4D1B8B-DDF7-724E-B7CD-6955D95D3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0623" y="4669707"/>
            <a:ext cx="3357257" cy="59245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266D864-858A-3D47-A673-8396FD8BFFBB}"/>
              </a:ext>
            </a:extLst>
          </p:cNvPr>
          <p:cNvGrpSpPr/>
          <p:nvPr/>
        </p:nvGrpSpPr>
        <p:grpSpPr>
          <a:xfrm>
            <a:off x="7339548" y="4635800"/>
            <a:ext cx="251733" cy="677836"/>
            <a:chOff x="9033058" y="5980242"/>
            <a:chExt cx="305926" cy="823759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EA736861-945A-6440-858B-95FB1B8DCF79}"/>
                </a:ext>
              </a:extLst>
            </p:cNvPr>
            <p:cNvSpPr/>
            <p:nvPr/>
          </p:nvSpPr>
          <p:spPr>
            <a:xfrm>
              <a:off x="9033058" y="5980242"/>
              <a:ext cx="305926" cy="823759"/>
            </a:xfrm>
            <a:prstGeom prst="roundRect">
              <a:avLst/>
            </a:prstGeom>
            <a:solidFill>
              <a:srgbClr val="36B7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sz="1253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4D8596-24F8-E442-A395-66C6609B0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92475" y="6020586"/>
              <a:ext cx="180000" cy="720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D2F4AA-CDB0-8F42-8A18-0E8D7FB2B03F}"/>
              </a:ext>
            </a:extLst>
          </p:cNvPr>
          <p:cNvGrpSpPr/>
          <p:nvPr/>
        </p:nvGrpSpPr>
        <p:grpSpPr>
          <a:xfrm>
            <a:off x="6657902" y="5323856"/>
            <a:ext cx="3595287" cy="776376"/>
            <a:chOff x="8775230" y="6596060"/>
            <a:chExt cx="4369273" cy="94351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F67F2F1-D062-B045-9EA9-66ACC7356F41}"/>
                </a:ext>
              </a:extLst>
            </p:cNvPr>
            <p:cNvGrpSpPr/>
            <p:nvPr/>
          </p:nvGrpSpPr>
          <p:grpSpPr>
            <a:xfrm>
              <a:off x="8775230" y="6596060"/>
              <a:ext cx="4369273" cy="943512"/>
              <a:chOff x="4250479" y="5380630"/>
              <a:chExt cx="4369273" cy="9435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5C4F054-F46E-2C40-B281-489C8E4376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28284" y="5380630"/>
                <a:ext cx="8804" cy="728802"/>
              </a:xfrm>
              <a:prstGeom prst="straightConnector1">
                <a:avLst/>
              </a:prstGeom>
              <a:ln w="63500">
                <a:solidFill>
                  <a:srgbClr val="36B74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82C8840-6DF2-074A-869E-12F8A96E19C6}"/>
                  </a:ext>
                </a:extLst>
              </p:cNvPr>
              <p:cNvGrpSpPr/>
              <p:nvPr/>
            </p:nvGrpSpPr>
            <p:grpSpPr>
              <a:xfrm>
                <a:off x="4250479" y="5793650"/>
                <a:ext cx="4369273" cy="530492"/>
                <a:chOff x="4108351" y="1116965"/>
                <a:chExt cx="3595419" cy="436535"/>
              </a:xfrm>
            </p:grpSpPr>
            <p:sp>
              <p:nvSpPr>
                <p:cNvPr id="81" name="Rounded Rectangle 80">
                  <a:extLst>
                    <a:ext uri="{FF2B5EF4-FFF2-40B4-BE49-F238E27FC236}">
                      <a16:creationId xmlns:a16="http://schemas.microsoft.com/office/drawing/2014/main" id="{3B7E356B-D02B-6440-A236-F588EF04C3BB}"/>
                    </a:ext>
                  </a:extLst>
                </p:cNvPr>
                <p:cNvSpPr/>
                <p:nvPr/>
              </p:nvSpPr>
              <p:spPr>
                <a:xfrm>
                  <a:off x="4108351" y="1116965"/>
                  <a:ext cx="3595419" cy="436535"/>
                </a:xfrm>
                <a:prstGeom prst="roundRect">
                  <a:avLst/>
                </a:prstGeom>
                <a:solidFill>
                  <a:srgbClr val="36B7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A" sz="1253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29A91F6-3433-E347-8E5A-C4756168303C}"/>
                    </a:ext>
                  </a:extLst>
                </p:cNvPr>
                <p:cNvSpPr txBox="1"/>
                <p:nvPr/>
              </p:nvSpPr>
              <p:spPr>
                <a:xfrm>
                  <a:off x="4123372" y="1170395"/>
                  <a:ext cx="2198725" cy="307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Local (fixed) linear rate:</a:t>
                  </a:r>
                  <a:endParaRPr lang="en-SA" sz="14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E436CF3-583F-BC4F-8282-DAEB28A0D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387733" y="7074846"/>
              <a:ext cx="1624320" cy="432000"/>
            </a:xfrm>
            <a:prstGeom prst="rect">
              <a:avLst/>
            </a:prstGeom>
          </p:spPr>
        </p:pic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C50884E-24D6-5740-BA4C-00DB90604F68}"/>
              </a:ext>
            </a:extLst>
          </p:cNvPr>
          <p:cNvCxnSpPr>
            <a:cxnSpLocks/>
          </p:cNvCxnSpPr>
          <p:nvPr/>
        </p:nvCxnSpPr>
        <p:spPr>
          <a:xfrm>
            <a:off x="10031097" y="5394675"/>
            <a:ext cx="0" cy="29505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: скругленные углы 23">
            <a:extLst>
              <a:ext uri="{FF2B5EF4-FFF2-40B4-BE49-F238E27FC236}">
                <a16:creationId xmlns:a16="http://schemas.microsoft.com/office/drawing/2014/main" id="{29C65004-0223-9249-A5E6-2715669D899A}"/>
              </a:ext>
            </a:extLst>
          </p:cNvPr>
          <p:cNvSpPr/>
          <p:nvPr/>
        </p:nvSpPr>
        <p:spPr>
          <a:xfrm>
            <a:off x="9081354" y="5265104"/>
            <a:ext cx="1963713" cy="26883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 convexity constant</a:t>
            </a:r>
            <a:endParaRPr lang="ru-RU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4F1796-B75B-FA4D-AE46-5F942FB72136}"/>
              </a:ext>
            </a:extLst>
          </p:cNvPr>
          <p:cNvGrpSpPr/>
          <p:nvPr/>
        </p:nvGrpSpPr>
        <p:grpSpPr>
          <a:xfrm>
            <a:off x="401014" y="4366161"/>
            <a:ext cx="3928634" cy="345607"/>
            <a:chOff x="587560" y="5148976"/>
            <a:chExt cx="4774381" cy="420008"/>
          </a:xfrm>
        </p:grpSpPr>
        <p:pic>
          <p:nvPicPr>
            <p:cNvPr id="57" name="Изображение 2" descr="check">
              <a:extLst>
                <a:ext uri="{FF2B5EF4-FFF2-40B4-BE49-F238E27FC236}">
                  <a16:creationId xmlns:a16="http://schemas.microsoft.com/office/drawing/2014/main" id="{CDDBCC15-425E-CD42-A9C6-82B8AE8AE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560" y="5148976"/>
              <a:ext cx="413776" cy="41377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791245-5692-7448-9446-CB04ED3E1697}"/>
                </a:ext>
              </a:extLst>
            </p:cNvPr>
            <p:cNvSpPr txBox="1"/>
            <p:nvPr/>
          </p:nvSpPr>
          <p:spPr>
            <a:xfrm>
              <a:off x="1017302" y="5148976"/>
              <a:ext cx="4344639" cy="420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46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O(d)</a:t>
              </a:r>
              <a:r>
                <a:rPr lang="en-US" sz="1646" i="1" dirty="0">
                  <a:latin typeface="Arial" panose="020B0604020202020204" pitchFamily="34" charset="0"/>
                  <a:cs typeface="Arial" panose="020B0604020202020204" pitchFamily="34" charset="0"/>
                </a:rPr>
                <a:t> communication cost per round*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3ACB5E6D-1AF2-CA4B-AA88-589359C6D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70357" y="5229864"/>
              <a:ext cx="504000" cy="252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AE78830-981E-6049-9517-6FBAF82871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7809" y="981812"/>
            <a:ext cx="9750117" cy="1400338"/>
          </a:xfrm>
          <a:prstGeom prst="rect">
            <a:avLst/>
          </a:prstGeom>
        </p:spPr>
      </p:pic>
      <p:sp>
        <p:nvSpPr>
          <p:cNvPr id="53" name="标题 1">
            <a:extLst>
              <a:ext uri="{FF2B5EF4-FFF2-40B4-BE49-F238E27FC236}">
                <a16:creationId xmlns:a16="http://schemas.microsoft.com/office/drawing/2014/main" id="{0A9106EA-7F05-4DE9-BDD0-2F4D6BDD18CB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Making Newton-Type Methods Applicable to Federated Learning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arrowheads-of-thin-outline-to-the-left_32766">
            <a:hlinkClick r:id="rId12" action="ppaction://hlinksldjump"/>
            <a:extLst>
              <a:ext uri="{FF2B5EF4-FFF2-40B4-BE49-F238E27FC236}">
                <a16:creationId xmlns:a16="http://schemas.microsoft.com/office/drawing/2014/main" id="{9DD3597A-1C2F-4CB6-ABA2-D46BA8504BBA}"/>
              </a:ext>
            </a:extLst>
          </p:cNvPr>
          <p:cNvSpPr/>
          <p:nvPr/>
        </p:nvSpPr>
        <p:spPr>
          <a:xfrm>
            <a:off x="11728580" y="6469218"/>
            <a:ext cx="404297" cy="365125"/>
          </a:xfrm>
          <a:custGeom>
            <a:avLst/>
            <a:gdLst>
              <a:gd name="T0" fmla="*/ 602275 w 602487"/>
              <a:gd name="T1" fmla="*/ 602275 w 602487"/>
              <a:gd name="T2" fmla="*/ 602275 w 602487"/>
              <a:gd name="T3" fmla="*/ 602275 w 602487"/>
              <a:gd name="T4" fmla="*/ 602275 w 602487"/>
              <a:gd name="T5" fmla="*/ 602275 w 602487"/>
              <a:gd name="T6" fmla="*/ 602275 w 602487"/>
              <a:gd name="T7" fmla="*/ 602275 w 602487"/>
              <a:gd name="T8" fmla="*/ 602275 w 602487"/>
              <a:gd name="T9" fmla="*/ 602275 w 602487"/>
              <a:gd name="T10" fmla="*/ 602275 w 602487"/>
              <a:gd name="T11" fmla="*/ 602275 w 602487"/>
              <a:gd name="T12" fmla="*/ 602275 w 602487"/>
              <a:gd name="T13" fmla="*/ 602275 w 602487"/>
              <a:gd name="T14" fmla="*/ 602275 w 602487"/>
              <a:gd name="T15" fmla="*/ 602275 w 602487"/>
              <a:gd name="T16" fmla="*/ 602275 w 602487"/>
              <a:gd name="T17" fmla="*/ 602275 w 602487"/>
              <a:gd name="T18" fmla="*/ 602275 w 602487"/>
              <a:gd name="T19" fmla="*/ 602275 w 602487"/>
              <a:gd name="T20" fmla="*/ 602275 w 602487"/>
              <a:gd name="T21" fmla="*/ 602275 w 602487"/>
              <a:gd name="T22" fmla="*/ 602275 w 602487"/>
              <a:gd name="T23" fmla="*/ 602275 w 602487"/>
              <a:gd name="T24" fmla="*/ 602275 w 602487"/>
              <a:gd name="T25" fmla="*/ 602275 w 602487"/>
              <a:gd name="T26" fmla="*/ 602275 w 602487"/>
              <a:gd name="T27" fmla="*/ 602275 w 602487"/>
              <a:gd name="T28" fmla="*/ 602275 w 602487"/>
              <a:gd name="T29" fmla="*/ 602275 w 602487"/>
              <a:gd name="T30" fmla="*/ 602275 w 602487"/>
              <a:gd name="T31" fmla="*/ 602275 w 602487"/>
              <a:gd name="T32" fmla="*/ 602275 w 602487"/>
              <a:gd name="T33" fmla="*/ 602275 w 602487"/>
              <a:gd name="T34" fmla="*/ 602275 w 602487"/>
              <a:gd name="T35" fmla="*/ 602275 w 602487"/>
              <a:gd name="T36" fmla="*/ 602275 w 602487"/>
              <a:gd name="T37" fmla="*/ 602275 w 602487"/>
              <a:gd name="T38" fmla="*/ 602275 w 602487"/>
              <a:gd name="T39" fmla="*/ 602275 w 602487"/>
              <a:gd name="T40" fmla="*/ 602275 w 602487"/>
              <a:gd name="T41" fmla="*/ 602275 w 602487"/>
              <a:gd name="T42" fmla="*/ 602275 w 602487"/>
              <a:gd name="T43" fmla="*/ 602275 w 60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01" h="6107">
                <a:moveTo>
                  <a:pt x="3311" y="5345"/>
                </a:moveTo>
                <a:cubicBezTo>
                  <a:pt x="3475" y="5510"/>
                  <a:pt x="3475" y="5777"/>
                  <a:pt x="3311" y="5942"/>
                </a:cubicBezTo>
                <a:cubicBezTo>
                  <a:pt x="3146" y="6107"/>
                  <a:pt x="2879" y="6107"/>
                  <a:pt x="2714" y="5942"/>
                </a:cubicBezTo>
                <a:lnTo>
                  <a:pt x="123" y="3351"/>
                </a:lnTo>
                <a:cubicBezTo>
                  <a:pt x="41" y="3269"/>
                  <a:pt x="0" y="3161"/>
                  <a:pt x="0" y="3053"/>
                </a:cubicBezTo>
                <a:cubicBezTo>
                  <a:pt x="0" y="2945"/>
                  <a:pt x="41" y="2837"/>
                  <a:pt x="123" y="2755"/>
                </a:cubicBezTo>
                <a:lnTo>
                  <a:pt x="2714" y="164"/>
                </a:lnTo>
                <a:cubicBezTo>
                  <a:pt x="2879" y="0"/>
                  <a:pt x="3146" y="0"/>
                  <a:pt x="3311" y="164"/>
                </a:cubicBezTo>
                <a:cubicBezTo>
                  <a:pt x="3475" y="329"/>
                  <a:pt x="3475" y="596"/>
                  <a:pt x="3311" y="761"/>
                </a:cubicBezTo>
                <a:lnTo>
                  <a:pt x="1019" y="3053"/>
                </a:lnTo>
                <a:lnTo>
                  <a:pt x="3311" y="5345"/>
                </a:lnTo>
                <a:close/>
                <a:moveTo>
                  <a:pt x="3645" y="3053"/>
                </a:moveTo>
                <a:lnTo>
                  <a:pt x="5937" y="761"/>
                </a:lnTo>
                <a:cubicBezTo>
                  <a:pt x="6101" y="596"/>
                  <a:pt x="6101" y="329"/>
                  <a:pt x="5937" y="164"/>
                </a:cubicBezTo>
                <a:cubicBezTo>
                  <a:pt x="5772" y="0"/>
                  <a:pt x="5505" y="0"/>
                  <a:pt x="5340" y="164"/>
                </a:cubicBezTo>
                <a:lnTo>
                  <a:pt x="2750" y="2755"/>
                </a:lnTo>
                <a:cubicBezTo>
                  <a:pt x="2667" y="2837"/>
                  <a:pt x="2626" y="2945"/>
                  <a:pt x="2626" y="3053"/>
                </a:cubicBezTo>
                <a:cubicBezTo>
                  <a:pt x="2626" y="3161"/>
                  <a:pt x="2667" y="3269"/>
                  <a:pt x="2750" y="3351"/>
                </a:cubicBezTo>
                <a:lnTo>
                  <a:pt x="5340" y="5942"/>
                </a:lnTo>
                <a:cubicBezTo>
                  <a:pt x="5505" y="6107"/>
                  <a:pt x="5772" y="6107"/>
                  <a:pt x="5937" y="5942"/>
                </a:cubicBezTo>
                <a:cubicBezTo>
                  <a:pt x="6101" y="5777"/>
                  <a:pt x="6101" y="5510"/>
                  <a:pt x="5937" y="5345"/>
                </a:cubicBezTo>
                <a:lnTo>
                  <a:pt x="3645" y="3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4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animBg="1"/>
      <p:bldP spid="62" grpId="0" animBg="1"/>
      <p:bldP spid="74" grpId="0" animBg="1"/>
      <p:bldP spid="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FA3EF-6DFB-4C9A-95F0-A1157CE8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State-of-the-art Methods for Non-IID Issues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9C01E-1776-4ABB-A5A5-4DFB8CBA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5988"/>
            <a:ext cx="10515600" cy="4351338"/>
          </a:xfrm>
        </p:spPr>
        <p:txBody>
          <a:bodyPr/>
          <a:lstStyle/>
          <a:p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  <a:p>
            <a:pPr>
              <a:buFontTx/>
              <a:buChar char="-"/>
            </a:pP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Aggregation Methods</a:t>
            </a:r>
          </a:p>
          <a:p>
            <a:pPr marL="0" indent="0">
              <a:buNone/>
            </a:pPr>
            <a:r>
              <a:rPr lang="en-US" altLang="zh-CN" i="1" dirty="0" err="1">
                <a:latin typeface="Arial" panose="020B0604020202020204" pitchFamily="34" charset="0"/>
                <a:cs typeface="Arial" panose="020B0604020202020204" pitchFamily="34" charset="0"/>
              </a:rPr>
              <a:t>FedBN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 [16], </a:t>
            </a:r>
            <a:r>
              <a:rPr lang="en-US" altLang="zh-CN" i="1" dirty="0" err="1">
                <a:latin typeface="Arial" panose="020B0604020202020204" pitchFamily="34" charset="0"/>
                <a:cs typeface="Arial" panose="020B0604020202020204" pitchFamily="34" charset="0"/>
              </a:rPr>
              <a:t>FedProx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 [17], and </a:t>
            </a:r>
            <a:r>
              <a:rPr lang="en-US" altLang="zh-CN" i="1" dirty="0" err="1">
                <a:latin typeface="Arial" panose="020B0604020202020204" pitchFamily="34" charset="0"/>
                <a:cs typeface="Arial" panose="020B0604020202020204" pitchFamily="34" charset="0"/>
              </a:rPr>
              <a:t>FedNova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 [18]</a:t>
            </a:r>
          </a:p>
          <a:p>
            <a:pPr>
              <a:buFontTx/>
              <a:buChar char="-"/>
            </a:pP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Optimization Methods</a:t>
            </a:r>
          </a:p>
          <a:p>
            <a:pPr marL="0" indent="0">
              <a:buNone/>
            </a:pP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 [19] and Client Selection [20]</a:t>
            </a:r>
          </a:p>
          <a:p>
            <a:pPr>
              <a:buFontTx/>
              <a:buChar char="-"/>
            </a:pP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Data Valuation Methods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Shapley Value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[21-24]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1DD3F-9CE6-4945-9069-AC12BD78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14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E43586-D0BE-42B9-AE56-B3FD2CC623EA}"/>
              </a:ext>
            </a:extLst>
          </p:cNvPr>
          <p:cNvSpPr txBox="1"/>
          <p:nvPr/>
        </p:nvSpPr>
        <p:spPr>
          <a:xfrm>
            <a:off x="-81280" y="5408495"/>
            <a:ext cx="12283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[16] Li X, JIANG M, Zhang X, et al.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FedBN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Federated Learning on Non-IID Features via Local Batch Normalization[C]//International Conference on Learning Representations. 2020.</a:t>
            </a:r>
          </a:p>
          <a:p>
            <a:r>
              <a:rPr lang="en-US" altLang="zh-CN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[17] Li T, </a:t>
            </a:r>
            <a:r>
              <a:rPr lang="en-US" altLang="zh-CN" sz="10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Sahu</a:t>
            </a:r>
            <a:r>
              <a:rPr lang="en-US" altLang="zh-CN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K, Zaheer M, et al. Federated optimization in heterogeneous networks[J]. </a:t>
            </a:r>
            <a:r>
              <a:rPr lang="en-US" altLang="zh-CN" sz="10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CN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preprint arXiv:1812.06127, 2018.</a:t>
            </a:r>
          </a:p>
          <a:p>
            <a:r>
              <a:rPr lang="en-US" altLang="zh-CN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[18] Wang J, Liu Q, Liang H, et al. Tackling the objective inconsistency problem in heterogeneous federated optimization[J]. </a:t>
            </a:r>
            <a:r>
              <a:rPr lang="en-US" altLang="zh-CN" sz="10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CN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preprint arXiv:2007.07481, 2020.</a:t>
            </a: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[19] Wang H, Kaplan Z,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Niu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D, et al. Optimizing federated learning on non-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iid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with reinforcement learning[C]//IEEE INFOCOM 2020-IEEE Conference on Computer Communications. IEEE, 2020: 1698-1707.</a:t>
            </a: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[20]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Nishio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T,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Yonetani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R. Client selection for federated learning with heterogeneous resources in mobile edge[C]//ICC 2019-2019 IEEE International Conference on Communications (ICC). IEEE, 2019: 1-7.</a:t>
            </a: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[21] Liu Z, Chen Y, Yu H, et al. GTG-Shapley: Efficient and Accurate Participant Contribution Evaluation in Federated Learning[J].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preprint arXiv:2109.02053, 2021.</a:t>
            </a: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[22] Efficient Participant Contribution Evaluation for Horizontal and Vertical Federated Learning, ICDE22</a:t>
            </a: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[23] Wang T, Rausch J, Zhang C, et al. A principled approach to data valuation for federated learning[M]//Federated Learning. Springer, Cham, 2020: 153-167.</a:t>
            </a: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[24]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Xue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Y,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Niu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C, Zheng Z, et al. Toward Understanding the Influence of Individual Clients in Federated Learning[J].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preprint arXiv:2012.10936, 2020. AAAI 22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408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2290F-9892-4668-A85A-460E201F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Data Valuation in Federated Learning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C1DFD1-9C88-4518-9ECB-6A0D68E6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15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562E71-0457-4B9E-A76C-728F2A546259}"/>
              </a:ext>
            </a:extLst>
          </p:cNvPr>
          <p:cNvSpPr/>
          <p:nvPr/>
        </p:nvSpPr>
        <p:spPr>
          <a:xfrm>
            <a:off x="570686" y="2181225"/>
            <a:ext cx="243840" cy="207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DE494E-ADB9-40F0-8F5E-3E3054FE4E8A}"/>
                  </a:ext>
                </a:extLst>
              </p:cNvPr>
              <p:cNvSpPr txBox="1"/>
              <p:nvPr/>
            </p:nvSpPr>
            <p:spPr>
              <a:xfrm>
                <a:off x="478022" y="1254676"/>
                <a:ext cx="4649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At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-th communication round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DE494E-ADB9-40F0-8F5E-3E3054FE4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22" y="1254676"/>
                <a:ext cx="4649004" cy="400110"/>
              </a:xfrm>
              <a:prstGeom prst="rect">
                <a:avLst/>
              </a:prstGeom>
              <a:blipFill>
                <a:blip r:embed="rId2"/>
                <a:stretch>
                  <a:fillRect l="-1311" t="-769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361A3D3C-701F-4E91-B191-A056EDB92F20}"/>
              </a:ext>
            </a:extLst>
          </p:cNvPr>
          <p:cNvSpPr/>
          <p:nvPr/>
        </p:nvSpPr>
        <p:spPr>
          <a:xfrm>
            <a:off x="570686" y="2434167"/>
            <a:ext cx="1855014" cy="313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7C12AC-7904-4E53-8A25-93D4E290913B}"/>
              </a:ext>
            </a:extLst>
          </p:cNvPr>
          <p:cNvSpPr/>
          <p:nvPr/>
        </p:nvSpPr>
        <p:spPr>
          <a:xfrm>
            <a:off x="570686" y="3042574"/>
            <a:ext cx="243840" cy="223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6F84EDF-6E21-4E75-B289-FF6EC17C40E0}"/>
              </a:ext>
            </a:extLst>
          </p:cNvPr>
          <p:cNvGrpSpPr/>
          <p:nvPr/>
        </p:nvGrpSpPr>
        <p:grpSpPr>
          <a:xfrm>
            <a:off x="2725118" y="1949985"/>
            <a:ext cx="9262930" cy="4294433"/>
            <a:chOff x="2846062" y="2011678"/>
            <a:chExt cx="8458961" cy="392170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AE4B4D1-DA6A-4B96-ADA9-982261C5C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6062" y="2011678"/>
              <a:ext cx="8458961" cy="3921701"/>
            </a:xfrm>
            <a:prstGeom prst="rect">
              <a:avLst/>
            </a:prstGeom>
          </p:spPr>
        </p:pic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CF4F77F-5CA1-4BDE-BB37-A8CDD2CB1CBD}"/>
                </a:ext>
              </a:extLst>
            </p:cNvPr>
            <p:cNvGrpSpPr/>
            <p:nvPr/>
          </p:nvGrpSpPr>
          <p:grpSpPr>
            <a:xfrm>
              <a:off x="5408213" y="2537238"/>
              <a:ext cx="194877" cy="339168"/>
              <a:chOff x="441531" y="5421980"/>
              <a:chExt cx="194877" cy="339168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37992E3-E98B-494D-9F89-5049DD847B58}"/>
                  </a:ext>
                </a:extLst>
              </p:cNvPr>
              <p:cNvSpPr txBox="1"/>
              <p:nvPr/>
            </p:nvSpPr>
            <p:spPr>
              <a:xfrm>
                <a:off x="454391" y="5421980"/>
                <a:ext cx="72082" cy="33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</a:t>
                </a:r>
                <a:endParaRPr lang="en-US" sz="1400" dirty="0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2CB4177-FA7A-4D2C-9C1E-14BD06959D9D}"/>
                  </a:ext>
                </a:extLst>
              </p:cNvPr>
              <p:cNvSpPr/>
              <p:nvPr/>
            </p:nvSpPr>
            <p:spPr>
              <a:xfrm>
                <a:off x="441531" y="5481320"/>
                <a:ext cx="194877" cy="1948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C352F6C-5FDF-4F22-BEBB-8E1EEDA92F58}"/>
                </a:ext>
              </a:extLst>
            </p:cNvPr>
            <p:cNvGrpSpPr/>
            <p:nvPr/>
          </p:nvGrpSpPr>
          <p:grpSpPr>
            <a:xfrm>
              <a:off x="6147754" y="5344407"/>
              <a:ext cx="194877" cy="307777"/>
              <a:chOff x="441531" y="5420176"/>
              <a:chExt cx="194877" cy="307777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1FFD6EE-7642-4D75-B2F5-C50A5E6D1E42}"/>
                  </a:ext>
                </a:extLst>
              </p:cNvPr>
              <p:cNvSpPr txBox="1"/>
              <p:nvPr/>
            </p:nvSpPr>
            <p:spPr>
              <a:xfrm>
                <a:off x="454703" y="5420176"/>
                <a:ext cx="720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A8903FDD-4D98-4A76-99C9-802CF62610A4}"/>
                  </a:ext>
                </a:extLst>
              </p:cNvPr>
              <p:cNvSpPr/>
              <p:nvPr/>
            </p:nvSpPr>
            <p:spPr>
              <a:xfrm>
                <a:off x="441531" y="5481320"/>
                <a:ext cx="194877" cy="1948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147EDCA-5A34-4E78-9AED-28020A46C6EE}"/>
                  </a:ext>
                </a:extLst>
              </p:cNvPr>
              <p:cNvSpPr txBox="1"/>
              <p:nvPr/>
            </p:nvSpPr>
            <p:spPr>
              <a:xfrm>
                <a:off x="497272" y="1824666"/>
                <a:ext cx="3746959" cy="1512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Notation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𝓒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the full client set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𝓒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𝓒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sum of the size of datasets for all clients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the loss function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147EDCA-5A34-4E78-9AED-28020A46C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72" y="1824666"/>
                <a:ext cx="3746959" cy="1512273"/>
              </a:xfrm>
              <a:prstGeom prst="rect">
                <a:avLst/>
              </a:prstGeom>
              <a:blipFill>
                <a:blip r:embed="rId4"/>
                <a:stretch>
                  <a:fillRect l="-1466" t="-2016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41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AFB03-64FA-46C2-9E84-A1B7F274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Data Valuation in Federated Learning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CB4652-F8FA-4C15-811A-A2FAAB05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16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7CC0C4-F692-4723-87B1-404E049FA7D7}"/>
              </a:ext>
            </a:extLst>
          </p:cNvPr>
          <p:cNvSpPr/>
          <p:nvPr/>
        </p:nvSpPr>
        <p:spPr>
          <a:xfrm>
            <a:off x="9685094" y="5571469"/>
            <a:ext cx="1365889" cy="25479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2A67B2-9E76-47DD-9D58-CD08AE886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262" y="1600773"/>
            <a:ext cx="7396539" cy="449862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4D244D5-9F7B-4EE0-B6DE-31F0C40420BA}"/>
              </a:ext>
            </a:extLst>
          </p:cNvPr>
          <p:cNvSpPr/>
          <p:nvPr/>
        </p:nvSpPr>
        <p:spPr>
          <a:xfrm>
            <a:off x="484387" y="1889302"/>
            <a:ext cx="333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original training process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45507E1-BAE2-46AE-831C-B3D09B55C01F}"/>
                  </a:ext>
                </a:extLst>
              </p:cNvPr>
              <p:cNvSpPr/>
              <p:nvPr/>
            </p:nvSpPr>
            <p:spPr>
              <a:xfrm>
                <a:off x="484387" y="3361933"/>
                <a:ext cx="292815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/>
                  <a:t>The global model trained with client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i="1" dirty="0"/>
                  <a:t>absent merely at 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i="1" dirty="0"/>
                  <a:t>-</a:t>
                </a:r>
                <a:r>
                  <a:rPr lang="en-US" sz="1600" i="1" dirty="0" err="1"/>
                  <a:t>th</a:t>
                </a:r>
                <a:r>
                  <a:rPr lang="en-US" sz="1600" i="1" dirty="0"/>
                  <a:t> communication round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45507E1-BAE2-46AE-831C-B3D09B55C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7" y="3361933"/>
                <a:ext cx="2928150" cy="830997"/>
              </a:xfrm>
              <a:prstGeom prst="rect">
                <a:avLst/>
              </a:prstGeom>
              <a:blipFill>
                <a:blip r:embed="rId3"/>
                <a:stretch>
                  <a:fillRect l="-1040" t="-219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D050A893-0677-4304-B260-E9A13A5F62A4}"/>
              </a:ext>
            </a:extLst>
          </p:cNvPr>
          <p:cNvSpPr/>
          <p:nvPr/>
        </p:nvSpPr>
        <p:spPr>
          <a:xfrm>
            <a:off x="361326" y="3006062"/>
            <a:ext cx="10823136" cy="1463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085FC18-B7A3-45F8-9E1F-431E6D0B12B5}"/>
              </a:ext>
            </a:extLst>
          </p:cNvPr>
          <p:cNvGrpSpPr/>
          <p:nvPr/>
        </p:nvGrpSpPr>
        <p:grpSpPr>
          <a:xfrm>
            <a:off x="5772894" y="3277382"/>
            <a:ext cx="3766094" cy="1145406"/>
            <a:chOff x="6870695" y="3120398"/>
            <a:chExt cx="3766094" cy="1145406"/>
          </a:xfrm>
          <a:solidFill>
            <a:schemeClr val="accent1">
              <a:lumMod val="50000"/>
            </a:schemeClr>
          </a:solidFill>
        </p:grpSpPr>
        <p:sp>
          <p:nvSpPr>
            <p:cNvPr id="13" name="下箭头 10">
              <a:extLst>
                <a:ext uri="{FF2B5EF4-FFF2-40B4-BE49-F238E27FC236}">
                  <a16:creationId xmlns:a16="http://schemas.microsoft.com/office/drawing/2014/main" id="{761F0893-3D0E-49F0-9556-2AB2FC649AE0}"/>
                </a:ext>
              </a:extLst>
            </p:cNvPr>
            <p:cNvSpPr/>
            <p:nvPr/>
          </p:nvSpPr>
          <p:spPr>
            <a:xfrm>
              <a:off x="6870695" y="3120398"/>
              <a:ext cx="3766094" cy="114540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F28AD54-452E-43EC-839B-9A63E52AF609}"/>
                </a:ext>
              </a:extLst>
            </p:cNvPr>
            <p:cNvSpPr txBox="1"/>
            <p:nvPr/>
          </p:nvSpPr>
          <p:spPr>
            <a:xfrm>
              <a:off x="7814838" y="3503161"/>
              <a:ext cx="1944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Leave-One-Out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7CCFC4C-4467-4668-B146-1E0708AE5299}"/>
                  </a:ext>
                </a:extLst>
              </p:cNvPr>
              <p:cNvSpPr/>
              <p:nvPr/>
            </p:nvSpPr>
            <p:spPr>
              <a:xfrm>
                <a:off x="484387" y="4926896"/>
                <a:ext cx="333240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If we did not have client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16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…</a:t>
                </a: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7CCFC4C-4467-4668-B146-1E0708AE52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7" y="4926896"/>
                <a:ext cx="3332408" cy="338554"/>
              </a:xfrm>
              <a:prstGeom prst="rect">
                <a:avLst/>
              </a:prstGeom>
              <a:blipFill>
                <a:blip r:embed="rId4"/>
                <a:stretch>
                  <a:fillRect l="-91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652AB975-6A56-487C-8D03-A459186FE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735" y="4959001"/>
            <a:ext cx="207282" cy="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93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AD585-FA68-4FD3-A709-5FDCEE21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1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Data Valuation in Federated Learning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DC0920-40C4-4243-9BC4-61ACA4C3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17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0EA91D-CC4D-498A-A370-0E5979BEFC98}"/>
              </a:ext>
            </a:extLst>
          </p:cNvPr>
          <p:cNvSpPr/>
          <p:nvPr/>
        </p:nvSpPr>
        <p:spPr>
          <a:xfrm>
            <a:off x="733878" y="4588807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Fed-Influence on Parameter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(FIP)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155E8E-02C0-4F8A-8727-B60EBC9C008B}"/>
              </a:ext>
            </a:extLst>
          </p:cNvPr>
          <p:cNvSpPr/>
          <p:nvPr/>
        </p:nvSpPr>
        <p:spPr>
          <a:xfrm>
            <a:off x="696543" y="5478953"/>
            <a:ext cx="423705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Fed-Influence on model performance</a:t>
            </a:r>
          </a:p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e.g. Fed-Influence on </a:t>
            </a:r>
            <a:r>
              <a:rPr lang="en-US" sz="1600" b="1" i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b="1" i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      Fed-Influence on </a:t>
            </a:r>
            <a:r>
              <a:rPr lang="en-US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FIA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), etc.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DF16844-7686-4BF0-876E-BA880405039B}"/>
                  </a:ext>
                </a:extLst>
              </p:cNvPr>
              <p:cNvSpPr txBox="1"/>
              <p:nvPr/>
            </p:nvSpPr>
            <p:spPr>
              <a:xfrm>
                <a:off x="4286358" y="4569451"/>
                <a:ext cx="3863964" cy="38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})−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DF16844-7686-4BF0-876E-BA8804050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358" y="4569451"/>
                <a:ext cx="3863964" cy="381708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25C4E5A-132D-413F-9379-BF02692731B2}"/>
                  </a:ext>
                </a:extLst>
              </p:cNvPr>
              <p:cNvSpPr txBox="1"/>
              <p:nvPr/>
            </p:nvSpPr>
            <p:spPr>
              <a:xfrm>
                <a:off x="4722056" y="5380502"/>
                <a:ext cx="4552749" cy="941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function for a certain metric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25C4E5A-132D-413F-9379-BF0269273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056" y="5380502"/>
                <a:ext cx="4552749" cy="941925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6CA59424-CB94-45D4-9E98-B2FE6395F25B}"/>
              </a:ext>
            </a:extLst>
          </p:cNvPr>
          <p:cNvGrpSpPr/>
          <p:nvPr/>
        </p:nvGrpSpPr>
        <p:grpSpPr>
          <a:xfrm>
            <a:off x="8568157" y="4243923"/>
            <a:ext cx="3263650" cy="2231333"/>
            <a:chOff x="8481950" y="1919589"/>
            <a:chExt cx="3844728" cy="262861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FD67AD3-E482-4900-A3B8-73BAD9AF6A85}"/>
                </a:ext>
              </a:extLst>
            </p:cNvPr>
            <p:cNvSpPr txBox="1"/>
            <p:nvPr/>
          </p:nvSpPr>
          <p:spPr>
            <a:xfrm>
              <a:off x="9384378" y="3276805"/>
              <a:ext cx="859387" cy="435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FIP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702E0DC-27F0-44E7-B15B-B070E27E2B77}"/>
                </a:ext>
              </a:extLst>
            </p:cNvPr>
            <p:cNvSpPr/>
            <p:nvPr/>
          </p:nvSpPr>
          <p:spPr>
            <a:xfrm>
              <a:off x="10577515" y="2422968"/>
              <a:ext cx="700689" cy="700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119F337-900D-4BCE-8844-2C2FCC3A6C18}"/>
                </a:ext>
              </a:extLst>
            </p:cNvPr>
            <p:cNvSpPr txBox="1"/>
            <p:nvPr/>
          </p:nvSpPr>
          <p:spPr>
            <a:xfrm>
              <a:off x="10629475" y="2542480"/>
              <a:ext cx="648728" cy="435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B6E5A7C-12AD-49F1-88A4-E4C3755A3982}"/>
                </a:ext>
              </a:extLst>
            </p:cNvPr>
            <p:cNvSpPr/>
            <p:nvPr/>
          </p:nvSpPr>
          <p:spPr>
            <a:xfrm>
              <a:off x="10577515" y="3276807"/>
              <a:ext cx="700689" cy="7006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DC7863-C32A-4F45-88BA-DB4E951A654E}"/>
                </a:ext>
              </a:extLst>
            </p:cNvPr>
            <p:cNvSpPr txBox="1"/>
            <p:nvPr/>
          </p:nvSpPr>
          <p:spPr>
            <a:xfrm>
              <a:off x="10629475" y="3396318"/>
              <a:ext cx="833406" cy="435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FIA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896B751-7648-4889-AA82-48C0B51147C0}"/>
                </a:ext>
              </a:extLst>
            </p:cNvPr>
            <p:cNvCxnSpPr/>
            <p:nvPr/>
          </p:nvCxnSpPr>
          <p:spPr>
            <a:xfrm flipV="1">
              <a:off x="9930491" y="2884754"/>
              <a:ext cx="647023" cy="3610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CDE3FFF-D874-4CE4-BFAD-31F8EB97F4AE}"/>
                </a:ext>
              </a:extLst>
            </p:cNvPr>
            <p:cNvCxnSpPr>
              <a:stCxn id="21" idx="6"/>
              <a:endCxn id="13" idx="2"/>
            </p:cNvCxnSpPr>
            <p:nvPr/>
          </p:nvCxnSpPr>
          <p:spPr>
            <a:xfrm>
              <a:off x="10033106" y="3507639"/>
              <a:ext cx="544409" cy="119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F5EBAA6-142A-45A0-AA25-FB4B95E7716B}"/>
                </a:ext>
              </a:extLst>
            </p:cNvPr>
            <p:cNvCxnSpPr/>
            <p:nvPr/>
          </p:nvCxnSpPr>
          <p:spPr>
            <a:xfrm>
              <a:off x="9930491" y="3734372"/>
              <a:ext cx="488325" cy="4709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EC323B4-528E-47E6-ADA2-E01ECC0DBB32}"/>
                </a:ext>
              </a:extLst>
            </p:cNvPr>
            <p:cNvSpPr txBox="1"/>
            <p:nvPr/>
          </p:nvSpPr>
          <p:spPr>
            <a:xfrm>
              <a:off x="10577514" y="4004339"/>
              <a:ext cx="455127" cy="543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2A475DC-1337-4017-846C-C0A4AB550597}"/>
                </a:ext>
              </a:extLst>
            </p:cNvPr>
            <p:cNvSpPr txBox="1"/>
            <p:nvPr/>
          </p:nvSpPr>
          <p:spPr>
            <a:xfrm>
              <a:off x="8481950" y="2588288"/>
              <a:ext cx="1772051" cy="39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On Parameter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4677832-0E7E-45C0-8254-32B30E79CBE6}"/>
                </a:ext>
              </a:extLst>
            </p:cNvPr>
            <p:cNvSpPr txBox="1"/>
            <p:nvPr/>
          </p:nvSpPr>
          <p:spPr>
            <a:xfrm>
              <a:off x="10174653" y="1919589"/>
              <a:ext cx="2152025" cy="39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Performance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831F505-BED4-4C01-8BCA-A173C67F56BA}"/>
                </a:ext>
              </a:extLst>
            </p:cNvPr>
            <p:cNvSpPr/>
            <p:nvPr/>
          </p:nvSpPr>
          <p:spPr>
            <a:xfrm>
              <a:off x="9332417" y="3157294"/>
              <a:ext cx="700689" cy="700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F7CC230B-CAAC-46EB-BBAA-E74AA3BBE742}"/>
              </a:ext>
            </a:extLst>
          </p:cNvPr>
          <p:cNvSpPr txBox="1"/>
          <p:nvPr/>
        </p:nvSpPr>
        <p:spPr>
          <a:xfrm>
            <a:off x="-91440" y="6647395"/>
            <a:ext cx="106844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[25]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Ghorbani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Zou J. Data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shapley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Equitable valuation of data for machine learning[C]//International Conference on Machine Learning. PMLR, 2019: 2242-2251.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21E66AA-32A5-4B82-9FAB-C0CF5ECA3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701" y="1723625"/>
            <a:ext cx="5895975" cy="272415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A7BDC820-BE6D-40FF-BAED-B77B5A8EFE8F}"/>
              </a:ext>
            </a:extLst>
          </p:cNvPr>
          <p:cNvSpPr/>
          <p:nvPr/>
        </p:nvSpPr>
        <p:spPr>
          <a:xfrm>
            <a:off x="378278" y="1251972"/>
            <a:ext cx="3510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Definition: Data Shapley Value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46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B73DC-7904-4B6D-850F-112BB6E1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Data Valuation in Federated Learning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81E9C8-FBF4-49EC-B299-344A11DE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5E9B257-96EB-4139-B2F2-6DA5C13C233D}"/>
              </a:ext>
            </a:extLst>
          </p:cNvPr>
          <p:cNvGrpSpPr/>
          <p:nvPr/>
        </p:nvGrpSpPr>
        <p:grpSpPr>
          <a:xfrm>
            <a:off x="453350" y="1430094"/>
            <a:ext cx="10202560" cy="4564744"/>
            <a:chOff x="837398" y="1430094"/>
            <a:chExt cx="10202560" cy="456474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26C3544-8937-4FB3-9E23-F03688B35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0767" y="2529381"/>
              <a:ext cx="9259191" cy="739857"/>
            </a:xfrm>
            <a:prstGeom prst="rect">
              <a:avLst/>
            </a:prstGeom>
          </p:spPr>
        </p:pic>
        <p:sp>
          <p:nvSpPr>
            <p:cNvPr id="9" name="圆角矩形 65">
              <a:extLst>
                <a:ext uri="{FF2B5EF4-FFF2-40B4-BE49-F238E27FC236}">
                  <a16:creationId xmlns:a16="http://schemas.microsoft.com/office/drawing/2014/main" id="{AD3EE65A-C382-4A41-8F54-ED6EB3E2D367}"/>
                </a:ext>
              </a:extLst>
            </p:cNvPr>
            <p:cNvSpPr/>
            <p:nvPr/>
          </p:nvSpPr>
          <p:spPr>
            <a:xfrm>
              <a:off x="3431895" y="1607711"/>
              <a:ext cx="6339511" cy="6253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8487C1E-B789-4AEF-9EAF-F38AC0AE52D7}"/>
                </a:ext>
              </a:extLst>
            </p:cNvPr>
            <p:cNvSpPr/>
            <p:nvPr/>
          </p:nvSpPr>
          <p:spPr>
            <a:xfrm>
              <a:off x="3269031" y="1438978"/>
              <a:ext cx="409653" cy="37031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91A603E5-717E-47C6-BB30-410934FA383D}"/>
                    </a:ext>
                  </a:extLst>
                </p:cNvPr>
                <p:cNvSpPr txBox="1"/>
                <p:nvPr/>
              </p:nvSpPr>
              <p:spPr>
                <a:xfrm>
                  <a:off x="3315778" y="1430094"/>
                  <a:ext cx="172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778" y="1430094"/>
                  <a:ext cx="17228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平行四边形 11">
              <a:extLst>
                <a:ext uri="{FF2B5EF4-FFF2-40B4-BE49-F238E27FC236}">
                  <a16:creationId xmlns:a16="http://schemas.microsoft.com/office/drawing/2014/main" id="{3EDE025F-B89A-4787-9EBD-2C141105AAB1}"/>
                </a:ext>
              </a:extLst>
            </p:cNvPr>
            <p:cNvSpPr/>
            <p:nvPr/>
          </p:nvSpPr>
          <p:spPr>
            <a:xfrm>
              <a:off x="2277376" y="2622969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A56254E-417D-4C56-B8F7-3DE1CCC909EC}"/>
                    </a:ext>
                  </a:extLst>
                </p:cNvPr>
                <p:cNvSpPr txBox="1"/>
                <p:nvPr/>
              </p:nvSpPr>
              <p:spPr>
                <a:xfrm>
                  <a:off x="1205316" y="2926443"/>
                  <a:ext cx="2542349" cy="38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16" y="2926443"/>
                  <a:ext cx="2542349" cy="38311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86CC25A-7D4E-4835-94F1-4A80C888D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0767" y="5214658"/>
              <a:ext cx="9259191" cy="739857"/>
            </a:xfrm>
            <a:prstGeom prst="rect">
              <a:avLst/>
            </a:prstGeom>
          </p:spPr>
        </p:pic>
        <p:sp>
          <p:nvSpPr>
            <p:cNvPr id="15" name="圆角矩形 71">
              <a:extLst>
                <a:ext uri="{FF2B5EF4-FFF2-40B4-BE49-F238E27FC236}">
                  <a16:creationId xmlns:a16="http://schemas.microsoft.com/office/drawing/2014/main" id="{39E9FF99-F4A9-4C45-9B00-9943DD505357}"/>
                </a:ext>
              </a:extLst>
            </p:cNvPr>
            <p:cNvSpPr/>
            <p:nvPr/>
          </p:nvSpPr>
          <p:spPr>
            <a:xfrm>
              <a:off x="3431895" y="4292988"/>
              <a:ext cx="6339511" cy="6253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00DD5B8-F9FA-43CD-848C-A6A304BF5C0E}"/>
                </a:ext>
              </a:extLst>
            </p:cNvPr>
            <p:cNvSpPr/>
            <p:nvPr/>
          </p:nvSpPr>
          <p:spPr>
            <a:xfrm>
              <a:off x="3269031" y="4124254"/>
              <a:ext cx="409653" cy="37031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ABBC2769-7980-4FB3-BA1F-85A62A7087E9}"/>
                </a:ext>
              </a:extLst>
            </p:cNvPr>
            <p:cNvSpPr/>
            <p:nvPr/>
          </p:nvSpPr>
          <p:spPr>
            <a:xfrm>
              <a:off x="2277376" y="5308246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24087EE-CC38-459E-A4AF-5E76C142B0B2}"/>
                    </a:ext>
                  </a:extLst>
                </p:cNvPr>
                <p:cNvSpPr txBox="1"/>
                <p:nvPr/>
              </p:nvSpPr>
              <p:spPr>
                <a:xfrm>
                  <a:off x="1205316" y="5611720"/>
                  <a:ext cx="2542349" cy="38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,∗</m:t>
                            </m:r>
                          </m:sup>
                        </m:sSub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16" y="5611720"/>
                  <a:ext cx="2542349" cy="38311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3C51E2D-D322-4124-80BC-023E37BB75D0}"/>
                </a:ext>
              </a:extLst>
            </p:cNvPr>
            <p:cNvSpPr/>
            <p:nvPr/>
          </p:nvSpPr>
          <p:spPr>
            <a:xfrm>
              <a:off x="3269030" y="4124254"/>
              <a:ext cx="409653" cy="37031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D0C1117-87C3-48A0-9541-FA416AA58041}"/>
                    </a:ext>
                  </a:extLst>
                </p:cNvPr>
                <p:cNvSpPr txBox="1"/>
                <p:nvPr/>
              </p:nvSpPr>
              <p:spPr>
                <a:xfrm>
                  <a:off x="3315777" y="4115370"/>
                  <a:ext cx="172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777" y="4115370"/>
                  <a:ext cx="17228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E7A3C1F-1BAC-4D97-B7DE-C110F899C8A7}"/>
                </a:ext>
              </a:extLst>
            </p:cNvPr>
            <p:cNvCxnSpPr/>
            <p:nvPr/>
          </p:nvCxnSpPr>
          <p:spPr>
            <a:xfrm>
              <a:off x="838730" y="5564677"/>
              <a:ext cx="828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DFB5B3B7-CA54-46FF-915D-3269068C293B}"/>
                    </a:ext>
                  </a:extLst>
                </p:cNvPr>
                <p:cNvSpPr txBox="1"/>
                <p:nvPr/>
              </p:nvSpPr>
              <p:spPr>
                <a:xfrm>
                  <a:off x="837398" y="4728774"/>
                  <a:ext cx="97008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If </a:t>
                  </a:r>
                  <a:r>
                    <a:rPr lang="en-US" altLang="zh-CN" sz="16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we did not have client </a:t>
                  </a:r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a14:m>
                  <a:endParaRPr lang="en-US" sz="16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398" y="4728774"/>
                  <a:ext cx="970083" cy="8309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25" t="-2206" r="-8125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3CC5469-6416-4301-9ED8-BB2A0E2187FC}"/>
                </a:ext>
              </a:extLst>
            </p:cNvPr>
            <p:cNvCxnSpPr/>
            <p:nvPr/>
          </p:nvCxnSpPr>
          <p:spPr>
            <a:xfrm>
              <a:off x="838730" y="2879400"/>
              <a:ext cx="828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C046314-818F-4409-906A-1CC5433DED47}"/>
                </a:ext>
              </a:extLst>
            </p:cNvPr>
            <p:cNvSpPr txBox="1"/>
            <p:nvPr/>
          </p:nvSpPr>
          <p:spPr>
            <a:xfrm>
              <a:off x="838198" y="2043497"/>
              <a:ext cx="1379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Original training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878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5567A-D0D0-47A0-BDF6-674EB536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87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Data Valuation in Federated Learning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4A6CB5-63FA-4EDE-A1B8-C0E1A049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C9389A8-C6ED-45D6-8261-BA563D64971B}"/>
              </a:ext>
            </a:extLst>
          </p:cNvPr>
          <p:cNvGrpSpPr/>
          <p:nvPr/>
        </p:nvGrpSpPr>
        <p:grpSpPr>
          <a:xfrm>
            <a:off x="577742" y="1345250"/>
            <a:ext cx="10201760" cy="4923187"/>
            <a:chOff x="838198" y="1071651"/>
            <a:chExt cx="10201760" cy="492318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A417507-4489-4D6B-B3FD-525E77821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0767" y="2529381"/>
              <a:ext cx="9259191" cy="739857"/>
            </a:xfrm>
            <a:prstGeom prst="rect">
              <a:avLst/>
            </a:prstGeom>
          </p:spPr>
        </p:pic>
        <p:sp>
          <p:nvSpPr>
            <p:cNvPr id="9" name="圆角矩形 87">
              <a:extLst>
                <a:ext uri="{FF2B5EF4-FFF2-40B4-BE49-F238E27FC236}">
                  <a16:creationId xmlns:a16="http://schemas.microsoft.com/office/drawing/2014/main" id="{E77F440B-6182-4C1D-A5A9-32CBBD08A8B6}"/>
                </a:ext>
              </a:extLst>
            </p:cNvPr>
            <p:cNvSpPr/>
            <p:nvPr/>
          </p:nvSpPr>
          <p:spPr>
            <a:xfrm>
              <a:off x="3431895" y="1607711"/>
              <a:ext cx="6339511" cy="6253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BFA703ED-F4DD-4A99-A248-90B349026C3E}"/>
                </a:ext>
              </a:extLst>
            </p:cNvPr>
            <p:cNvSpPr/>
            <p:nvPr/>
          </p:nvSpPr>
          <p:spPr>
            <a:xfrm>
              <a:off x="4279688" y="1701330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50EE5CE-5C2F-4EFE-B8CF-C645ADD2A138}"/>
                </a:ext>
              </a:extLst>
            </p:cNvPr>
            <p:cNvSpPr txBox="1"/>
            <p:nvPr/>
          </p:nvSpPr>
          <p:spPr>
            <a:xfrm>
              <a:off x="1987398" y="2106038"/>
              <a:ext cx="1393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bg1">
                      <a:lumMod val="75000"/>
                    </a:schemeClr>
                  </a:solidFill>
                </a:rPr>
                <a:t>download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0DA07D9-DE6E-4429-A6C5-B03935943288}"/>
                </a:ext>
              </a:extLst>
            </p:cNvPr>
            <p:cNvSpPr/>
            <p:nvPr/>
          </p:nvSpPr>
          <p:spPr>
            <a:xfrm>
              <a:off x="3269031" y="1438978"/>
              <a:ext cx="409653" cy="37031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0A7E1C6-6050-4BF6-B88C-794F1E496CF8}"/>
                    </a:ext>
                  </a:extLst>
                </p:cNvPr>
                <p:cNvSpPr txBox="1"/>
                <p:nvPr/>
              </p:nvSpPr>
              <p:spPr>
                <a:xfrm>
                  <a:off x="3315778" y="1430094"/>
                  <a:ext cx="172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778" y="1430094"/>
                  <a:ext cx="17228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5C54915A-0D9D-4138-B908-4A0A0CC9D8D8}"/>
                </a:ext>
              </a:extLst>
            </p:cNvPr>
            <p:cNvSpPr/>
            <p:nvPr/>
          </p:nvSpPr>
          <p:spPr>
            <a:xfrm>
              <a:off x="2277376" y="2622969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5FED692A-0192-4E99-B3CD-B0E4FBDBB738}"/>
                    </a:ext>
                  </a:extLst>
                </p:cNvPr>
                <p:cNvSpPr txBox="1"/>
                <p:nvPr/>
              </p:nvSpPr>
              <p:spPr>
                <a:xfrm>
                  <a:off x="1205316" y="2926443"/>
                  <a:ext cx="2542349" cy="38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16" y="2926443"/>
                  <a:ext cx="2542349" cy="38311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9938339-617A-442C-8CDF-FE48FEDD6916}"/>
                </a:ext>
              </a:extLst>
            </p:cNvPr>
            <p:cNvCxnSpPr/>
            <p:nvPr/>
          </p:nvCxnSpPr>
          <p:spPr>
            <a:xfrm flipV="1">
              <a:off x="3008365" y="2130778"/>
              <a:ext cx="988038" cy="45135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E1606B3-F40E-4AE9-94C6-AB938C44E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0767" y="5214658"/>
              <a:ext cx="9259191" cy="739857"/>
            </a:xfrm>
            <a:prstGeom prst="rect">
              <a:avLst/>
            </a:prstGeom>
          </p:spPr>
        </p:pic>
        <p:sp>
          <p:nvSpPr>
            <p:cNvPr id="18" name="圆角矩形 96">
              <a:extLst>
                <a:ext uri="{FF2B5EF4-FFF2-40B4-BE49-F238E27FC236}">
                  <a16:creationId xmlns:a16="http://schemas.microsoft.com/office/drawing/2014/main" id="{A5BD1186-D322-40C5-A9F1-CC17CD96F908}"/>
                </a:ext>
              </a:extLst>
            </p:cNvPr>
            <p:cNvSpPr/>
            <p:nvPr/>
          </p:nvSpPr>
          <p:spPr>
            <a:xfrm>
              <a:off x="3431895" y="4292988"/>
              <a:ext cx="6339511" cy="6253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2530DAF5-3C86-4AA6-90E5-FEB5DD4BD6D4}"/>
                </a:ext>
              </a:extLst>
            </p:cNvPr>
            <p:cNvSpPr/>
            <p:nvPr/>
          </p:nvSpPr>
          <p:spPr>
            <a:xfrm>
              <a:off x="4279688" y="4386607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4ABC090-B7E1-43D5-BF93-C6EBEB3AAE7F}"/>
                </a:ext>
              </a:extLst>
            </p:cNvPr>
            <p:cNvSpPr txBox="1"/>
            <p:nvPr/>
          </p:nvSpPr>
          <p:spPr>
            <a:xfrm>
              <a:off x="1987398" y="4791315"/>
              <a:ext cx="1393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bg1">
                      <a:lumMod val="75000"/>
                    </a:schemeClr>
                  </a:solidFill>
                </a:rPr>
                <a:t>download</a:t>
              </a: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8410A4DE-2C25-4B0F-A227-BB2E5B3194A3}"/>
                </a:ext>
              </a:extLst>
            </p:cNvPr>
            <p:cNvSpPr/>
            <p:nvPr/>
          </p:nvSpPr>
          <p:spPr>
            <a:xfrm>
              <a:off x="3269031" y="4124254"/>
              <a:ext cx="409653" cy="37031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CAFB220D-1A20-4E1E-89AA-DA34155DA762}"/>
                </a:ext>
              </a:extLst>
            </p:cNvPr>
            <p:cNvSpPr/>
            <p:nvPr/>
          </p:nvSpPr>
          <p:spPr>
            <a:xfrm>
              <a:off x="2277376" y="5308246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A743BBB-1305-469D-8E31-71A6BB8D42C1}"/>
                    </a:ext>
                  </a:extLst>
                </p:cNvPr>
                <p:cNvSpPr txBox="1"/>
                <p:nvPr/>
              </p:nvSpPr>
              <p:spPr>
                <a:xfrm>
                  <a:off x="1205316" y="5611720"/>
                  <a:ext cx="2542349" cy="38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,∗</m:t>
                            </m:r>
                          </m:sup>
                        </m:sSub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16" y="5611720"/>
                  <a:ext cx="2542349" cy="38311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248BE5EC-A57B-46FD-84E8-DF8032372336}"/>
                    </a:ext>
                  </a:extLst>
                </p:cNvPr>
                <p:cNvSpPr txBox="1"/>
                <p:nvPr/>
              </p:nvSpPr>
              <p:spPr>
                <a:xfrm>
                  <a:off x="4182694" y="3753975"/>
                  <a:ext cx="2542349" cy="402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,∗</m:t>
                            </m:r>
                          </m:sup>
                        </m:sSub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2694" y="3753975"/>
                  <a:ext cx="2542349" cy="40299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3648935-1F0A-4534-899A-D4F5F1F4F2B9}"/>
                </a:ext>
              </a:extLst>
            </p:cNvPr>
            <p:cNvCxnSpPr/>
            <p:nvPr/>
          </p:nvCxnSpPr>
          <p:spPr>
            <a:xfrm flipV="1">
              <a:off x="3008365" y="4816055"/>
              <a:ext cx="988038" cy="45135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0FDB278-B143-4CCF-AD1E-22368ED4D516}"/>
                </a:ext>
              </a:extLst>
            </p:cNvPr>
            <p:cNvSpPr/>
            <p:nvPr/>
          </p:nvSpPr>
          <p:spPr>
            <a:xfrm>
              <a:off x="3269030" y="4124254"/>
              <a:ext cx="409653" cy="37031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FFFE4ED-043C-4253-A1DD-25114CF7BB35}"/>
                    </a:ext>
                  </a:extLst>
                </p:cNvPr>
                <p:cNvSpPr txBox="1"/>
                <p:nvPr/>
              </p:nvSpPr>
              <p:spPr>
                <a:xfrm>
                  <a:off x="3315777" y="4115370"/>
                  <a:ext cx="172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777" y="4115370"/>
                  <a:ext cx="17228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C051807-31B6-49A5-97BF-D4DA13D19A94}"/>
                    </a:ext>
                  </a:extLst>
                </p:cNvPr>
                <p:cNvSpPr txBox="1"/>
                <p:nvPr/>
              </p:nvSpPr>
              <p:spPr>
                <a:xfrm>
                  <a:off x="4279688" y="1071651"/>
                  <a:ext cx="1373303" cy="402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688" y="1071651"/>
                  <a:ext cx="1373303" cy="40299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61C63093-2373-4E5C-A97E-F02E40033EFD}"/>
                </a:ext>
              </a:extLst>
            </p:cNvPr>
            <p:cNvCxnSpPr/>
            <p:nvPr/>
          </p:nvCxnSpPr>
          <p:spPr>
            <a:xfrm>
              <a:off x="838730" y="5564677"/>
              <a:ext cx="828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5FA2C002-4C66-4D58-8F63-281B5655B247}"/>
                </a:ext>
              </a:extLst>
            </p:cNvPr>
            <p:cNvCxnSpPr/>
            <p:nvPr/>
          </p:nvCxnSpPr>
          <p:spPr>
            <a:xfrm>
              <a:off x="838730" y="2879400"/>
              <a:ext cx="828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EDB653F-36D2-4BC0-B4F4-AF36BBCEDB48}"/>
                </a:ext>
              </a:extLst>
            </p:cNvPr>
            <p:cNvSpPr txBox="1"/>
            <p:nvPr/>
          </p:nvSpPr>
          <p:spPr>
            <a:xfrm>
              <a:off x="838198" y="2043497"/>
              <a:ext cx="1379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Original training process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49C7BE-F0FB-4690-BBB0-9CD107832FE9}"/>
                  </a:ext>
                </a:extLst>
              </p:cNvPr>
              <p:cNvSpPr txBox="1"/>
              <p:nvPr/>
            </p:nvSpPr>
            <p:spPr>
              <a:xfrm>
                <a:off x="576942" y="5002373"/>
                <a:ext cx="9700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:r>
                  <a:rPr lang="en-US" altLang="zh-CN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we did not have client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endParaRPr lang="en-US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49C7BE-F0FB-4690-BBB0-9CD107832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2" y="5002373"/>
                <a:ext cx="970083" cy="830997"/>
              </a:xfrm>
              <a:prstGeom prst="rect">
                <a:avLst/>
              </a:prstGeom>
              <a:blipFill>
                <a:blip r:embed="rId10"/>
                <a:stretch>
                  <a:fillRect l="-3774" t="-2206" r="-817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36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C1C5-0639-4AD5-AFE6-0EF9C987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5F91A-B4E3-489B-97E2-90225BFF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General Problem Setting</a:t>
            </a:r>
          </a:p>
          <a:p>
            <a:r>
              <a:rPr lang="en-US" sz="3200" b="1" i="1" dirty="0"/>
              <a:t>Challenges</a:t>
            </a:r>
          </a:p>
          <a:p>
            <a:pPr lvl="1"/>
            <a:r>
              <a:rPr lang="en-US" sz="3200" b="1" i="1" dirty="0"/>
              <a:t>Security and Privacy Issues</a:t>
            </a:r>
          </a:p>
          <a:p>
            <a:pPr lvl="1"/>
            <a:r>
              <a:rPr lang="en-US" sz="3200" b="1" i="1" dirty="0"/>
              <a:t>Expensive Communication Issues</a:t>
            </a:r>
          </a:p>
          <a:p>
            <a:pPr lvl="1"/>
            <a:r>
              <a:rPr lang="en-US" sz="3200" b="1" i="1" dirty="0"/>
              <a:t>Non-IID issues</a:t>
            </a:r>
          </a:p>
          <a:p>
            <a:r>
              <a:rPr lang="en-US" sz="3200" b="1" i="1" dirty="0"/>
              <a:t>Federated Learning Applications in </a:t>
            </a:r>
            <a:r>
              <a:rPr lang="en-US" altLang="zh-CN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</a:p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Open problems and Future Directions</a:t>
            </a:r>
            <a:endParaRPr lang="en-US" sz="3200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66A5B-8A6A-4D3D-A7E4-5D4FF822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9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14617-B457-40A1-AC8B-EFE2B92A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Data Valuation in Federated Learning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92DF3D-F5ED-4575-BA62-E8E83DE3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879C7D1-58B7-4B00-ADD4-C47E08A68AAF}"/>
              </a:ext>
            </a:extLst>
          </p:cNvPr>
          <p:cNvGrpSpPr/>
          <p:nvPr/>
        </p:nvGrpSpPr>
        <p:grpSpPr>
          <a:xfrm>
            <a:off x="474470" y="1325563"/>
            <a:ext cx="10201760" cy="4945489"/>
            <a:chOff x="838198" y="1049349"/>
            <a:chExt cx="10201760" cy="494548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DA61E5C-3A9C-4665-B5F3-EB8D6DBEF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0767" y="2529381"/>
              <a:ext cx="9259191" cy="739857"/>
            </a:xfrm>
            <a:prstGeom prst="rect">
              <a:avLst/>
            </a:prstGeom>
          </p:spPr>
        </p:pic>
        <p:sp>
          <p:nvSpPr>
            <p:cNvPr id="9" name="圆角矩形 96">
              <a:extLst>
                <a:ext uri="{FF2B5EF4-FFF2-40B4-BE49-F238E27FC236}">
                  <a16:creationId xmlns:a16="http://schemas.microsoft.com/office/drawing/2014/main" id="{72EA5BFB-D5D2-434B-B1EB-9AB4E28BFA01}"/>
                </a:ext>
              </a:extLst>
            </p:cNvPr>
            <p:cNvSpPr/>
            <p:nvPr/>
          </p:nvSpPr>
          <p:spPr>
            <a:xfrm>
              <a:off x="3431895" y="1607711"/>
              <a:ext cx="6339511" cy="6253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AA081E99-7504-4815-80E9-267498E3DB0F}"/>
                </a:ext>
              </a:extLst>
            </p:cNvPr>
            <p:cNvSpPr/>
            <p:nvPr/>
          </p:nvSpPr>
          <p:spPr>
            <a:xfrm>
              <a:off x="4279688" y="1701330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AF54E17-A1FB-41F8-875B-4FD0EE046EBE}"/>
                </a:ext>
              </a:extLst>
            </p:cNvPr>
            <p:cNvSpPr txBox="1"/>
            <p:nvPr/>
          </p:nvSpPr>
          <p:spPr>
            <a:xfrm>
              <a:off x="1987398" y="2106038"/>
              <a:ext cx="1393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bg1">
                      <a:lumMod val="75000"/>
                    </a:schemeClr>
                  </a:solidFill>
                </a:rPr>
                <a:t>download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F392CA0-EF52-4007-8135-554C327CADB5}"/>
                </a:ext>
              </a:extLst>
            </p:cNvPr>
            <p:cNvSpPr/>
            <p:nvPr/>
          </p:nvSpPr>
          <p:spPr>
            <a:xfrm>
              <a:off x="3269031" y="1438978"/>
              <a:ext cx="409653" cy="37031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A6534D7-5326-4BC0-8D6D-E1957DEB4075}"/>
                    </a:ext>
                  </a:extLst>
                </p:cNvPr>
                <p:cNvSpPr txBox="1"/>
                <p:nvPr/>
              </p:nvSpPr>
              <p:spPr>
                <a:xfrm>
                  <a:off x="3315778" y="1430094"/>
                  <a:ext cx="172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778" y="1430094"/>
                  <a:ext cx="17228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07EA0B6F-305E-41F7-B8C0-385AAF2391C4}"/>
                </a:ext>
              </a:extLst>
            </p:cNvPr>
            <p:cNvSpPr/>
            <p:nvPr/>
          </p:nvSpPr>
          <p:spPr>
            <a:xfrm>
              <a:off x="2277376" y="2622969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09892793-FB97-4ED6-803A-923ED9DAB277}"/>
                    </a:ext>
                  </a:extLst>
                </p:cNvPr>
                <p:cNvSpPr txBox="1"/>
                <p:nvPr/>
              </p:nvSpPr>
              <p:spPr>
                <a:xfrm>
                  <a:off x="1205316" y="2926443"/>
                  <a:ext cx="2542349" cy="38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16" y="2926443"/>
                  <a:ext cx="2542349" cy="38311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0602F01-55D8-4286-9C68-FF43E779C01D}"/>
                </a:ext>
              </a:extLst>
            </p:cNvPr>
            <p:cNvCxnSpPr/>
            <p:nvPr/>
          </p:nvCxnSpPr>
          <p:spPr>
            <a:xfrm flipV="1">
              <a:off x="3008365" y="2130778"/>
              <a:ext cx="988038" cy="45135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9FBF90E-22FF-464C-BB4A-4E880176E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0767" y="5214658"/>
              <a:ext cx="9259191" cy="739857"/>
            </a:xfrm>
            <a:prstGeom prst="rect">
              <a:avLst/>
            </a:prstGeom>
          </p:spPr>
        </p:pic>
        <p:sp>
          <p:nvSpPr>
            <p:cNvPr id="18" name="圆角矩形 105">
              <a:extLst>
                <a:ext uri="{FF2B5EF4-FFF2-40B4-BE49-F238E27FC236}">
                  <a16:creationId xmlns:a16="http://schemas.microsoft.com/office/drawing/2014/main" id="{D1940C2B-CCCD-42A5-ACAB-378BAC91AC66}"/>
                </a:ext>
              </a:extLst>
            </p:cNvPr>
            <p:cNvSpPr/>
            <p:nvPr/>
          </p:nvSpPr>
          <p:spPr>
            <a:xfrm>
              <a:off x="3431895" y="4292988"/>
              <a:ext cx="6339511" cy="6253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0A7D3F04-F362-48C8-9EBA-82E38E338AFF}"/>
                </a:ext>
              </a:extLst>
            </p:cNvPr>
            <p:cNvSpPr/>
            <p:nvPr/>
          </p:nvSpPr>
          <p:spPr>
            <a:xfrm>
              <a:off x="4279688" y="4386607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A384233-A765-407A-8865-5912B914C1F9}"/>
                </a:ext>
              </a:extLst>
            </p:cNvPr>
            <p:cNvSpPr txBox="1"/>
            <p:nvPr/>
          </p:nvSpPr>
          <p:spPr>
            <a:xfrm>
              <a:off x="1987398" y="4791315"/>
              <a:ext cx="1393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bg1">
                      <a:lumMod val="75000"/>
                    </a:schemeClr>
                  </a:solidFill>
                </a:rPr>
                <a:t>download</a:t>
              </a: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535ACA4-2E15-4B26-A518-D652CA85F31C}"/>
                </a:ext>
              </a:extLst>
            </p:cNvPr>
            <p:cNvSpPr/>
            <p:nvPr/>
          </p:nvSpPr>
          <p:spPr>
            <a:xfrm>
              <a:off x="3269031" y="4124254"/>
              <a:ext cx="409653" cy="37031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9C760A62-8E28-4CC8-98C0-3AED6909FA42}"/>
                </a:ext>
              </a:extLst>
            </p:cNvPr>
            <p:cNvSpPr/>
            <p:nvPr/>
          </p:nvSpPr>
          <p:spPr>
            <a:xfrm>
              <a:off x="2277376" y="5308246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7A4A36B-A49B-4A8C-BD57-472A1C0DE4C4}"/>
                    </a:ext>
                  </a:extLst>
                </p:cNvPr>
                <p:cNvSpPr txBox="1"/>
                <p:nvPr/>
              </p:nvSpPr>
              <p:spPr>
                <a:xfrm>
                  <a:off x="1205316" y="5611720"/>
                  <a:ext cx="2542349" cy="38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,∗</m:t>
                            </m:r>
                          </m:sup>
                        </m:sSub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16" y="5611720"/>
                  <a:ext cx="2542349" cy="38311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F265862-6548-43FB-A84E-C28CC5F66012}"/>
                </a:ext>
              </a:extLst>
            </p:cNvPr>
            <p:cNvCxnSpPr/>
            <p:nvPr/>
          </p:nvCxnSpPr>
          <p:spPr>
            <a:xfrm flipV="1">
              <a:off x="3008365" y="4816055"/>
              <a:ext cx="988038" cy="45135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70E0A5C-4213-4249-A7FF-2E87F20DB596}"/>
                </a:ext>
              </a:extLst>
            </p:cNvPr>
            <p:cNvSpPr/>
            <p:nvPr/>
          </p:nvSpPr>
          <p:spPr>
            <a:xfrm>
              <a:off x="3269030" y="4124254"/>
              <a:ext cx="409653" cy="37031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FC4F0D6B-BE83-4918-9C0D-00C874E66230}"/>
                    </a:ext>
                  </a:extLst>
                </p:cNvPr>
                <p:cNvSpPr txBox="1"/>
                <p:nvPr/>
              </p:nvSpPr>
              <p:spPr>
                <a:xfrm>
                  <a:off x="3315777" y="4115370"/>
                  <a:ext cx="172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文本框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777" y="4115370"/>
                  <a:ext cx="17228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89503BD-19B2-4A1A-BEBE-081617D8BBAC}"/>
                </a:ext>
              </a:extLst>
            </p:cNvPr>
            <p:cNvCxnSpPr/>
            <p:nvPr/>
          </p:nvCxnSpPr>
          <p:spPr>
            <a:xfrm>
              <a:off x="5010677" y="1894624"/>
              <a:ext cx="6543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平行四边形 27">
              <a:extLst>
                <a:ext uri="{FF2B5EF4-FFF2-40B4-BE49-F238E27FC236}">
                  <a16:creationId xmlns:a16="http://schemas.microsoft.com/office/drawing/2014/main" id="{DF1A98F1-DF94-4730-8323-638B2800E9B4}"/>
                </a:ext>
              </a:extLst>
            </p:cNvPr>
            <p:cNvSpPr/>
            <p:nvPr/>
          </p:nvSpPr>
          <p:spPr>
            <a:xfrm>
              <a:off x="5716242" y="1696822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1914DE3-3678-495D-A2F7-8A2C56A2C74E}"/>
                </a:ext>
              </a:extLst>
            </p:cNvPr>
            <p:cNvCxnSpPr/>
            <p:nvPr/>
          </p:nvCxnSpPr>
          <p:spPr>
            <a:xfrm>
              <a:off x="5010677" y="4581321"/>
              <a:ext cx="6543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95A1879A-AFBE-482B-9541-7BB917C3FFAA}"/>
                </a:ext>
              </a:extLst>
            </p:cNvPr>
            <p:cNvSpPr/>
            <p:nvPr/>
          </p:nvSpPr>
          <p:spPr>
            <a:xfrm>
              <a:off x="5716242" y="4383519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1B7F823-C08B-4BD7-BBEF-AB9BB42D4847}"/>
                </a:ext>
              </a:extLst>
            </p:cNvPr>
            <p:cNvCxnSpPr/>
            <p:nvPr/>
          </p:nvCxnSpPr>
          <p:spPr>
            <a:xfrm>
              <a:off x="838730" y="5564677"/>
              <a:ext cx="828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81E5B002-D9EC-4A57-A01E-9B73A58CC9AE}"/>
                </a:ext>
              </a:extLst>
            </p:cNvPr>
            <p:cNvCxnSpPr/>
            <p:nvPr/>
          </p:nvCxnSpPr>
          <p:spPr>
            <a:xfrm>
              <a:off x="838730" y="2879400"/>
              <a:ext cx="828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4125E62-1D41-40F3-901D-3A14CD21430B}"/>
                </a:ext>
              </a:extLst>
            </p:cNvPr>
            <p:cNvSpPr txBox="1"/>
            <p:nvPr/>
          </p:nvSpPr>
          <p:spPr>
            <a:xfrm>
              <a:off x="838198" y="2043497"/>
              <a:ext cx="1379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Original training process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5BC3C9BD-9355-4496-BF73-29F419043A16}"/>
                    </a:ext>
                  </a:extLst>
                </p:cNvPr>
                <p:cNvSpPr txBox="1"/>
                <p:nvPr/>
              </p:nvSpPr>
              <p:spPr>
                <a:xfrm>
                  <a:off x="5652991" y="1049349"/>
                  <a:ext cx="1373303" cy="402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991" y="1049349"/>
                  <a:ext cx="1373303" cy="40299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C08586A7-9D4D-4EC8-9308-DD0C6D9E3B7C}"/>
                    </a:ext>
                  </a:extLst>
                </p:cNvPr>
                <p:cNvSpPr txBox="1"/>
                <p:nvPr/>
              </p:nvSpPr>
              <p:spPr>
                <a:xfrm>
                  <a:off x="5605608" y="3541380"/>
                  <a:ext cx="2460723" cy="758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,∗</m:t>
                            </m:r>
                          </m:sup>
                        </m:sSub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608" y="3541380"/>
                  <a:ext cx="2460723" cy="75834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AAC97DD-CA35-4B27-A9B1-5B12E0FF77D9}"/>
                </a:ext>
              </a:extLst>
            </p:cNvPr>
            <p:cNvSpPr txBox="1"/>
            <p:nvPr/>
          </p:nvSpPr>
          <p:spPr>
            <a:xfrm>
              <a:off x="7653449" y="3696596"/>
              <a:ext cx="2886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First-order approximation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1FA8DE6-6DE5-4C29-851E-A508CA2A966B}"/>
                  </a:ext>
                </a:extLst>
              </p:cNvPr>
              <p:cNvSpPr txBox="1"/>
              <p:nvPr/>
            </p:nvSpPr>
            <p:spPr>
              <a:xfrm>
                <a:off x="473670" y="5004988"/>
                <a:ext cx="9700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:r>
                  <a:rPr lang="en-US" altLang="zh-CN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we did not have client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endParaRPr lang="en-US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1FA8DE6-6DE5-4C29-851E-A508CA2A9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70" y="5004988"/>
                <a:ext cx="970083" cy="830997"/>
              </a:xfrm>
              <a:prstGeom prst="rect">
                <a:avLst/>
              </a:prstGeom>
              <a:blipFill>
                <a:blip r:embed="rId11"/>
                <a:stretch>
                  <a:fillRect l="-3774" t="-2206" r="-8176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097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396E5-B1B6-4498-8650-C7F0A42E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Data Valuation in Federated Learning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36B089-4D0C-4583-A532-0390A567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F87552B-2C1B-4AE3-AD67-6004B78B90EA}"/>
              </a:ext>
            </a:extLst>
          </p:cNvPr>
          <p:cNvGrpSpPr/>
          <p:nvPr/>
        </p:nvGrpSpPr>
        <p:grpSpPr>
          <a:xfrm>
            <a:off x="555750" y="1466895"/>
            <a:ext cx="10201760" cy="4947098"/>
            <a:chOff x="838198" y="1047740"/>
            <a:chExt cx="10201760" cy="494709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9D2D6E9-D793-473E-B8BC-8B088015F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0767" y="2529381"/>
              <a:ext cx="9259191" cy="739857"/>
            </a:xfrm>
            <a:prstGeom prst="rect">
              <a:avLst/>
            </a:prstGeom>
          </p:spPr>
        </p:pic>
        <p:sp>
          <p:nvSpPr>
            <p:cNvPr id="9" name="圆角矩形 110">
              <a:extLst>
                <a:ext uri="{FF2B5EF4-FFF2-40B4-BE49-F238E27FC236}">
                  <a16:creationId xmlns:a16="http://schemas.microsoft.com/office/drawing/2014/main" id="{046FE0BE-0523-4761-BAFF-3B0B08DF4696}"/>
                </a:ext>
              </a:extLst>
            </p:cNvPr>
            <p:cNvSpPr/>
            <p:nvPr/>
          </p:nvSpPr>
          <p:spPr>
            <a:xfrm>
              <a:off x="3431895" y="1607711"/>
              <a:ext cx="6339511" cy="6253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A065EC91-81C4-43D7-A75E-B84E0978350A}"/>
                </a:ext>
              </a:extLst>
            </p:cNvPr>
            <p:cNvSpPr/>
            <p:nvPr/>
          </p:nvSpPr>
          <p:spPr>
            <a:xfrm>
              <a:off x="4279688" y="1701330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5509206-744B-4D8F-839F-86CF8C8FC3DD}"/>
                </a:ext>
              </a:extLst>
            </p:cNvPr>
            <p:cNvSpPr txBox="1"/>
            <p:nvPr/>
          </p:nvSpPr>
          <p:spPr>
            <a:xfrm>
              <a:off x="1987398" y="2106038"/>
              <a:ext cx="1393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bg1">
                      <a:lumMod val="75000"/>
                    </a:schemeClr>
                  </a:solidFill>
                </a:rPr>
                <a:t>download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B8D8F85-794A-4E09-9D9E-723A6BA9808F}"/>
                </a:ext>
              </a:extLst>
            </p:cNvPr>
            <p:cNvSpPr/>
            <p:nvPr/>
          </p:nvSpPr>
          <p:spPr>
            <a:xfrm>
              <a:off x="3269031" y="1438978"/>
              <a:ext cx="409653" cy="37031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D2192FA-8C45-4B3C-AE58-2EA901727679}"/>
                    </a:ext>
                  </a:extLst>
                </p:cNvPr>
                <p:cNvSpPr txBox="1"/>
                <p:nvPr/>
              </p:nvSpPr>
              <p:spPr>
                <a:xfrm>
                  <a:off x="3315778" y="1430094"/>
                  <a:ext cx="172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778" y="1430094"/>
                  <a:ext cx="17228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DFAE1D4E-918E-4E53-BC2D-1707C42B9F6B}"/>
                </a:ext>
              </a:extLst>
            </p:cNvPr>
            <p:cNvSpPr/>
            <p:nvPr/>
          </p:nvSpPr>
          <p:spPr>
            <a:xfrm>
              <a:off x="2277376" y="2622969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2302A69-1C00-40DE-A9A1-B93939CF0777}"/>
                    </a:ext>
                  </a:extLst>
                </p:cNvPr>
                <p:cNvSpPr txBox="1"/>
                <p:nvPr/>
              </p:nvSpPr>
              <p:spPr>
                <a:xfrm>
                  <a:off x="1205316" y="2926443"/>
                  <a:ext cx="2542349" cy="38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16" y="2926443"/>
                  <a:ext cx="2542349" cy="38311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0D2416B-158E-4FA2-8F2A-809A182E6006}"/>
                </a:ext>
              </a:extLst>
            </p:cNvPr>
            <p:cNvCxnSpPr/>
            <p:nvPr/>
          </p:nvCxnSpPr>
          <p:spPr>
            <a:xfrm flipV="1">
              <a:off x="3008365" y="2130778"/>
              <a:ext cx="988038" cy="45135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E60F165-68CC-4D6D-8B4A-92B24D41E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0767" y="5214658"/>
              <a:ext cx="9259191" cy="739857"/>
            </a:xfrm>
            <a:prstGeom prst="rect">
              <a:avLst/>
            </a:prstGeom>
          </p:spPr>
        </p:pic>
        <p:sp>
          <p:nvSpPr>
            <p:cNvPr id="18" name="圆角矩形 119">
              <a:extLst>
                <a:ext uri="{FF2B5EF4-FFF2-40B4-BE49-F238E27FC236}">
                  <a16:creationId xmlns:a16="http://schemas.microsoft.com/office/drawing/2014/main" id="{31052FAD-F42C-4B47-8CC4-F17A49518298}"/>
                </a:ext>
              </a:extLst>
            </p:cNvPr>
            <p:cNvSpPr/>
            <p:nvPr/>
          </p:nvSpPr>
          <p:spPr>
            <a:xfrm>
              <a:off x="3431895" y="4292988"/>
              <a:ext cx="6339511" cy="6253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A3B0237-4C5E-4414-A7B7-6A170712B11B}"/>
                </a:ext>
              </a:extLst>
            </p:cNvPr>
            <p:cNvSpPr/>
            <p:nvPr/>
          </p:nvSpPr>
          <p:spPr>
            <a:xfrm>
              <a:off x="4279688" y="4386607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6C8744D-33B2-4C51-99AE-A4CD8D595686}"/>
                </a:ext>
              </a:extLst>
            </p:cNvPr>
            <p:cNvSpPr txBox="1"/>
            <p:nvPr/>
          </p:nvSpPr>
          <p:spPr>
            <a:xfrm>
              <a:off x="1987398" y="4791315"/>
              <a:ext cx="1393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bg1">
                      <a:lumMod val="75000"/>
                    </a:schemeClr>
                  </a:solidFill>
                </a:rPr>
                <a:t>download</a:t>
              </a: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520DA24-D3D0-4566-89EC-504BE81CEAA8}"/>
                </a:ext>
              </a:extLst>
            </p:cNvPr>
            <p:cNvSpPr/>
            <p:nvPr/>
          </p:nvSpPr>
          <p:spPr>
            <a:xfrm>
              <a:off x="3269031" y="4124254"/>
              <a:ext cx="409653" cy="37031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A504C633-2ACE-4D31-A151-65E2AF971762}"/>
                </a:ext>
              </a:extLst>
            </p:cNvPr>
            <p:cNvSpPr/>
            <p:nvPr/>
          </p:nvSpPr>
          <p:spPr>
            <a:xfrm>
              <a:off x="2277376" y="5308246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867825A-C600-43F1-9CC4-5F0AA842C97D}"/>
                    </a:ext>
                  </a:extLst>
                </p:cNvPr>
                <p:cNvSpPr txBox="1"/>
                <p:nvPr/>
              </p:nvSpPr>
              <p:spPr>
                <a:xfrm>
                  <a:off x="1205316" y="5611720"/>
                  <a:ext cx="2542349" cy="38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,∗</m:t>
                            </m:r>
                          </m:sup>
                        </m:sSub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16" y="5611720"/>
                  <a:ext cx="2542349" cy="38311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ED1259C-2FFA-4CD4-AC7A-9DA42C244638}"/>
                </a:ext>
              </a:extLst>
            </p:cNvPr>
            <p:cNvCxnSpPr/>
            <p:nvPr/>
          </p:nvCxnSpPr>
          <p:spPr>
            <a:xfrm flipV="1">
              <a:off x="3008365" y="4816055"/>
              <a:ext cx="988038" cy="45135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07AF785-3AB7-45CE-8E1B-A5D9D002A6E3}"/>
                </a:ext>
              </a:extLst>
            </p:cNvPr>
            <p:cNvSpPr/>
            <p:nvPr/>
          </p:nvSpPr>
          <p:spPr>
            <a:xfrm>
              <a:off x="3269030" y="4124254"/>
              <a:ext cx="409653" cy="37031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C445851-7ADF-468A-9AC8-E655B935D5D2}"/>
                    </a:ext>
                  </a:extLst>
                </p:cNvPr>
                <p:cNvSpPr txBox="1"/>
                <p:nvPr/>
              </p:nvSpPr>
              <p:spPr>
                <a:xfrm>
                  <a:off x="3315777" y="4115370"/>
                  <a:ext cx="172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777" y="4115370"/>
                  <a:ext cx="17228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617C872-5F66-48C8-B209-FB27A47BE546}"/>
                </a:ext>
              </a:extLst>
            </p:cNvPr>
            <p:cNvCxnSpPr/>
            <p:nvPr/>
          </p:nvCxnSpPr>
          <p:spPr>
            <a:xfrm>
              <a:off x="5010677" y="1894624"/>
              <a:ext cx="6543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平行四边形 27">
              <a:extLst>
                <a:ext uri="{FF2B5EF4-FFF2-40B4-BE49-F238E27FC236}">
                  <a16:creationId xmlns:a16="http://schemas.microsoft.com/office/drawing/2014/main" id="{C37CFDBE-9379-4F7B-923E-CBC4FB293DC3}"/>
                </a:ext>
              </a:extLst>
            </p:cNvPr>
            <p:cNvSpPr/>
            <p:nvPr/>
          </p:nvSpPr>
          <p:spPr>
            <a:xfrm>
              <a:off x="5716242" y="1696822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53290F8-BACC-4820-B916-78409FAFEF51}"/>
                </a:ext>
              </a:extLst>
            </p:cNvPr>
            <p:cNvCxnSpPr/>
            <p:nvPr/>
          </p:nvCxnSpPr>
          <p:spPr>
            <a:xfrm>
              <a:off x="5010677" y="4581321"/>
              <a:ext cx="6543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F4A4E0FF-97FB-4B36-BA37-C47A76AE50CE}"/>
                </a:ext>
              </a:extLst>
            </p:cNvPr>
            <p:cNvSpPr/>
            <p:nvPr/>
          </p:nvSpPr>
          <p:spPr>
            <a:xfrm>
              <a:off x="5716242" y="4383519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BEF62178-8504-40C0-A5F5-2562EDA28648}"/>
                    </a:ext>
                  </a:extLst>
                </p:cNvPr>
                <p:cNvSpPr txBox="1"/>
                <p:nvPr/>
              </p:nvSpPr>
              <p:spPr>
                <a:xfrm>
                  <a:off x="7194523" y="1047740"/>
                  <a:ext cx="1373303" cy="402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523" y="1047740"/>
                  <a:ext cx="1373303" cy="4029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5C717AE-A052-46FA-98F0-924FDE6CDC00}"/>
                </a:ext>
              </a:extLst>
            </p:cNvPr>
            <p:cNvCxnSpPr/>
            <p:nvPr/>
          </p:nvCxnSpPr>
          <p:spPr>
            <a:xfrm>
              <a:off x="6447231" y="1881462"/>
              <a:ext cx="6543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2C46C296-FA84-4A97-A1DD-C2A08F255F42}"/>
                </a:ext>
              </a:extLst>
            </p:cNvPr>
            <p:cNvSpPr/>
            <p:nvPr/>
          </p:nvSpPr>
          <p:spPr>
            <a:xfrm>
              <a:off x="7147140" y="1693035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328C9A8-052D-4931-B404-675122428B27}"/>
                </a:ext>
              </a:extLst>
            </p:cNvPr>
            <p:cNvCxnSpPr/>
            <p:nvPr/>
          </p:nvCxnSpPr>
          <p:spPr>
            <a:xfrm>
              <a:off x="6441575" y="4589481"/>
              <a:ext cx="6543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6852A190-762E-4C8F-97FD-CF67AFD9EEF4}"/>
                </a:ext>
              </a:extLst>
            </p:cNvPr>
            <p:cNvSpPr/>
            <p:nvPr/>
          </p:nvSpPr>
          <p:spPr>
            <a:xfrm>
              <a:off x="7147140" y="4383518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1EC0BA7E-4B03-4A82-9611-482890D8F0B8}"/>
                    </a:ext>
                  </a:extLst>
                </p:cNvPr>
                <p:cNvSpPr txBox="1"/>
                <p:nvPr/>
              </p:nvSpPr>
              <p:spPr>
                <a:xfrm>
                  <a:off x="7147140" y="3539771"/>
                  <a:ext cx="2460723" cy="758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,∗</m:t>
                            </m:r>
                          </m:sup>
                        </m:sSub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140" y="3539771"/>
                  <a:ext cx="2460723" cy="75834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034454F-3315-4CE8-BE04-68D3DD6DCCEB}"/>
                </a:ext>
              </a:extLst>
            </p:cNvPr>
            <p:cNvCxnSpPr/>
            <p:nvPr/>
          </p:nvCxnSpPr>
          <p:spPr>
            <a:xfrm>
              <a:off x="838730" y="5564677"/>
              <a:ext cx="828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C5518D03-1FD7-4B44-A508-6D4E2D7AC51B}"/>
                </a:ext>
              </a:extLst>
            </p:cNvPr>
            <p:cNvCxnSpPr/>
            <p:nvPr/>
          </p:nvCxnSpPr>
          <p:spPr>
            <a:xfrm>
              <a:off x="838730" y="2879400"/>
              <a:ext cx="828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AE0D0F1-A87E-4450-8C13-A6EECD776267}"/>
                </a:ext>
              </a:extLst>
            </p:cNvPr>
            <p:cNvSpPr txBox="1"/>
            <p:nvPr/>
          </p:nvSpPr>
          <p:spPr>
            <a:xfrm>
              <a:off x="838198" y="2043497"/>
              <a:ext cx="1379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Original training process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0418269-4844-43C3-9172-B1AE8A81AF5A}"/>
                  </a:ext>
                </a:extLst>
              </p:cNvPr>
              <p:cNvSpPr txBox="1"/>
              <p:nvPr/>
            </p:nvSpPr>
            <p:spPr>
              <a:xfrm>
                <a:off x="554950" y="5147929"/>
                <a:ext cx="9700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:r>
                  <a:rPr lang="en-US" altLang="zh-CN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we did not have client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endParaRPr lang="en-US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0418269-4844-43C3-9172-B1AE8A81A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50" y="5147929"/>
                <a:ext cx="970083" cy="830997"/>
              </a:xfrm>
              <a:prstGeom prst="rect">
                <a:avLst/>
              </a:prstGeom>
              <a:blipFill>
                <a:blip r:embed="rId10"/>
                <a:stretch>
                  <a:fillRect l="-3145" t="-2190" r="-8805" b="-8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868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D2B4F-88F8-472F-B7A9-A36BA298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Data Valuation in Federated Learning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F4F541-410C-41A2-A56B-7DFD0CAA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22</a:t>
            </a:fld>
            <a:endParaRPr 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71948EE-BAE2-4742-AF64-B350A809ED80}"/>
              </a:ext>
            </a:extLst>
          </p:cNvPr>
          <p:cNvGrpSpPr/>
          <p:nvPr/>
        </p:nvGrpSpPr>
        <p:grpSpPr>
          <a:xfrm>
            <a:off x="494790" y="1343818"/>
            <a:ext cx="10751301" cy="4948370"/>
            <a:chOff x="838198" y="1046468"/>
            <a:chExt cx="10751301" cy="49483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F175A3A2-1F9E-4D51-A7E8-86D547D7733D}"/>
                    </a:ext>
                  </a:extLst>
                </p:cNvPr>
                <p:cNvSpPr txBox="1"/>
                <p:nvPr/>
              </p:nvSpPr>
              <p:spPr>
                <a:xfrm>
                  <a:off x="8395484" y="3438140"/>
                  <a:ext cx="3194015" cy="848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nary>
                          </m:e>
                        </m:d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,∗</m:t>
                            </m:r>
                          </m:sup>
                        </m:sSub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04" name="文本框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5484" y="3438140"/>
                  <a:ext cx="3194015" cy="8485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B65AB7A-46BC-4285-B3A6-3B681D807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0767" y="2529381"/>
              <a:ext cx="9259191" cy="739857"/>
            </a:xfrm>
            <a:prstGeom prst="rect">
              <a:avLst/>
            </a:prstGeom>
          </p:spPr>
        </p:pic>
        <p:sp>
          <p:nvSpPr>
            <p:cNvPr id="10" name="圆角矩形 178">
              <a:extLst>
                <a:ext uri="{FF2B5EF4-FFF2-40B4-BE49-F238E27FC236}">
                  <a16:creationId xmlns:a16="http://schemas.microsoft.com/office/drawing/2014/main" id="{6EA3535A-01DF-4EFA-937C-699BA1D44B08}"/>
                </a:ext>
              </a:extLst>
            </p:cNvPr>
            <p:cNvSpPr/>
            <p:nvPr/>
          </p:nvSpPr>
          <p:spPr>
            <a:xfrm>
              <a:off x="3431895" y="1607711"/>
              <a:ext cx="6339511" cy="6253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90E5CB6E-C5D1-4BF5-9992-2C7FAF6FFCB9}"/>
                </a:ext>
              </a:extLst>
            </p:cNvPr>
            <p:cNvSpPr/>
            <p:nvPr/>
          </p:nvSpPr>
          <p:spPr>
            <a:xfrm>
              <a:off x="4279688" y="1701330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5220C5-4C0D-4D1C-9E1A-9ED23B529BC8}"/>
                </a:ext>
              </a:extLst>
            </p:cNvPr>
            <p:cNvSpPr txBox="1"/>
            <p:nvPr/>
          </p:nvSpPr>
          <p:spPr>
            <a:xfrm>
              <a:off x="1987398" y="2106038"/>
              <a:ext cx="1393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bg1">
                      <a:lumMod val="75000"/>
                    </a:schemeClr>
                  </a:solidFill>
                </a:rPr>
                <a:t>download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6140D2E-E638-4AC3-AB22-2E3737A661A4}"/>
                </a:ext>
              </a:extLst>
            </p:cNvPr>
            <p:cNvCxnSpPr/>
            <p:nvPr/>
          </p:nvCxnSpPr>
          <p:spPr>
            <a:xfrm>
              <a:off x="9808436" y="2180318"/>
              <a:ext cx="827190" cy="468333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F39B601-B396-4F50-850E-7BFAB9B74323}"/>
                </a:ext>
              </a:extLst>
            </p:cNvPr>
            <p:cNvSpPr txBox="1"/>
            <p:nvPr/>
          </p:nvSpPr>
          <p:spPr>
            <a:xfrm>
              <a:off x="10236988" y="2102005"/>
              <a:ext cx="1035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bg1">
                      <a:lumMod val="75000"/>
                    </a:schemeClr>
                  </a:solidFill>
                </a:rPr>
                <a:t>upload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09A27E5-1080-4F3F-A83F-61F20B7FFBF7}"/>
                </a:ext>
              </a:extLst>
            </p:cNvPr>
            <p:cNvSpPr/>
            <p:nvPr/>
          </p:nvSpPr>
          <p:spPr>
            <a:xfrm>
              <a:off x="3269031" y="1438978"/>
              <a:ext cx="409653" cy="37031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438136E-1F06-4367-85AB-F2EDFC2AC05D}"/>
                    </a:ext>
                  </a:extLst>
                </p:cNvPr>
                <p:cNvSpPr txBox="1"/>
                <p:nvPr/>
              </p:nvSpPr>
              <p:spPr>
                <a:xfrm>
                  <a:off x="3315778" y="1430094"/>
                  <a:ext cx="172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778" y="1430094"/>
                  <a:ext cx="17228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A0977122-F75C-46FF-B119-CB1518FA96DD}"/>
                </a:ext>
              </a:extLst>
            </p:cNvPr>
            <p:cNvSpPr/>
            <p:nvPr/>
          </p:nvSpPr>
          <p:spPr>
            <a:xfrm>
              <a:off x="2277376" y="2622969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BC25BD10-7A8D-4367-B7CB-CDB52374FBBC}"/>
                    </a:ext>
                  </a:extLst>
                </p:cNvPr>
                <p:cNvSpPr txBox="1"/>
                <p:nvPr/>
              </p:nvSpPr>
              <p:spPr>
                <a:xfrm>
                  <a:off x="1205316" y="2926443"/>
                  <a:ext cx="2542349" cy="38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16" y="2926443"/>
                  <a:ext cx="2542349" cy="38311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84171B6-E68D-4C72-A7DC-661139F28DE6}"/>
                </a:ext>
              </a:extLst>
            </p:cNvPr>
            <p:cNvCxnSpPr/>
            <p:nvPr/>
          </p:nvCxnSpPr>
          <p:spPr>
            <a:xfrm flipV="1">
              <a:off x="3008365" y="2130778"/>
              <a:ext cx="988038" cy="45135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7DACCFCE-3850-466E-AA89-4F874BC72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0767" y="5214658"/>
              <a:ext cx="9259191" cy="739857"/>
            </a:xfrm>
            <a:prstGeom prst="rect">
              <a:avLst/>
            </a:prstGeom>
          </p:spPr>
        </p:pic>
        <p:sp>
          <p:nvSpPr>
            <p:cNvPr id="21" name="圆角矩形 189">
              <a:extLst>
                <a:ext uri="{FF2B5EF4-FFF2-40B4-BE49-F238E27FC236}">
                  <a16:creationId xmlns:a16="http://schemas.microsoft.com/office/drawing/2014/main" id="{37256DF9-6FCB-437B-BAA6-DB7D3F017A0D}"/>
                </a:ext>
              </a:extLst>
            </p:cNvPr>
            <p:cNvSpPr/>
            <p:nvPr/>
          </p:nvSpPr>
          <p:spPr>
            <a:xfrm>
              <a:off x="3431895" y="4292988"/>
              <a:ext cx="6339511" cy="6253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C8347F70-9C1A-4A69-AAB9-AD24101C249B}"/>
                </a:ext>
              </a:extLst>
            </p:cNvPr>
            <p:cNvSpPr/>
            <p:nvPr/>
          </p:nvSpPr>
          <p:spPr>
            <a:xfrm>
              <a:off x="4279688" y="4386607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79799A9-6EBA-4C13-99FE-1015A7214753}"/>
                </a:ext>
              </a:extLst>
            </p:cNvPr>
            <p:cNvSpPr txBox="1"/>
            <p:nvPr/>
          </p:nvSpPr>
          <p:spPr>
            <a:xfrm>
              <a:off x="1987398" y="4791315"/>
              <a:ext cx="1393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bg1">
                      <a:lumMod val="75000"/>
                    </a:schemeClr>
                  </a:solidFill>
                </a:rPr>
                <a:t>download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904A695-1C94-4441-B250-DDA19C1EF50C}"/>
                </a:ext>
              </a:extLst>
            </p:cNvPr>
            <p:cNvCxnSpPr/>
            <p:nvPr/>
          </p:nvCxnSpPr>
          <p:spPr>
            <a:xfrm>
              <a:off x="9808436" y="4865595"/>
              <a:ext cx="827190" cy="468333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6BB86B1-E540-4EBB-9DCF-B0C3BF358872}"/>
                </a:ext>
              </a:extLst>
            </p:cNvPr>
            <p:cNvSpPr txBox="1"/>
            <p:nvPr/>
          </p:nvSpPr>
          <p:spPr>
            <a:xfrm>
              <a:off x="10236988" y="4787282"/>
              <a:ext cx="1035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bg1">
                      <a:lumMod val="75000"/>
                    </a:schemeClr>
                  </a:solidFill>
                </a:rPr>
                <a:t>upload</a:t>
              </a: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FE0E7D4-940D-4E9D-A9B0-F25CC8BDD938}"/>
                </a:ext>
              </a:extLst>
            </p:cNvPr>
            <p:cNvSpPr/>
            <p:nvPr/>
          </p:nvSpPr>
          <p:spPr>
            <a:xfrm>
              <a:off x="3269031" y="4124254"/>
              <a:ext cx="409653" cy="37031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14CD2E39-F30E-4EE2-8D15-33543742F66D}"/>
                </a:ext>
              </a:extLst>
            </p:cNvPr>
            <p:cNvSpPr/>
            <p:nvPr/>
          </p:nvSpPr>
          <p:spPr>
            <a:xfrm>
              <a:off x="2277376" y="5308246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123D53B5-794D-42D7-9A4F-B7EF2E0BEBAC}"/>
                    </a:ext>
                  </a:extLst>
                </p:cNvPr>
                <p:cNvSpPr txBox="1"/>
                <p:nvPr/>
              </p:nvSpPr>
              <p:spPr>
                <a:xfrm>
                  <a:off x="1205316" y="5611720"/>
                  <a:ext cx="2542349" cy="38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,∗</m:t>
                            </m:r>
                          </m:sup>
                        </m:sSub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16" y="5611720"/>
                  <a:ext cx="2542349" cy="38311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4621188-35A0-4509-999B-895367766F47}"/>
                </a:ext>
              </a:extLst>
            </p:cNvPr>
            <p:cNvCxnSpPr/>
            <p:nvPr/>
          </p:nvCxnSpPr>
          <p:spPr>
            <a:xfrm flipV="1">
              <a:off x="3008365" y="4816055"/>
              <a:ext cx="988038" cy="45135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3E92396-25A6-4B61-8ECB-AE0A36ADAEAC}"/>
                </a:ext>
              </a:extLst>
            </p:cNvPr>
            <p:cNvSpPr/>
            <p:nvPr/>
          </p:nvSpPr>
          <p:spPr>
            <a:xfrm>
              <a:off x="3269030" y="4124254"/>
              <a:ext cx="409653" cy="37031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B6B907D0-1BBE-495C-8B01-A385E42FBF4C}"/>
                    </a:ext>
                  </a:extLst>
                </p:cNvPr>
                <p:cNvSpPr txBox="1"/>
                <p:nvPr/>
              </p:nvSpPr>
              <p:spPr>
                <a:xfrm>
                  <a:off x="3315777" y="4115370"/>
                  <a:ext cx="172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777" y="4115370"/>
                  <a:ext cx="17228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FEB5FAA-F1A2-4E9E-AC80-335B57D3887D}"/>
                </a:ext>
              </a:extLst>
            </p:cNvPr>
            <p:cNvCxnSpPr/>
            <p:nvPr/>
          </p:nvCxnSpPr>
          <p:spPr>
            <a:xfrm>
              <a:off x="5010677" y="1894624"/>
              <a:ext cx="6543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CF2C4009-BF71-4024-BBFF-A32406B67BA3}"/>
                </a:ext>
              </a:extLst>
            </p:cNvPr>
            <p:cNvSpPr/>
            <p:nvPr/>
          </p:nvSpPr>
          <p:spPr>
            <a:xfrm>
              <a:off x="5716242" y="1696822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B46240C-2B9A-4A0C-A7BE-0B52ED3ECD98}"/>
                </a:ext>
              </a:extLst>
            </p:cNvPr>
            <p:cNvCxnSpPr/>
            <p:nvPr/>
          </p:nvCxnSpPr>
          <p:spPr>
            <a:xfrm>
              <a:off x="5010677" y="4581321"/>
              <a:ext cx="6543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DABC5CCB-2E7A-47C2-AFB0-C257A6C17FC0}"/>
                </a:ext>
              </a:extLst>
            </p:cNvPr>
            <p:cNvSpPr/>
            <p:nvPr/>
          </p:nvSpPr>
          <p:spPr>
            <a:xfrm>
              <a:off x="5716242" y="4383519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1EB42D2-E9CD-443E-B782-34BA324B3AC2}"/>
                </a:ext>
              </a:extLst>
            </p:cNvPr>
            <p:cNvCxnSpPr/>
            <p:nvPr/>
          </p:nvCxnSpPr>
          <p:spPr>
            <a:xfrm>
              <a:off x="6447231" y="1881462"/>
              <a:ext cx="6543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E3EFC09D-8120-4C82-A4EE-C3700AD08094}"/>
                </a:ext>
              </a:extLst>
            </p:cNvPr>
            <p:cNvSpPr/>
            <p:nvPr/>
          </p:nvSpPr>
          <p:spPr>
            <a:xfrm>
              <a:off x="7147139" y="1693035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DC2DF7B-33F7-49B8-B753-DD5B813423D6}"/>
                </a:ext>
              </a:extLst>
            </p:cNvPr>
            <p:cNvCxnSpPr/>
            <p:nvPr/>
          </p:nvCxnSpPr>
          <p:spPr>
            <a:xfrm>
              <a:off x="6441575" y="4589481"/>
              <a:ext cx="6543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11944487-D7BB-4972-8BA7-E5A1ADE32564}"/>
                </a:ext>
              </a:extLst>
            </p:cNvPr>
            <p:cNvCxnSpPr/>
            <p:nvPr/>
          </p:nvCxnSpPr>
          <p:spPr>
            <a:xfrm>
              <a:off x="838730" y="5564677"/>
              <a:ext cx="828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AF41A558-6ABB-441E-9862-797962359327}"/>
                </a:ext>
              </a:extLst>
            </p:cNvPr>
            <p:cNvCxnSpPr/>
            <p:nvPr/>
          </p:nvCxnSpPr>
          <p:spPr>
            <a:xfrm>
              <a:off x="838730" y="2879400"/>
              <a:ext cx="828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E847D2E-0D81-44BE-A9CE-014BFA87FEA4}"/>
                </a:ext>
              </a:extLst>
            </p:cNvPr>
            <p:cNvSpPr txBox="1"/>
            <p:nvPr/>
          </p:nvSpPr>
          <p:spPr>
            <a:xfrm>
              <a:off x="838198" y="2043497"/>
              <a:ext cx="1379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Original training process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7CD0773E-0B92-4B95-A683-A7E72618C9FD}"/>
                    </a:ext>
                  </a:extLst>
                </p:cNvPr>
                <p:cNvSpPr txBox="1"/>
                <p:nvPr/>
              </p:nvSpPr>
              <p:spPr>
                <a:xfrm>
                  <a:off x="8975441" y="1046468"/>
                  <a:ext cx="1373303" cy="402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01" name="文本框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5441" y="1046468"/>
                  <a:ext cx="1373303" cy="4029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平行四边形 42">
              <a:extLst>
                <a:ext uri="{FF2B5EF4-FFF2-40B4-BE49-F238E27FC236}">
                  <a16:creationId xmlns:a16="http://schemas.microsoft.com/office/drawing/2014/main" id="{6D0A8EE0-83B2-49E7-AF36-290125484858}"/>
                </a:ext>
              </a:extLst>
            </p:cNvPr>
            <p:cNvSpPr/>
            <p:nvPr/>
          </p:nvSpPr>
          <p:spPr>
            <a:xfrm>
              <a:off x="8928057" y="1707090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A2749434-A010-4B97-9992-8EE445536BF8}"/>
                </a:ext>
              </a:extLst>
            </p:cNvPr>
            <p:cNvSpPr/>
            <p:nvPr/>
          </p:nvSpPr>
          <p:spPr>
            <a:xfrm>
              <a:off x="8928057" y="4378312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FFD2179-6190-48C4-B58A-56948A57E13F}"/>
                </a:ext>
              </a:extLst>
            </p:cNvPr>
            <p:cNvSpPr txBox="1"/>
            <p:nvPr/>
          </p:nvSpPr>
          <p:spPr>
            <a:xfrm>
              <a:off x="8138605" y="1460851"/>
              <a:ext cx="959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…</a:t>
              </a:r>
              <a:endParaRPr lang="en-US" sz="1100" b="1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A5DFE0A-A2B5-42DA-97E6-45C2C1E6C34E}"/>
                </a:ext>
              </a:extLst>
            </p:cNvPr>
            <p:cNvSpPr txBox="1"/>
            <p:nvPr/>
          </p:nvSpPr>
          <p:spPr>
            <a:xfrm>
              <a:off x="8138604" y="4138166"/>
              <a:ext cx="959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…</a:t>
              </a:r>
              <a:endParaRPr lang="en-US" sz="1100" b="1" dirty="0"/>
            </a:p>
          </p:txBody>
        </p:sp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id="{908C4B74-D008-4B5C-A474-7D715B4282B0}"/>
                </a:ext>
              </a:extLst>
            </p:cNvPr>
            <p:cNvSpPr/>
            <p:nvPr/>
          </p:nvSpPr>
          <p:spPr>
            <a:xfrm>
              <a:off x="7147140" y="4383518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DEE1632-F959-4436-BFD1-FCE86E0E9904}"/>
                  </a:ext>
                </a:extLst>
              </p:cNvPr>
              <p:cNvSpPr txBox="1"/>
              <p:nvPr/>
            </p:nvSpPr>
            <p:spPr>
              <a:xfrm>
                <a:off x="493990" y="5026124"/>
                <a:ext cx="9700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:r>
                  <a:rPr lang="en-US" altLang="zh-CN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we did not have client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endParaRPr lang="en-US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DEE1632-F959-4436-BFD1-FCE86E0E9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0" y="5026124"/>
                <a:ext cx="970083" cy="830997"/>
              </a:xfrm>
              <a:prstGeom prst="rect">
                <a:avLst/>
              </a:prstGeom>
              <a:blipFill>
                <a:blip r:embed="rId11"/>
                <a:stretch>
                  <a:fillRect l="-3145" t="-2190" r="-8805" b="-8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60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70EA-D47D-4149-A848-A3804DFC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87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Data Valuation in Federated Learning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B05A52-85C4-4743-80A3-45BE9B6E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23</a:t>
            </a:fld>
            <a:endParaRPr 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45E7D54-AD34-4D01-A6AC-6C66FCFF483A}"/>
              </a:ext>
            </a:extLst>
          </p:cNvPr>
          <p:cNvGrpSpPr/>
          <p:nvPr/>
        </p:nvGrpSpPr>
        <p:grpSpPr>
          <a:xfrm>
            <a:off x="419099" y="1475466"/>
            <a:ext cx="11353802" cy="4948370"/>
            <a:chOff x="838198" y="1046468"/>
            <a:chExt cx="11353802" cy="494837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048CE47-4079-4A89-B24D-1CC5A650CCCA}"/>
                </a:ext>
              </a:extLst>
            </p:cNvPr>
            <p:cNvSpPr/>
            <p:nvPr/>
          </p:nvSpPr>
          <p:spPr>
            <a:xfrm>
              <a:off x="9708919" y="3728569"/>
              <a:ext cx="1246948" cy="268107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C1A7CD2-CEAF-41C6-B1A7-BA8E824FF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0767" y="2529381"/>
              <a:ext cx="9259191" cy="739857"/>
            </a:xfrm>
            <a:prstGeom prst="rect">
              <a:avLst/>
            </a:prstGeom>
          </p:spPr>
        </p:pic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7924A717-240E-4985-9D27-1DD0D35C764E}"/>
                </a:ext>
              </a:extLst>
            </p:cNvPr>
            <p:cNvSpPr/>
            <p:nvPr/>
          </p:nvSpPr>
          <p:spPr>
            <a:xfrm>
              <a:off x="4515339" y="2868358"/>
              <a:ext cx="4349603" cy="1286727"/>
            </a:xfrm>
            <a:prstGeom prst="parallelogram">
              <a:avLst>
                <a:gd name="adj" fmla="val 49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" name="圆角矩形 174">
              <a:extLst>
                <a:ext uri="{FF2B5EF4-FFF2-40B4-BE49-F238E27FC236}">
                  <a16:creationId xmlns:a16="http://schemas.microsoft.com/office/drawing/2014/main" id="{00632FF6-8824-4AB5-AF50-28C5DBA8D1A1}"/>
                </a:ext>
              </a:extLst>
            </p:cNvPr>
            <p:cNvSpPr/>
            <p:nvPr/>
          </p:nvSpPr>
          <p:spPr>
            <a:xfrm>
              <a:off x="3431895" y="1607711"/>
              <a:ext cx="6339511" cy="6253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:a16="http://schemas.microsoft.com/office/drawing/2014/main" id="{789D448B-CA6C-47EB-9903-7DB4C83529E7}"/>
                </a:ext>
              </a:extLst>
            </p:cNvPr>
            <p:cNvSpPr/>
            <p:nvPr/>
          </p:nvSpPr>
          <p:spPr>
            <a:xfrm>
              <a:off x="4279688" y="1701330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755850A-6315-4071-82D7-7B480C7C15C9}"/>
                </a:ext>
              </a:extLst>
            </p:cNvPr>
            <p:cNvSpPr txBox="1"/>
            <p:nvPr/>
          </p:nvSpPr>
          <p:spPr>
            <a:xfrm>
              <a:off x="1987398" y="2106038"/>
              <a:ext cx="1393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bg1">
                      <a:lumMod val="75000"/>
                    </a:schemeClr>
                  </a:solidFill>
                </a:rPr>
                <a:t>download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5233A80-75EF-4854-AF5B-D7AABD100BFC}"/>
                </a:ext>
              </a:extLst>
            </p:cNvPr>
            <p:cNvCxnSpPr/>
            <p:nvPr/>
          </p:nvCxnSpPr>
          <p:spPr>
            <a:xfrm>
              <a:off x="9808436" y="2180318"/>
              <a:ext cx="827190" cy="468333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532AE83-5E76-453A-A10A-35F338CBC1EC}"/>
                </a:ext>
              </a:extLst>
            </p:cNvPr>
            <p:cNvSpPr txBox="1"/>
            <p:nvPr/>
          </p:nvSpPr>
          <p:spPr>
            <a:xfrm>
              <a:off x="10236988" y="2102005"/>
              <a:ext cx="1035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bg1">
                      <a:lumMod val="75000"/>
                    </a:schemeClr>
                  </a:solidFill>
                </a:rPr>
                <a:t>upload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EAD9ADE-ED67-44B3-8090-CF123116E3F9}"/>
                </a:ext>
              </a:extLst>
            </p:cNvPr>
            <p:cNvSpPr/>
            <p:nvPr/>
          </p:nvSpPr>
          <p:spPr>
            <a:xfrm>
              <a:off x="3269031" y="1438978"/>
              <a:ext cx="409653" cy="37031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1ECFE3AC-87D6-44DB-B339-EEB38DA46FF1}"/>
                    </a:ext>
                  </a:extLst>
                </p:cNvPr>
                <p:cNvSpPr txBox="1"/>
                <p:nvPr/>
              </p:nvSpPr>
              <p:spPr>
                <a:xfrm>
                  <a:off x="3315778" y="1430094"/>
                  <a:ext cx="172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778" y="1430094"/>
                  <a:ext cx="17228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4AAD7345-A844-4F02-B740-532C1C0E5181}"/>
                </a:ext>
              </a:extLst>
            </p:cNvPr>
            <p:cNvSpPr/>
            <p:nvPr/>
          </p:nvSpPr>
          <p:spPr>
            <a:xfrm>
              <a:off x="2277376" y="2622969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7E1ED6A-0896-4A2E-B595-99B8C26BB209}"/>
                    </a:ext>
                  </a:extLst>
                </p:cNvPr>
                <p:cNvSpPr txBox="1"/>
                <p:nvPr/>
              </p:nvSpPr>
              <p:spPr>
                <a:xfrm>
                  <a:off x="1205316" y="2926443"/>
                  <a:ext cx="2542349" cy="38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16" y="2926443"/>
                  <a:ext cx="2542349" cy="38311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413D1D0-C015-4893-B166-DF3416CD9E18}"/>
                </a:ext>
              </a:extLst>
            </p:cNvPr>
            <p:cNvCxnSpPr/>
            <p:nvPr/>
          </p:nvCxnSpPr>
          <p:spPr>
            <a:xfrm flipV="1">
              <a:off x="3008365" y="2130778"/>
              <a:ext cx="988038" cy="45135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6836167-DB3E-4CBB-9D76-8B756D62C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0767" y="5214658"/>
              <a:ext cx="9259191" cy="739857"/>
            </a:xfrm>
            <a:prstGeom prst="rect">
              <a:avLst/>
            </a:prstGeom>
          </p:spPr>
        </p:pic>
        <p:sp>
          <p:nvSpPr>
            <p:cNvPr id="22" name="圆角矩形 185">
              <a:extLst>
                <a:ext uri="{FF2B5EF4-FFF2-40B4-BE49-F238E27FC236}">
                  <a16:creationId xmlns:a16="http://schemas.microsoft.com/office/drawing/2014/main" id="{64DB9B3A-C973-468C-B0D5-F4ABAC6CBC95}"/>
                </a:ext>
              </a:extLst>
            </p:cNvPr>
            <p:cNvSpPr/>
            <p:nvPr/>
          </p:nvSpPr>
          <p:spPr>
            <a:xfrm>
              <a:off x="3431895" y="4292988"/>
              <a:ext cx="6339511" cy="6253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97C682D7-B929-41B7-BB98-3F2414FC477B}"/>
                </a:ext>
              </a:extLst>
            </p:cNvPr>
            <p:cNvSpPr/>
            <p:nvPr/>
          </p:nvSpPr>
          <p:spPr>
            <a:xfrm>
              <a:off x="4279688" y="4386607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F64BC39-7FD8-4580-9447-D43C57167938}"/>
                </a:ext>
              </a:extLst>
            </p:cNvPr>
            <p:cNvSpPr txBox="1"/>
            <p:nvPr/>
          </p:nvSpPr>
          <p:spPr>
            <a:xfrm>
              <a:off x="1987398" y="4791315"/>
              <a:ext cx="1393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bg1">
                      <a:lumMod val="75000"/>
                    </a:schemeClr>
                  </a:solidFill>
                </a:rPr>
                <a:t>download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E1AE8FE-E12A-4F7A-9F0F-30903482E189}"/>
                </a:ext>
              </a:extLst>
            </p:cNvPr>
            <p:cNvCxnSpPr/>
            <p:nvPr/>
          </p:nvCxnSpPr>
          <p:spPr>
            <a:xfrm>
              <a:off x="9808436" y="4865595"/>
              <a:ext cx="827190" cy="468333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6C558ED-36F1-4BFD-9FF4-3B02E1BEB687}"/>
                </a:ext>
              </a:extLst>
            </p:cNvPr>
            <p:cNvSpPr txBox="1"/>
            <p:nvPr/>
          </p:nvSpPr>
          <p:spPr>
            <a:xfrm>
              <a:off x="10236988" y="4787282"/>
              <a:ext cx="1035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bg1">
                      <a:lumMod val="75000"/>
                    </a:schemeClr>
                  </a:solidFill>
                </a:rPr>
                <a:t>upload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98B155C-6C1C-4560-AE58-ADA7ABADB88C}"/>
                </a:ext>
              </a:extLst>
            </p:cNvPr>
            <p:cNvSpPr/>
            <p:nvPr/>
          </p:nvSpPr>
          <p:spPr>
            <a:xfrm>
              <a:off x="3269031" y="4124254"/>
              <a:ext cx="409653" cy="37031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平行四边形 27">
              <a:extLst>
                <a:ext uri="{FF2B5EF4-FFF2-40B4-BE49-F238E27FC236}">
                  <a16:creationId xmlns:a16="http://schemas.microsoft.com/office/drawing/2014/main" id="{045A6BBE-3F8F-427B-93AD-7E2FEEB774DF}"/>
                </a:ext>
              </a:extLst>
            </p:cNvPr>
            <p:cNvSpPr/>
            <p:nvPr/>
          </p:nvSpPr>
          <p:spPr>
            <a:xfrm>
              <a:off x="2277376" y="5308246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6B650665-D88F-4B02-8B68-24399375FEC2}"/>
                    </a:ext>
                  </a:extLst>
                </p:cNvPr>
                <p:cNvSpPr txBox="1"/>
                <p:nvPr/>
              </p:nvSpPr>
              <p:spPr>
                <a:xfrm>
                  <a:off x="1205316" y="5611720"/>
                  <a:ext cx="2542349" cy="38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,∗</m:t>
                            </m:r>
                          </m:sup>
                        </m:sSub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16" y="5611720"/>
                  <a:ext cx="2542349" cy="38311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6B8C0BD1-6D58-420D-A0B3-8CDC0DB184BD}"/>
                </a:ext>
              </a:extLst>
            </p:cNvPr>
            <p:cNvCxnSpPr/>
            <p:nvPr/>
          </p:nvCxnSpPr>
          <p:spPr>
            <a:xfrm flipV="1">
              <a:off x="3008365" y="4816055"/>
              <a:ext cx="988038" cy="45135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26348CE-96C2-4CF6-AAB2-AA685F7EEA3C}"/>
                </a:ext>
              </a:extLst>
            </p:cNvPr>
            <p:cNvSpPr/>
            <p:nvPr/>
          </p:nvSpPr>
          <p:spPr>
            <a:xfrm>
              <a:off x="3269030" y="4124254"/>
              <a:ext cx="409653" cy="37031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E82F03BD-0146-4A39-92C0-CEF4DE02EA81}"/>
                    </a:ext>
                  </a:extLst>
                </p:cNvPr>
                <p:cNvSpPr txBox="1"/>
                <p:nvPr/>
              </p:nvSpPr>
              <p:spPr>
                <a:xfrm>
                  <a:off x="3315777" y="4115370"/>
                  <a:ext cx="172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本框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777" y="4115370"/>
                  <a:ext cx="17228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E20E71E0-E60F-4D31-BC05-853729A6F183}"/>
                </a:ext>
              </a:extLst>
            </p:cNvPr>
            <p:cNvCxnSpPr/>
            <p:nvPr/>
          </p:nvCxnSpPr>
          <p:spPr>
            <a:xfrm>
              <a:off x="5010677" y="1894624"/>
              <a:ext cx="6543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FA062D3B-5E57-4123-9226-32A3ED0C57DB}"/>
                </a:ext>
              </a:extLst>
            </p:cNvPr>
            <p:cNvSpPr/>
            <p:nvPr/>
          </p:nvSpPr>
          <p:spPr>
            <a:xfrm>
              <a:off x="5716242" y="1696822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43D9514-BEDB-4B26-82DC-C66F6E9B8ADE}"/>
                </a:ext>
              </a:extLst>
            </p:cNvPr>
            <p:cNvCxnSpPr/>
            <p:nvPr/>
          </p:nvCxnSpPr>
          <p:spPr>
            <a:xfrm>
              <a:off x="5010677" y="4581321"/>
              <a:ext cx="6543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5C3A800A-E62F-4817-A351-9646A1A27DFF}"/>
                </a:ext>
              </a:extLst>
            </p:cNvPr>
            <p:cNvSpPr/>
            <p:nvPr/>
          </p:nvSpPr>
          <p:spPr>
            <a:xfrm>
              <a:off x="5716242" y="4383519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0CCE4EE1-5835-48F3-9FEE-DCC067EE2C02}"/>
                </a:ext>
              </a:extLst>
            </p:cNvPr>
            <p:cNvCxnSpPr/>
            <p:nvPr/>
          </p:nvCxnSpPr>
          <p:spPr>
            <a:xfrm>
              <a:off x="6447231" y="1881462"/>
              <a:ext cx="6543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CB2394B4-DA2C-4CB1-BD16-E043C3048287}"/>
                </a:ext>
              </a:extLst>
            </p:cNvPr>
            <p:cNvSpPr/>
            <p:nvPr/>
          </p:nvSpPr>
          <p:spPr>
            <a:xfrm>
              <a:off x="7147139" y="1693035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0C2609D-1B38-40CC-B7F2-7DB7B914151F}"/>
                </a:ext>
              </a:extLst>
            </p:cNvPr>
            <p:cNvCxnSpPr/>
            <p:nvPr/>
          </p:nvCxnSpPr>
          <p:spPr>
            <a:xfrm>
              <a:off x="6441575" y="4589481"/>
              <a:ext cx="6543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3896067-1B23-4259-B2FC-41F4C631C8C2}"/>
                </a:ext>
              </a:extLst>
            </p:cNvPr>
            <p:cNvCxnSpPr/>
            <p:nvPr/>
          </p:nvCxnSpPr>
          <p:spPr>
            <a:xfrm>
              <a:off x="838730" y="5564677"/>
              <a:ext cx="828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07B0A23-F2B5-4764-B153-F9CFA0BF63A2}"/>
                </a:ext>
              </a:extLst>
            </p:cNvPr>
            <p:cNvCxnSpPr/>
            <p:nvPr/>
          </p:nvCxnSpPr>
          <p:spPr>
            <a:xfrm>
              <a:off x="838730" y="2879400"/>
              <a:ext cx="828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082883D-DAA7-48D9-94BE-5E8590093281}"/>
                </a:ext>
              </a:extLst>
            </p:cNvPr>
            <p:cNvSpPr txBox="1"/>
            <p:nvPr/>
          </p:nvSpPr>
          <p:spPr>
            <a:xfrm>
              <a:off x="838198" y="2043497"/>
              <a:ext cx="1379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Original training process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39DE6133-C372-465E-B80C-52CAE692BBED}"/>
                    </a:ext>
                  </a:extLst>
                </p:cNvPr>
                <p:cNvSpPr txBox="1"/>
                <p:nvPr/>
              </p:nvSpPr>
              <p:spPr>
                <a:xfrm>
                  <a:off x="8975441" y="1046468"/>
                  <a:ext cx="1373303" cy="402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22" name="文本框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5441" y="1046468"/>
                  <a:ext cx="1373303" cy="4029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FDA5A27C-8F12-4BEF-97BA-82B5F13C8B78}"/>
                </a:ext>
              </a:extLst>
            </p:cNvPr>
            <p:cNvSpPr/>
            <p:nvPr/>
          </p:nvSpPr>
          <p:spPr>
            <a:xfrm>
              <a:off x="8928057" y="1707090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5B3D1743-4686-47EE-A92C-07ED37E0EA20}"/>
                </a:ext>
              </a:extLst>
            </p:cNvPr>
            <p:cNvSpPr/>
            <p:nvPr/>
          </p:nvSpPr>
          <p:spPr>
            <a:xfrm>
              <a:off x="8928057" y="4378312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1823000-EAC8-49CD-AFCA-342A9A017DEB}"/>
                </a:ext>
              </a:extLst>
            </p:cNvPr>
            <p:cNvSpPr txBox="1"/>
            <p:nvPr/>
          </p:nvSpPr>
          <p:spPr>
            <a:xfrm>
              <a:off x="8138605" y="1460851"/>
              <a:ext cx="959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…</a:t>
              </a:r>
              <a:endParaRPr lang="en-US" sz="1100" b="1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376E081-9F8D-4C3C-AD75-DAA2E8ADA964}"/>
                </a:ext>
              </a:extLst>
            </p:cNvPr>
            <p:cNvSpPr txBox="1"/>
            <p:nvPr/>
          </p:nvSpPr>
          <p:spPr>
            <a:xfrm>
              <a:off x="8138604" y="4138166"/>
              <a:ext cx="959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…</a:t>
              </a:r>
              <a:endParaRPr lang="en-US" sz="1100" b="1" dirty="0"/>
            </a:p>
          </p:txBody>
        </p:sp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id="{DA991B94-A304-421C-883A-8385382D67D8}"/>
                </a:ext>
              </a:extLst>
            </p:cNvPr>
            <p:cNvSpPr/>
            <p:nvPr/>
          </p:nvSpPr>
          <p:spPr>
            <a:xfrm>
              <a:off x="7147140" y="4383518"/>
              <a:ext cx="730989" cy="395603"/>
            </a:xfrm>
            <a:prstGeom prst="parallelogram">
              <a:avLst>
                <a:gd name="adj" fmla="val 49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A0008EF4-76ED-429B-B20B-B34250646793}"/>
                    </a:ext>
                  </a:extLst>
                </p:cNvPr>
                <p:cNvSpPr/>
                <p:nvPr/>
              </p:nvSpPr>
              <p:spPr>
                <a:xfrm>
                  <a:off x="4708042" y="2546920"/>
                  <a:ext cx="5101612" cy="16312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6000"/>
                    </a:lnSpc>
                  </a:pPr>
                  <a:r>
                    <a:rPr lang="en-US" sz="2000" dirty="0"/>
                    <a:t>   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dirty="0"/>
                </a:p>
                <a:p>
                  <a:pPr>
                    <a:lnSpc>
                      <a:spcPts val="6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den>
                        </m:f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𝐈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8" name="矩形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8042" y="2546920"/>
                  <a:ext cx="5101612" cy="163121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5E9973E5-F70A-421B-B580-CF97D54C13C7}"/>
                    </a:ext>
                  </a:extLst>
                </p:cNvPr>
                <p:cNvSpPr txBox="1"/>
                <p:nvPr/>
              </p:nvSpPr>
              <p:spPr>
                <a:xfrm>
                  <a:off x="8395484" y="3438140"/>
                  <a:ext cx="3796516" cy="848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,∗</m:t>
                            </m:r>
                          </m:sup>
                        </m:sSub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72" name="文本框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5484" y="3438140"/>
                  <a:ext cx="3796516" cy="8485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6A46FC5-0F46-4EAD-A6E3-8F8B33059F05}"/>
                  </a:ext>
                </a:extLst>
              </p:cNvPr>
              <p:cNvSpPr txBox="1"/>
              <p:nvPr/>
            </p:nvSpPr>
            <p:spPr>
              <a:xfrm>
                <a:off x="418299" y="5157772"/>
                <a:ext cx="9700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:r>
                  <a:rPr lang="en-US" altLang="zh-CN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we did not have client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endParaRPr lang="en-US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6A46FC5-0F46-4EAD-A6E3-8F8B3305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9" y="5157772"/>
                <a:ext cx="970083" cy="830997"/>
              </a:xfrm>
              <a:prstGeom prst="rect">
                <a:avLst/>
              </a:prstGeom>
              <a:blipFill>
                <a:blip r:embed="rId13"/>
                <a:stretch>
                  <a:fillRect l="-3774" t="-2206" r="-8176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339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A501C-4358-474A-80BA-8F3065D4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Data Valuation in Federated Learning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9EC271-5587-48B7-82B5-7784C904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24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9F1CCC-7405-4FE8-81B6-9C252ED1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19" y="2529381"/>
            <a:ext cx="9259191" cy="739857"/>
          </a:xfrm>
          <a:prstGeom prst="rect">
            <a:avLst/>
          </a:prstGeom>
        </p:spPr>
      </p:pic>
      <p:sp>
        <p:nvSpPr>
          <p:cNvPr id="8" name="圆角矩形 47">
            <a:extLst>
              <a:ext uri="{FF2B5EF4-FFF2-40B4-BE49-F238E27FC236}">
                <a16:creationId xmlns:a16="http://schemas.microsoft.com/office/drawing/2014/main" id="{181574B8-E431-43E2-A70D-D10395AE8609}"/>
              </a:ext>
            </a:extLst>
          </p:cNvPr>
          <p:cNvSpPr/>
          <p:nvPr/>
        </p:nvSpPr>
        <p:spPr>
          <a:xfrm>
            <a:off x="3047847" y="1607711"/>
            <a:ext cx="6339511" cy="6253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095A280-8E00-47C8-AA7C-C646CEA92369}"/>
              </a:ext>
            </a:extLst>
          </p:cNvPr>
          <p:cNvSpPr/>
          <p:nvPr/>
        </p:nvSpPr>
        <p:spPr>
          <a:xfrm>
            <a:off x="3895640" y="1701330"/>
            <a:ext cx="730989" cy="395603"/>
          </a:xfrm>
          <a:prstGeom prst="parallelogram">
            <a:avLst>
              <a:gd name="adj" fmla="val 49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94BBD5-4B6A-41B1-98DB-4119DEA3D434}"/>
              </a:ext>
            </a:extLst>
          </p:cNvPr>
          <p:cNvSpPr txBox="1"/>
          <p:nvPr/>
        </p:nvSpPr>
        <p:spPr>
          <a:xfrm>
            <a:off x="1603350" y="2106038"/>
            <a:ext cx="139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download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7B79F8E-670F-40FE-A21E-8B82E16DC9E9}"/>
              </a:ext>
            </a:extLst>
          </p:cNvPr>
          <p:cNvCxnSpPr/>
          <p:nvPr/>
        </p:nvCxnSpPr>
        <p:spPr>
          <a:xfrm>
            <a:off x="9424388" y="2180318"/>
            <a:ext cx="827190" cy="46833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12D8541-7693-45C4-8985-F7BF285EDB5F}"/>
              </a:ext>
            </a:extLst>
          </p:cNvPr>
          <p:cNvSpPr txBox="1"/>
          <p:nvPr/>
        </p:nvSpPr>
        <p:spPr>
          <a:xfrm>
            <a:off x="9852940" y="2102005"/>
            <a:ext cx="1035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upload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CF447C8-0B9F-4F9E-A493-4752ACA11696}"/>
              </a:ext>
            </a:extLst>
          </p:cNvPr>
          <p:cNvSpPr/>
          <p:nvPr/>
        </p:nvSpPr>
        <p:spPr>
          <a:xfrm>
            <a:off x="2884983" y="1438978"/>
            <a:ext cx="409653" cy="3703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CE07C1E-199F-4532-8887-8CE0896685AC}"/>
                  </a:ext>
                </a:extLst>
              </p:cNvPr>
              <p:cNvSpPr txBox="1"/>
              <p:nvPr/>
            </p:nvSpPr>
            <p:spPr>
              <a:xfrm>
                <a:off x="2931730" y="1430094"/>
                <a:ext cx="172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CE07C1E-199F-4532-8887-8CE089668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730" y="1430094"/>
                <a:ext cx="172280" cy="369332"/>
              </a:xfrm>
              <a:prstGeom prst="rect">
                <a:avLst/>
              </a:prstGeom>
              <a:blipFill>
                <a:blip r:embed="rId3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B2417F5F-46FD-4238-AB5D-B8F3793E9DF3}"/>
              </a:ext>
            </a:extLst>
          </p:cNvPr>
          <p:cNvSpPr/>
          <p:nvPr/>
        </p:nvSpPr>
        <p:spPr>
          <a:xfrm>
            <a:off x="1893328" y="2622969"/>
            <a:ext cx="730989" cy="395603"/>
          </a:xfrm>
          <a:prstGeom prst="parallelogram">
            <a:avLst>
              <a:gd name="adj" fmla="val 49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2AF6D6D-43E1-402B-B58E-3553F3A27901}"/>
                  </a:ext>
                </a:extLst>
              </p:cNvPr>
              <p:cNvSpPr txBox="1"/>
              <p:nvPr/>
            </p:nvSpPr>
            <p:spPr>
              <a:xfrm>
                <a:off x="821268" y="2926443"/>
                <a:ext cx="2542349" cy="383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2AF6D6D-43E1-402B-B58E-3553F3A27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68" y="2926443"/>
                <a:ext cx="2542349" cy="383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22A5106-6DCB-4546-B9E1-223E6C117121}"/>
              </a:ext>
            </a:extLst>
          </p:cNvPr>
          <p:cNvCxnSpPr/>
          <p:nvPr/>
        </p:nvCxnSpPr>
        <p:spPr>
          <a:xfrm flipV="1">
            <a:off x="2624317" y="2130778"/>
            <a:ext cx="988038" cy="45135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95DC207B-359F-4A17-B190-4C5F844CA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19" y="5214658"/>
            <a:ext cx="9259191" cy="739857"/>
          </a:xfrm>
          <a:prstGeom prst="rect">
            <a:avLst/>
          </a:prstGeom>
        </p:spPr>
      </p:pic>
      <p:sp>
        <p:nvSpPr>
          <p:cNvPr id="19" name="圆角矩形 84">
            <a:extLst>
              <a:ext uri="{FF2B5EF4-FFF2-40B4-BE49-F238E27FC236}">
                <a16:creationId xmlns:a16="http://schemas.microsoft.com/office/drawing/2014/main" id="{FA84B650-F12B-4752-9FEC-2D816D4D3744}"/>
              </a:ext>
            </a:extLst>
          </p:cNvPr>
          <p:cNvSpPr/>
          <p:nvPr/>
        </p:nvSpPr>
        <p:spPr>
          <a:xfrm>
            <a:off x="3047847" y="4292988"/>
            <a:ext cx="6339511" cy="6253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A52F0803-E32B-45C5-BA39-F4810BCA9E41}"/>
              </a:ext>
            </a:extLst>
          </p:cNvPr>
          <p:cNvSpPr/>
          <p:nvPr/>
        </p:nvSpPr>
        <p:spPr>
          <a:xfrm>
            <a:off x="3895640" y="4386607"/>
            <a:ext cx="730989" cy="395603"/>
          </a:xfrm>
          <a:prstGeom prst="parallelogram">
            <a:avLst>
              <a:gd name="adj" fmla="val 49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4A417DC-C631-4442-B79D-813D79CB26B5}"/>
              </a:ext>
            </a:extLst>
          </p:cNvPr>
          <p:cNvSpPr txBox="1"/>
          <p:nvPr/>
        </p:nvSpPr>
        <p:spPr>
          <a:xfrm>
            <a:off x="1603350" y="4791315"/>
            <a:ext cx="139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download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1A6BB27-FA94-4F36-A3D1-C205E9DC2DF3}"/>
              </a:ext>
            </a:extLst>
          </p:cNvPr>
          <p:cNvCxnSpPr/>
          <p:nvPr/>
        </p:nvCxnSpPr>
        <p:spPr>
          <a:xfrm>
            <a:off x="9424388" y="4865595"/>
            <a:ext cx="827190" cy="46833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9C2521C-0082-4472-97C8-C29422F66D3D}"/>
              </a:ext>
            </a:extLst>
          </p:cNvPr>
          <p:cNvSpPr txBox="1"/>
          <p:nvPr/>
        </p:nvSpPr>
        <p:spPr>
          <a:xfrm>
            <a:off x="9852940" y="4787282"/>
            <a:ext cx="1035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upload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99FFE8-B924-49D8-B9AD-9CC4BC439764}"/>
              </a:ext>
            </a:extLst>
          </p:cNvPr>
          <p:cNvSpPr/>
          <p:nvPr/>
        </p:nvSpPr>
        <p:spPr>
          <a:xfrm>
            <a:off x="2884983" y="4124254"/>
            <a:ext cx="409653" cy="37031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8B902BA0-F79E-4BEC-B58E-CB44FFF0B744}"/>
              </a:ext>
            </a:extLst>
          </p:cNvPr>
          <p:cNvSpPr/>
          <p:nvPr/>
        </p:nvSpPr>
        <p:spPr>
          <a:xfrm>
            <a:off x="1893328" y="5308246"/>
            <a:ext cx="730989" cy="395603"/>
          </a:xfrm>
          <a:prstGeom prst="parallelogram">
            <a:avLst>
              <a:gd name="adj" fmla="val 49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3C583D7-AB69-4781-9E05-9C522E5BD79C}"/>
                  </a:ext>
                </a:extLst>
              </p:cNvPr>
              <p:cNvSpPr txBox="1"/>
              <p:nvPr/>
            </p:nvSpPr>
            <p:spPr>
              <a:xfrm>
                <a:off x="821268" y="5611720"/>
                <a:ext cx="2542349" cy="383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,∗</m:t>
                          </m:r>
                        </m:sup>
                      </m:sSub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3C583D7-AB69-4781-9E05-9C522E5BD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68" y="5611720"/>
                <a:ext cx="2542349" cy="383118"/>
              </a:xfrm>
              <a:prstGeom prst="rect">
                <a:avLst/>
              </a:prstGeom>
              <a:blipFill>
                <a:blip r:embed="rId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11DE065-1376-4CED-9A4C-27563E4E33F7}"/>
              </a:ext>
            </a:extLst>
          </p:cNvPr>
          <p:cNvCxnSpPr/>
          <p:nvPr/>
        </p:nvCxnSpPr>
        <p:spPr>
          <a:xfrm flipV="1">
            <a:off x="2624317" y="4816055"/>
            <a:ext cx="988038" cy="45135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BEE3FD8D-C4E5-40C8-90CF-7A46D7738478}"/>
              </a:ext>
            </a:extLst>
          </p:cNvPr>
          <p:cNvSpPr/>
          <p:nvPr/>
        </p:nvSpPr>
        <p:spPr>
          <a:xfrm>
            <a:off x="2884982" y="4124254"/>
            <a:ext cx="409653" cy="3703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92E4313-2F3F-4502-8A77-9FA3E272F049}"/>
                  </a:ext>
                </a:extLst>
              </p:cNvPr>
              <p:cNvSpPr txBox="1"/>
              <p:nvPr/>
            </p:nvSpPr>
            <p:spPr>
              <a:xfrm>
                <a:off x="2931729" y="4115370"/>
                <a:ext cx="172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92E4313-2F3F-4502-8A77-9FA3E272F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729" y="4115370"/>
                <a:ext cx="172280" cy="369332"/>
              </a:xfrm>
              <a:prstGeom prst="rect">
                <a:avLst/>
              </a:prstGeom>
              <a:blipFill>
                <a:blip r:embed="rId6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5994E06-7B49-45AA-AF1A-CD4684B1EEF8}"/>
              </a:ext>
            </a:extLst>
          </p:cNvPr>
          <p:cNvCxnSpPr/>
          <p:nvPr/>
        </p:nvCxnSpPr>
        <p:spPr>
          <a:xfrm>
            <a:off x="4626629" y="1894624"/>
            <a:ext cx="6543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3DF694BB-7280-4613-B149-EC9FF09F0E30}"/>
              </a:ext>
            </a:extLst>
          </p:cNvPr>
          <p:cNvSpPr/>
          <p:nvPr/>
        </p:nvSpPr>
        <p:spPr>
          <a:xfrm>
            <a:off x="5332194" y="1696822"/>
            <a:ext cx="730989" cy="395603"/>
          </a:xfrm>
          <a:prstGeom prst="parallelogram">
            <a:avLst>
              <a:gd name="adj" fmla="val 49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FB4C002-F28B-4AB4-9BFA-E4322EAB636E}"/>
              </a:ext>
            </a:extLst>
          </p:cNvPr>
          <p:cNvCxnSpPr/>
          <p:nvPr/>
        </p:nvCxnSpPr>
        <p:spPr>
          <a:xfrm>
            <a:off x="4626629" y="4581321"/>
            <a:ext cx="6543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20E93822-025E-4E03-985F-E323389313D6}"/>
              </a:ext>
            </a:extLst>
          </p:cNvPr>
          <p:cNvSpPr/>
          <p:nvPr/>
        </p:nvSpPr>
        <p:spPr>
          <a:xfrm>
            <a:off x="5332194" y="4383519"/>
            <a:ext cx="730989" cy="395603"/>
          </a:xfrm>
          <a:prstGeom prst="parallelogram">
            <a:avLst>
              <a:gd name="adj" fmla="val 49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85C9DFC-30D7-4400-AE4D-131D3AC4790A}"/>
              </a:ext>
            </a:extLst>
          </p:cNvPr>
          <p:cNvCxnSpPr/>
          <p:nvPr/>
        </p:nvCxnSpPr>
        <p:spPr>
          <a:xfrm>
            <a:off x="6063183" y="1881462"/>
            <a:ext cx="6543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B4298F50-5EB5-43B1-BE4E-32AB721A75D7}"/>
              </a:ext>
            </a:extLst>
          </p:cNvPr>
          <p:cNvSpPr/>
          <p:nvPr/>
        </p:nvSpPr>
        <p:spPr>
          <a:xfrm>
            <a:off x="6763091" y="1693035"/>
            <a:ext cx="730989" cy="395603"/>
          </a:xfrm>
          <a:prstGeom prst="parallelogram">
            <a:avLst>
              <a:gd name="adj" fmla="val 49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9F75309-573A-4F28-8212-664E13B19873}"/>
              </a:ext>
            </a:extLst>
          </p:cNvPr>
          <p:cNvCxnSpPr/>
          <p:nvPr/>
        </p:nvCxnSpPr>
        <p:spPr>
          <a:xfrm>
            <a:off x="6057527" y="4589481"/>
            <a:ext cx="6543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2F18090-D3A0-47E3-A570-FB79F51FB18C}"/>
              </a:ext>
            </a:extLst>
          </p:cNvPr>
          <p:cNvCxnSpPr/>
          <p:nvPr/>
        </p:nvCxnSpPr>
        <p:spPr>
          <a:xfrm>
            <a:off x="454682" y="5564677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334CD74-FD9E-433D-A991-FAA0862E3E06}"/>
              </a:ext>
            </a:extLst>
          </p:cNvPr>
          <p:cNvCxnSpPr/>
          <p:nvPr/>
        </p:nvCxnSpPr>
        <p:spPr>
          <a:xfrm>
            <a:off x="454682" y="2879400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14A1620-36EA-47B5-8AB7-D22F5C4CA07E}"/>
              </a:ext>
            </a:extLst>
          </p:cNvPr>
          <p:cNvSpPr txBox="1"/>
          <p:nvPr/>
        </p:nvSpPr>
        <p:spPr>
          <a:xfrm>
            <a:off x="454150" y="2043497"/>
            <a:ext cx="1379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Original training process</a:t>
            </a:r>
          </a:p>
        </p:txBody>
      </p:sp>
      <p:sp>
        <p:nvSpPr>
          <p:cNvPr id="40" name="平行四边形 39">
            <a:extLst>
              <a:ext uri="{FF2B5EF4-FFF2-40B4-BE49-F238E27FC236}">
                <a16:creationId xmlns:a16="http://schemas.microsoft.com/office/drawing/2014/main" id="{DD1B31C9-AE4B-461E-8C18-093192BB9E9A}"/>
              </a:ext>
            </a:extLst>
          </p:cNvPr>
          <p:cNvSpPr/>
          <p:nvPr/>
        </p:nvSpPr>
        <p:spPr>
          <a:xfrm>
            <a:off x="8544009" y="1707090"/>
            <a:ext cx="730989" cy="395603"/>
          </a:xfrm>
          <a:prstGeom prst="parallelogram">
            <a:avLst>
              <a:gd name="adj" fmla="val 49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1" name="平行四边形 40">
            <a:extLst>
              <a:ext uri="{FF2B5EF4-FFF2-40B4-BE49-F238E27FC236}">
                <a16:creationId xmlns:a16="http://schemas.microsoft.com/office/drawing/2014/main" id="{B0022B7A-5682-4F47-B5FA-0DC6C0ED078D}"/>
              </a:ext>
            </a:extLst>
          </p:cNvPr>
          <p:cNvSpPr/>
          <p:nvPr/>
        </p:nvSpPr>
        <p:spPr>
          <a:xfrm>
            <a:off x="8544009" y="4378312"/>
            <a:ext cx="730989" cy="395603"/>
          </a:xfrm>
          <a:prstGeom prst="parallelogram">
            <a:avLst>
              <a:gd name="adj" fmla="val 49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BFDF267-3203-466C-A37E-2C744C611D99}"/>
              </a:ext>
            </a:extLst>
          </p:cNvPr>
          <p:cNvSpPr txBox="1"/>
          <p:nvPr/>
        </p:nvSpPr>
        <p:spPr>
          <a:xfrm>
            <a:off x="7754557" y="1460851"/>
            <a:ext cx="95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…</a:t>
            </a:r>
            <a:endParaRPr lang="en-US" sz="11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6A792C1-EFA4-45BD-A393-9516490A8EA7}"/>
              </a:ext>
            </a:extLst>
          </p:cNvPr>
          <p:cNvSpPr txBox="1"/>
          <p:nvPr/>
        </p:nvSpPr>
        <p:spPr>
          <a:xfrm>
            <a:off x="7754556" y="4138166"/>
            <a:ext cx="95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…</a:t>
            </a:r>
            <a:endParaRPr lang="en-US" sz="1100" b="1" dirty="0"/>
          </a:p>
        </p:txBody>
      </p:sp>
      <p:sp>
        <p:nvSpPr>
          <p:cNvPr id="44" name="平行四边形 43">
            <a:extLst>
              <a:ext uri="{FF2B5EF4-FFF2-40B4-BE49-F238E27FC236}">
                <a16:creationId xmlns:a16="http://schemas.microsoft.com/office/drawing/2014/main" id="{9568CBA8-F23D-43AE-BCB4-D58CE03F7955}"/>
              </a:ext>
            </a:extLst>
          </p:cNvPr>
          <p:cNvSpPr/>
          <p:nvPr/>
        </p:nvSpPr>
        <p:spPr>
          <a:xfrm>
            <a:off x="6763092" y="4383518"/>
            <a:ext cx="730989" cy="395603"/>
          </a:xfrm>
          <a:prstGeom prst="parallelogram">
            <a:avLst>
              <a:gd name="adj" fmla="val 49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2A98C46-0D5A-42CF-B627-4AA9C7DD1294}"/>
                  </a:ext>
                </a:extLst>
              </p:cNvPr>
              <p:cNvSpPr txBox="1"/>
              <p:nvPr/>
            </p:nvSpPr>
            <p:spPr>
              <a:xfrm>
                <a:off x="5281010" y="5404230"/>
                <a:ext cx="7540741" cy="708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})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})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US" sz="1400" b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1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  <m:r>
                                    <a:rPr lang="en-US" sz="1400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1">
                                          <a:latin typeface="Cambria Math" panose="02040503050406030204" pitchFamily="18" charset="0"/>
                                        </a:rPr>
                                        <m:t>𝐇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2A98C46-0D5A-42CF-B627-4AA9C7DD1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010" y="5404230"/>
                <a:ext cx="7540741" cy="7086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264F7FF-54D5-47E6-BB29-E32294F8974F}"/>
                  </a:ext>
                </a:extLst>
              </p:cNvPr>
              <p:cNvSpPr txBox="1"/>
              <p:nvPr/>
            </p:nvSpPr>
            <p:spPr>
              <a:xfrm>
                <a:off x="8543659" y="2619618"/>
                <a:ext cx="2481901" cy="79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264F7FF-54D5-47E6-BB29-E32294F89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659" y="2619618"/>
                <a:ext cx="2481901" cy="7987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B623AE7-92D6-4DEC-B7F4-53A797CBDB74}"/>
                  </a:ext>
                </a:extLst>
              </p:cNvPr>
              <p:cNvSpPr txBox="1"/>
              <p:nvPr/>
            </p:nvSpPr>
            <p:spPr>
              <a:xfrm>
                <a:off x="453350" y="4728774"/>
                <a:ext cx="9700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:r>
                  <a:rPr lang="en-US" altLang="zh-CN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we did not have client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endParaRPr lang="en-US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B623AE7-92D6-4DEC-B7F4-53A797CBD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0" y="4728774"/>
                <a:ext cx="970083" cy="830997"/>
              </a:xfrm>
              <a:prstGeom prst="rect">
                <a:avLst/>
              </a:prstGeom>
              <a:blipFill>
                <a:blip r:embed="rId9"/>
                <a:stretch>
                  <a:fillRect l="-3125" t="-2206" r="-8125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558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2A956-54C3-4A2B-9AEB-C6067994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Data Valuation in Federated Learning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1BD7F3-27D4-40D8-911C-8D2B1F3F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25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E699CC-CA49-4B57-BC4B-1F5DA38A2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646306" y="2364450"/>
            <a:ext cx="793117" cy="34547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ABB078-25E5-47CF-93DB-EABABA8D861C}"/>
                  </a:ext>
                </a:extLst>
              </p:cNvPr>
              <p:cNvSpPr/>
              <p:nvPr/>
            </p:nvSpPr>
            <p:spPr>
              <a:xfrm>
                <a:off x="3750661" y="4465712"/>
                <a:ext cx="665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ABB078-25E5-47CF-93DB-EABABA8D8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661" y="4465712"/>
                <a:ext cx="6653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EB3A28-A2D4-4383-A56A-8BCEECC93AE4}"/>
                  </a:ext>
                </a:extLst>
              </p:cNvPr>
              <p:cNvSpPr/>
              <p:nvPr/>
            </p:nvSpPr>
            <p:spPr>
              <a:xfrm>
                <a:off x="1366519" y="2324739"/>
                <a:ext cx="7795019" cy="1715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})−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})</m:t>
                              </m:r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EB3A28-A2D4-4383-A56A-8BCEECC93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19" y="2324739"/>
                <a:ext cx="7795019" cy="1715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4141F5EC-7B60-4C48-852F-F6421202B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144222" y="3233008"/>
            <a:ext cx="793117" cy="1717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EEF866F-A29D-4E21-A1E7-4D434D6FF2BB}"/>
                  </a:ext>
                </a:extLst>
              </p:cNvPr>
              <p:cNvSpPr/>
              <p:nvPr/>
            </p:nvSpPr>
            <p:spPr>
              <a:xfrm>
                <a:off x="5770217" y="4511878"/>
                <a:ext cx="434134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average of local models of all participating clients except client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EEF866F-A29D-4E21-A1E7-4D434D6FF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217" y="4511878"/>
                <a:ext cx="4341340" cy="646331"/>
              </a:xfrm>
              <a:prstGeom prst="rect">
                <a:avLst/>
              </a:prstGeom>
              <a:blipFill>
                <a:blip r:embed="rId5"/>
                <a:stretch>
                  <a:fillRect l="-1264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346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D3230-D76B-4908-8DA7-75D71133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Data Valuation in Federated Learning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CCCC7E-4244-4548-BA9A-5E65B0E1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26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DB689D-5100-4B9A-89AD-1BE5CBABC6DF}"/>
              </a:ext>
            </a:extLst>
          </p:cNvPr>
          <p:cNvSpPr/>
          <p:nvPr/>
        </p:nvSpPr>
        <p:spPr>
          <a:xfrm>
            <a:off x="5757511" y="6065459"/>
            <a:ext cx="205808" cy="1807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A120F-3CC7-4DE6-BC20-3539957A55AB}"/>
              </a:ext>
            </a:extLst>
          </p:cNvPr>
          <p:cNvSpPr/>
          <p:nvPr/>
        </p:nvSpPr>
        <p:spPr>
          <a:xfrm>
            <a:off x="5723647" y="4935158"/>
            <a:ext cx="205808" cy="1807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D3001F-7260-4300-8DA2-D40EFF721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144" y="3746269"/>
            <a:ext cx="6572299" cy="2709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491713-5A95-44D2-878F-ACD6B6368F0F}"/>
                  </a:ext>
                </a:extLst>
              </p:cNvPr>
              <p:cNvSpPr/>
              <p:nvPr/>
            </p:nvSpPr>
            <p:spPr>
              <a:xfrm>
                <a:off x="409321" y="3081342"/>
                <a:ext cx="65248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491713-5A95-44D2-878F-ACD6B6368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21" y="3081342"/>
                <a:ext cx="652482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7">
            <a:extLst>
              <a:ext uri="{FF2B5EF4-FFF2-40B4-BE49-F238E27FC236}">
                <a16:creationId xmlns:a16="http://schemas.microsoft.com/office/drawing/2014/main" id="{1F2EAAAA-3E45-40A1-816C-36147384A00C}"/>
              </a:ext>
            </a:extLst>
          </p:cNvPr>
          <p:cNvSpPr/>
          <p:nvPr/>
        </p:nvSpPr>
        <p:spPr>
          <a:xfrm>
            <a:off x="2353983" y="2576812"/>
            <a:ext cx="2441655" cy="12172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圆角矩形 18">
            <a:extLst>
              <a:ext uri="{FF2B5EF4-FFF2-40B4-BE49-F238E27FC236}">
                <a16:creationId xmlns:a16="http://schemas.microsoft.com/office/drawing/2014/main" id="{D6BB7D01-B536-4FAC-A3B7-3865662FF6FE}"/>
              </a:ext>
            </a:extLst>
          </p:cNvPr>
          <p:cNvSpPr/>
          <p:nvPr/>
        </p:nvSpPr>
        <p:spPr>
          <a:xfrm>
            <a:off x="1180521" y="2576812"/>
            <a:ext cx="997966" cy="12172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EFEFC2E-644F-45BD-A178-8635002A52F8}"/>
                  </a:ext>
                </a:extLst>
              </p:cNvPr>
              <p:cNvSpPr/>
              <p:nvPr/>
            </p:nvSpPr>
            <p:spPr>
              <a:xfrm>
                <a:off x="877137" y="2300104"/>
                <a:ext cx="4155953" cy="12052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≝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EFEFC2E-644F-45BD-A178-8635002A5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37" y="2300104"/>
                <a:ext cx="4155953" cy="12052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159A5F0-F598-4112-9E22-981141F2598F}"/>
                  </a:ext>
                </a:extLst>
              </p:cNvPr>
              <p:cNvSpPr txBox="1"/>
              <p:nvPr/>
            </p:nvSpPr>
            <p:spPr>
              <a:xfrm>
                <a:off x="409321" y="4169315"/>
                <a:ext cx="48735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because the initial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initialized by the server. Then the estimator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 be </a:t>
                </a:r>
                <a:r>
                  <a:rPr lang="en-US" b="1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computed iterativel</a:t>
                </a:r>
                <a:r>
                  <a:rPr lang="en-US" altLang="zh-CN" b="1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altLang="zh-CN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159A5F0-F598-4112-9E22-981141F25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21" y="4169315"/>
                <a:ext cx="4873558" cy="1200329"/>
              </a:xfrm>
              <a:prstGeom prst="rect">
                <a:avLst/>
              </a:prstGeom>
              <a:blipFill>
                <a:blip r:embed="rId5"/>
                <a:stretch>
                  <a:fillRect l="-1000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1568964-EA94-4FBC-AAF4-870D003B712F}"/>
                  </a:ext>
                </a:extLst>
              </p:cNvPr>
              <p:cNvSpPr txBox="1"/>
              <p:nvPr/>
            </p:nvSpPr>
            <p:spPr>
              <a:xfrm>
                <a:off x="409321" y="1904689"/>
                <a:ext cx="8295275" cy="41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Now we have derived a basic estimator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sup>
                    </m:sSubSup>
                  </m:oMath>
                </a14:m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,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endParaRPr lang="en-US"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1568964-EA94-4FBC-AAF4-870D003B7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21" y="1904689"/>
                <a:ext cx="8295275" cy="413831"/>
              </a:xfrm>
              <a:prstGeom prst="rect">
                <a:avLst/>
              </a:prstGeom>
              <a:blipFill>
                <a:blip r:embed="rId6"/>
                <a:stretch>
                  <a:fillRect l="-735" t="-5882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heads-of-thin-outline-to-the-left_32766">
            <a:hlinkClick r:id="rId7" action="ppaction://hlinksldjump"/>
            <a:extLst>
              <a:ext uri="{FF2B5EF4-FFF2-40B4-BE49-F238E27FC236}">
                <a16:creationId xmlns:a16="http://schemas.microsoft.com/office/drawing/2014/main" id="{A6CAC000-7F72-4CE3-B5CE-C834697BF10C}"/>
              </a:ext>
            </a:extLst>
          </p:cNvPr>
          <p:cNvSpPr/>
          <p:nvPr/>
        </p:nvSpPr>
        <p:spPr>
          <a:xfrm>
            <a:off x="11784563" y="6469218"/>
            <a:ext cx="348314" cy="365125"/>
          </a:xfrm>
          <a:custGeom>
            <a:avLst/>
            <a:gdLst>
              <a:gd name="T0" fmla="*/ 602275 w 602487"/>
              <a:gd name="T1" fmla="*/ 602275 w 602487"/>
              <a:gd name="T2" fmla="*/ 602275 w 602487"/>
              <a:gd name="T3" fmla="*/ 602275 w 602487"/>
              <a:gd name="T4" fmla="*/ 602275 w 602487"/>
              <a:gd name="T5" fmla="*/ 602275 w 602487"/>
              <a:gd name="T6" fmla="*/ 602275 w 602487"/>
              <a:gd name="T7" fmla="*/ 602275 w 602487"/>
              <a:gd name="T8" fmla="*/ 602275 w 602487"/>
              <a:gd name="T9" fmla="*/ 602275 w 602487"/>
              <a:gd name="T10" fmla="*/ 602275 w 602487"/>
              <a:gd name="T11" fmla="*/ 602275 w 602487"/>
              <a:gd name="T12" fmla="*/ 602275 w 602487"/>
              <a:gd name="T13" fmla="*/ 602275 w 602487"/>
              <a:gd name="T14" fmla="*/ 602275 w 602487"/>
              <a:gd name="T15" fmla="*/ 602275 w 602487"/>
              <a:gd name="T16" fmla="*/ 602275 w 602487"/>
              <a:gd name="T17" fmla="*/ 602275 w 602487"/>
              <a:gd name="T18" fmla="*/ 602275 w 602487"/>
              <a:gd name="T19" fmla="*/ 602275 w 602487"/>
              <a:gd name="T20" fmla="*/ 602275 w 602487"/>
              <a:gd name="T21" fmla="*/ 602275 w 602487"/>
              <a:gd name="T22" fmla="*/ 602275 w 602487"/>
              <a:gd name="T23" fmla="*/ 602275 w 602487"/>
              <a:gd name="T24" fmla="*/ 602275 w 602487"/>
              <a:gd name="T25" fmla="*/ 602275 w 602487"/>
              <a:gd name="T26" fmla="*/ 602275 w 602487"/>
              <a:gd name="T27" fmla="*/ 602275 w 602487"/>
              <a:gd name="T28" fmla="*/ 602275 w 602487"/>
              <a:gd name="T29" fmla="*/ 602275 w 602487"/>
              <a:gd name="T30" fmla="*/ 602275 w 602487"/>
              <a:gd name="T31" fmla="*/ 602275 w 602487"/>
              <a:gd name="T32" fmla="*/ 602275 w 602487"/>
              <a:gd name="T33" fmla="*/ 602275 w 602487"/>
              <a:gd name="T34" fmla="*/ 602275 w 602487"/>
              <a:gd name="T35" fmla="*/ 602275 w 602487"/>
              <a:gd name="T36" fmla="*/ 602275 w 602487"/>
              <a:gd name="T37" fmla="*/ 602275 w 602487"/>
              <a:gd name="T38" fmla="*/ 602275 w 602487"/>
              <a:gd name="T39" fmla="*/ 602275 w 602487"/>
              <a:gd name="T40" fmla="*/ 602275 w 602487"/>
              <a:gd name="T41" fmla="*/ 602275 w 602487"/>
              <a:gd name="T42" fmla="*/ 602275 w 602487"/>
              <a:gd name="T43" fmla="*/ 602275 w 60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01" h="6107">
                <a:moveTo>
                  <a:pt x="3311" y="5345"/>
                </a:moveTo>
                <a:cubicBezTo>
                  <a:pt x="3475" y="5510"/>
                  <a:pt x="3475" y="5777"/>
                  <a:pt x="3311" y="5942"/>
                </a:cubicBezTo>
                <a:cubicBezTo>
                  <a:pt x="3146" y="6107"/>
                  <a:pt x="2879" y="6107"/>
                  <a:pt x="2714" y="5942"/>
                </a:cubicBezTo>
                <a:lnTo>
                  <a:pt x="123" y="3351"/>
                </a:lnTo>
                <a:cubicBezTo>
                  <a:pt x="41" y="3269"/>
                  <a:pt x="0" y="3161"/>
                  <a:pt x="0" y="3053"/>
                </a:cubicBezTo>
                <a:cubicBezTo>
                  <a:pt x="0" y="2945"/>
                  <a:pt x="41" y="2837"/>
                  <a:pt x="123" y="2755"/>
                </a:cubicBezTo>
                <a:lnTo>
                  <a:pt x="2714" y="164"/>
                </a:lnTo>
                <a:cubicBezTo>
                  <a:pt x="2879" y="0"/>
                  <a:pt x="3146" y="0"/>
                  <a:pt x="3311" y="164"/>
                </a:cubicBezTo>
                <a:cubicBezTo>
                  <a:pt x="3475" y="329"/>
                  <a:pt x="3475" y="596"/>
                  <a:pt x="3311" y="761"/>
                </a:cubicBezTo>
                <a:lnTo>
                  <a:pt x="1019" y="3053"/>
                </a:lnTo>
                <a:lnTo>
                  <a:pt x="3311" y="5345"/>
                </a:lnTo>
                <a:close/>
                <a:moveTo>
                  <a:pt x="3645" y="3053"/>
                </a:moveTo>
                <a:lnTo>
                  <a:pt x="5937" y="761"/>
                </a:lnTo>
                <a:cubicBezTo>
                  <a:pt x="6101" y="596"/>
                  <a:pt x="6101" y="329"/>
                  <a:pt x="5937" y="164"/>
                </a:cubicBezTo>
                <a:cubicBezTo>
                  <a:pt x="5772" y="0"/>
                  <a:pt x="5505" y="0"/>
                  <a:pt x="5340" y="164"/>
                </a:cubicBezTo>
                <a:lnTo>
                  <a:pt x="2750" y="2755"/>
                </a:lnTo>
                <a:cubicBezTo>
                  <a:pt x="2667" y="2837"/>
                  <a:pt x="2626" y="2945"/>
                  <a:pt x="2626" y="3053"/>
                </a:cubicBezTo>
                <a:cubicBezTo>
                  <a:pt x="2626" y="3161"/>
                  <a:pt x="2667" y="3269"/>
                  <a:pt x="2750" y="3351"/>
                </a:cubicBezTo>
                <a:lnTo>
                  <a:pt x="5340" y="5942"/>
                </a:lnTo>
                <a:cubicBezTo>
                  <a:pt x="5505" y="6107"/>
                  <a:pt x="5772" y="6107"/>
                  <a:pt x="5937" y="5942"/>
                </a:cubicBezTo>
                <a:cubicBezTo>
                  <a:pt x="6101" y="5777"/>
                  <a:pt x="6101" y="5510"/>
                  <a:pt x="5937" y="5345"/>
                </a:cubicBezTo>
                <a:lnTo>
                  <a:pt x="3645" y="3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84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" y="1"/>
            <a:ext cx="12191145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FFDF1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 txBox="1"/>
          <p:nvPr/>
        </p:nvSpPr>
        <p:spPr>
          <a:xfrm>
            <a:off x="4991646" y="5833015"/>
            <a:ext cx="7237909" cy="10246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R="3466" algn="ctr">
              <a:spcBef>
                <a:spcPts val="66"/>
              </a:spcBef>
            </a:pPr>
            <a:r>
              <a:rPr lang="en-US" altLang="zh-CN" sz="2201" i="1" spc="-6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[27] </a:t>
            </a:r>
            <a:r>
              <a:rPr lang="en-US" sz="2201" i="1" spc="-6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 Q, Liu Y, Cheng Y, et al. Federated learning[J]. Synthesis Lectures on Artificial Intelligence and Machine Learning, 2019, 13(3): 1-207.</a:t>
            </a:r>
            <a:endParaRPr sz="22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ED341D-15EE-497A-9B20-8A9A72050E4E}"/>
              </a:ext>
            </a:extLst>
          </p:cNvPr>
          <p:cNvSpPr txBox="1"/>
          <p:nvPr/>
        </p:nvSpPr>
        <p:spPr>
          <a:xfrm>
            <a:off x="0" y="2767087"/>
            <a:ext cx="12191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Advanced Federated Learning Applications in Industry</a:t>
            </a:r>
            <a:endParaRPr lang="zh-CN" altLang="en-US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DB73B3-D21C-4E88-9E2D-3DEF505A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79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8598-8283-4860-8466-A85B8713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Federated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16009-A29B-40EE-8389-BFCD0F7C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AF8EB-5047-49E0-B73D-3EBC1E718CB2}"/>
              </a:ext>
            </a:extLst>
          </p:cNvPr>
          <p:cNvSpPr/>
          <p:nvPr/>
        </p:nvSpPr>
        <p:spPr>
          <a:xfrm>
            <a:off x="1326891" y="934466"/>
            <a:ext cx="10288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Brief Comparison with O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pen-source Federated Learning Frameworks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3CB5B1-C515-4539-AD17-5DC2C9E23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9136"/>
              </p:ext>
            </p:extLst>
          </p:nvPr>
        </p:nvGraphicFramePr>
        <p:xfrm>
          <a:off x="716125" y="1466700"/>
          <a:ext cx="10759750" cy="488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950">
                  <a:extLst>
                    <a:ext uri="{9D8B030D-6E8A-4147-A177-3AD203B41FA5}">
                      <a16:colId xmlns:a16="http://schemas.microsoft.com/office/drawing/2014/main" val="1833444695"/>
                    </a:ext>
                  </a:extLst>
                </a:gridCol>
                <a:gridCol w="2151950">
                  <a:extLst>
                    <a:ext uri="{9D8B030D-6E8A-4147-A177-3AD203B41FA5}">
                      <a16:colId xmlns:a16="http://schemas.microsoft.com/office/drawing/2014/main" val="2504428203"/>
                    </a:ext>
                  </a:extLst>
                </a:gridCol>
                <a:gridCol w="2151950">
                  <a:extLst>
                    <a:ext uri="{9D8B030D-6E8A-4147-A177-3AD203B41FA5}">
                      <a16:colId xmlns:a16="http://schemas.microsoft.com/office/drawing/2014/main" val="3116738907"/>
                    </a:ext>
                  </a:extLst>
                </a:gridCol>
                <a:gridCol w="2151950">
                  <a:extLst>
                    <a:ext uri="{9D8B030D-6E8A-4147-A177-3AD203B41FA5}">
                      <a16:colId xmlns:a16="http://schemas.microsoft.com/office/drawing/2014/main" val="4104314421"/>
                    </a:ext>
                  </a:extLst>
                </a:gridCol>
                <a:gridCol w="2151950">
                  <a:extLst>
                    <a:ext uri="{9D8B030D-6E8A-4147-A177-3AD203B41FA5}">
                      <a16:colId xmlns:a16="http://schemas.microsoft.com/office/drawing/2014/main" val="2915085134"/>
                    </a:ext>
                  </a:extLst>
                </a:gridCol>
              </a:tblGrid>
              <a:tr h="570244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Open-source FL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TensorFlow Federated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PaddleFL</a:t>
                      </a:r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PySyft</a:t>
                      </a:r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298942"/>
                  </a:ext>
                </a:extLst>
              </a:tr>
              <a:tr h="570244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Audience Targeting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Industry/Research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Research</a:t>
                      </a:r>
                    </a:p>
                    <a:p>
                      <a:pPr algn="ctr"/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Research</a:t>
                      </a:r>
                    </a:p>
                    <a:p>
                      <a:pPr algn="ctr"/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9798"/>
                  </a:ext>
                </a:extLst>
              </a:tr>
              <a:tr h="353733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Institution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WeBank</a:t>
                      </a:r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OpenMined</a:t>
                      </a:r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365751"/>
                  </a:ext>
                </a:extLst>
              </a:tr>
              <a:tr h="353733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HFL / VFL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23203"/>
                  </a:ext>
                </a:extLst>
              </a:tr>
              <a:tr h="570244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Federated Feature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selection</a:t>
                      </a:r>
                    </a:p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939730"/>
                  </a:ext>
                </a:extLst>
              </a:tr>
              <a:tr h="570244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LR, DNN, </a:t>
                      </a:r>
                      <a:r>
                        <a:rPr lang="en-US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LR, GBDT, and 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LR, DNN, </a:t>
                      </a:r>
                      <a:r>
                        <a:rPr lang="en-US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LR, DNN, </a:t>
                      </a:r>
                      <a:r>
                        <a:rPr lang="en-US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343820"/>
                  </a:ext>
                </a:extLst>
              </a:tr>
              <a:tr h="570244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HE, RSA, Secret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DP, 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DP, 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670302"/>
                  </a:ext>
                </a:extLst>
              </a:tr>
              <a:tr h="353733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Online 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409520"/>
                  </a:ext>
                </a:extLst>
              </a:tr>
              <a:tr h="353733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Kubernetes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216378"/>
                  </a:ext>
                </a:extLst>
              </a:tr>
              <a:tr h="55290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https://github.com/tensorflow/federated</a:t>
                      </a:r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https://github.com/FederatedAI/FATE</a:t>
                      </a:r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https://github.com/PaddlePaddle/PaddleFL</a:t>
                      </a:r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https://github.com/OpenMined/PySyft</a:t>
                      </a:r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457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626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24A8-71D5-481F-A576-1251BE11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Tencent – Federated Learning for Medical 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040AD-5DAC-49A5-910D-0A1C3ED3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63A17-FAD1-4772-BC8A-4F7B0E179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2" y="2056815"/>
            <a:ext cx="8244191" cy="4305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286C80-0B19-4634-8DC0-29CF827D1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1" y="1249370"/>
            <a:ext cx="2879139" cy="51302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396A8F-2934-4A2F-8680-C136D3002323}"/>
              </a:ext>
            </a:extLst>
          </p:cNvPr>
          <p:cNvSpPr/>
          <p:nvPr/>
        </p:nvSpPr>
        <p:spPr>
          <a:xfrm>
            <a:off x="-74645" y="6624063"/>
            <a:ext cx="10879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[28] Ju C, Zhao R, Sun J, et al. Privacy-preserving technology to help millions of people: Federated prediction model for stroke prevention[J].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preprint arXiv:2006.10517, 2020.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9BCAB8-B99F-4347-A1C5-8572766A1921}"/>
              </a:ext>
            </a:extLst>
          </p:cNvPr>
          <p:cNvSpPr/>
          <p:nvPr/>
        </p:nvSpPr>
        <p:spPr>
          <a:xfrm>
            <a:off x="142268" y="1050950"/>
            <a:ext cx="8326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Federated learning utilized the feature of keeping data locally to break through the predicament of medical data privacy, and is </a:t>
            </a:r>
            <a:r>
              <a:rPr lang="en-US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efficient integration solution for the last mile of medical AI.</a:t>
            </a:r>
          </a:p>
        </p:txBody>
      </p:sp>
    </p:spTree>
    <p:extLst>
      <p:ext uri="{BB962C8B-B14F-4D97-AF65-F5344CB8AC3E}">
        <p14:creationId xmlns:p14="http://schemas.microsoft.com/office/powerpoint/2010/main" val="365149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" y="1"/>
            <a:ext cx="12191145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FFDF1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 txBox="1"/>
          <p:nvPr/>
        </p:nvSpPr>
        <p:spPr>
          <a:xfrm>
            <a:off x="5318450" y="5729758"/>
            <a:ext cx="7237909" cy="10246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R="3466" algn="ctr">
              <a:spcBef>
                <a:spcPts val="66"/>
              </a:spcBef>
            </a:pPr>
            <a:r>
              <a:rPr lang="en-US" sz="2201" i="1" spc="-6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McMahan H B. Advances and Open Problems in Federated Learning[J]. Foundations and Trends® in Machine Learning, 2021, 14(1).</a:t>
            </a:r>
            <a:endParaRPr sz="22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ED341D-15EE-497A-9B20-8A9A72050E4E}"/>
              </a:ext>
            </a:extLst>
          </p:cNvPr>
          <p:cNvSpPr txBox="1"/>
          <p:nvPr/>
        </p:nvSpPr>
        <p:spPr>
          <a:xfrm>
            <a:off x="0" y="2767087"/>
            <a:ext cx="121911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Advanced Federated Learning in Academia</a:t>
            </a:r>
            <a:endParaRPr lang="zh-CN" altLang="en-US" sz="4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DB73B3-D21C-4E88-9E2D-3DEF505A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4E-4B4A-40C8-B12A-C17FEB10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Tencent – Federated Learning with TEE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B4456-DEB8-4B21-99A9-C99C8F7A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6AD5C-29B1-4B6B-9DA4-308FE153B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8191"/>
            <a:ext cx="12192000" cy="28914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B94C17-3306-403E-8CF0-4E8EDF2E4D24}"/>
              </a:ext>
            </a:extLst>
          </p:cNvPr>
          <p:cNvSpPr/>
          <p:nvPr/>
        </p:nvSpPr>
        <p:spPr>
          <a:xfrm>
            <a:off x="-65314" y="6162881"/>
            <a:ext cx="122573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[29] Fan Mo, Hamed Haddadi,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Kleomenis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Katevas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Eduard Marin, Diego Perino, and Nicolas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Kourtellis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2021. PPFL: privacy-preserving federated learning with trusted execution environments. In Proceedings of the 19th Annual International Conference on Mobile Systems, Applications, and Services 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MobiSys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'21). Association for Computing Machinery, New York, NY, USA, 94–108.  </a:t>
            </a:r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Paper Award!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https://cloud.tencent.com/developer/article/1511840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https://github.com/mofanv/PPFL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3B7E16-43DC-4C6B-B5AD-28EEE4FAB6A6}"/>
              </a:ext>
            </a:extLst>
          </p:cNvPr>
          <p:cNvSpPr/>
          <p:nvPr/>
        </p:nvSpPr>
        <p:spPr>
          <a:xfrm>
            <a:off x="584718" y="1260923"/>
            <a:ext cx="105746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Leveraging the widespread presence of Trusted Execution Environments (TEEs) in high-end and mobile devices, this paper utilizes TEEs on clients for local training, and on servers for secure aggregation, so that model/gradient updates are hidden from adversaries.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942F15-F0E0-44C8-BC4B-3B99FA58467B}"/>
              </a:ext>
            </a:extLst>
          </p:cNvPr>
          <p:cNvSpPr/>
          <p:nvPr/>
        </p:nvSpPr>
        <p:spPr>
          <a:xfrm>
            <a:off x="2730863" y="5567795"/>
            <a:ext cx="4676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Layer-wise Training and Aggregation</a:t>
            </a:r>
          </a:p>
        </p:txBody>
      </p:sp>
    </p:spTree>
    <p:extLst>
      <p:ext uri="{BB962C8B-B14F-4D97-AF65-F5344CB8AC3E}">
        <p14:creationId xmlns:p14="http://schemas.microsoft.com/office/powerpoint/2010/main" val="2260465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7696-FA3B-4BD3-86E4-C34AD7D5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WeBank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- Federated Recommendation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A8732-388B-459C-929B-86974D2F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F7265-2634-4D02-B05A-79939B85EFEF}"/>
              </a:ext>
            </a:extLst>
          </p:cNvPr>
          <p:cNvSpPr/>
          <p:nvPr/>
        </p:nvSpPr>
        <p:spPr>
          <a:xfrm>
            <a:off x="-74648" y="6042881"/>
            <a:ext cx="114579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[30] Yang L, Tan B, Zheng V W, et al. Federated recommendation systems[M]//Federated Learning. Springer, Cham, 2020: 225-239.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[31] Liu S, Xu S, Yu W, et al.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FedCT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Federated Collaborative Transfer for Recommendation[C]//Proceedings of the 44th International ACM SIGIR Conference on Research and Development in Information Retrieval. 2021: 716-725.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[32] Guo Y, Liu F, Cai Z, et al. PREFER: Point-of-interest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efficiency and privacy-preservation via Federated Edge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[J]. Proceedings of the ACM on Interactive, Mobile, Wearable and Ubiquitous Technologies, 2021, 5(1): 1-25.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E5243ED-FA30-4D22-ACF9-4AB718C8B4C7}"/>
              </a:ext>
            </a:extLst>
          </p:cNvPr>
          <p:cNvSpPr txBox="1"/>
          <p:nvPr/>
        </p:nvSpPr>
        <p:spPr>
          <a:xfrm>
            <a:off x="1181735" y="1074353"/>
            <a:ext cx="9828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AI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Precision Marketing: Federated Recommendation Systems</a:t>
            </a:r>
            <a:r>
              <a:rPr sz="2400" b="1" spc="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(FRS)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3ED834C8-0278-4A17-AA72-E059E5F129E8}"/>
              </a:ext>
            </a:extLst>
          </p:cNvPr>
          <p:cNvGrpSpPr/>
          <p:nvPr/>
        </p:nvGrpSpPr>
        <p:grpSpPr>
          <a:xfrm>
            <a:off x="3138819" y="1598302"/>
            <a:ext cx="1235710" cy="1273810"/>
            <a:chOff x="3140201" y="2177039"/>
            <a:chExt cx="1235710" cy="127381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39BE037-0457-4B34-94CA-1C622F12838C}"/>
                </a:ext>
              </a:extLst>
            </p:cNvPr>
            <p:cNvSpPr/>
            <p:nvPr/>
          </p:nvSpPr>
          <p:spPr>
            <a:xfrm>
              <a:off x="3154679" y="2191517"/>
              <a:ext cx="1206500" cy="1244600"/>
            </a:xfrm>
            <a:custGeom>
              <a:avLst/>
              <a:gdLst/>
              <a:ahLst/>
              <a:cxnLst/>
              <a:rect l="l" t="t" r="r" b="b"/>
              <a:pathLst>
                <a:path w="1206500" h="1244600">
                  <a:moveTo>
                    <a:pt x="0" y="201040"/>
                  </a:moveTo>
                  <a:lnTo>
                    <a:pt x="5309" y="154942"/>
                  </a:lnTo>
                  <a:lnTo>
                    <a:pt x="20433" y="112626"/>
                  </a:lnTo>
                  <a:lnTo>
                    <a:pt x="44165" y="75298"/>
                  </a:lnTo>
                  <a:lnTo>
                    <a:pt x="75298" y="44165"/>
                  </a:lnTo>
                  <a:lnTo>
                    <a:pt x="112626" y="20433"/>
                  </a:lnTo>
                  <a:lnTo>
                    <a:pt x="154942" y="5309"/>
                  </a:lnTo>
                  <a:lnTo>
                    <a:pt x="201041" y="0"/>
                  </a:lnTo>
                  <a:lnTo>
                    <a:pt x="1005205" y="0"/>
                  </a:lnTo>
                  <a:lnTo>
                    <a:pt x="1051299" y="5309"/>
                  </a:lnTo>
                  <a:lnTo>
                    <a:pt x="1093614" y="20433"/>
                  </a:lnTo>
                  <a:lnTo>
                    <a:pt x="1130942" y="44165"/>
                  </a:lnTo>
                  <a:lnTo>
                    <a:pt x="1162076" y="75298"/>
                  </a:lnTo>
                  <a:lnTo>
                    <a:pt x="1185810" y="112626"/>
                  </a:lnTo>
                  <a:lnTo>
                    <a:pt x="1200935" y="154942"/>
                  </a:lnTo>
                  <a:lnTo>
                    <a:pt x="1206246" y="201040"/>
                  </a:lnTo>
                  <a:lnTo>
                    <a:pt x="1206246" y="1043292"/>
                  </a:lnTo>
                  <a:lnTo>
                    <a:pt x="1200935" y="1089391"/>
                  </a:lnTo>
                  <a:lnTo>
                    <a:pt x="1185810" y="1131709"/>
                  </a:lnTo>
                  <a:lnTo>
                    <a:pt x="1162076" y="1169039"/>
                  </a:lnTo>
                  <a:lnTo>
                    <a:pt x="1130942" y="1200175"/>
                  </a:lnTo>
                  <a:lnTo>
                    <a:pt x="1093614" y="1223910"/>
                  </a:lnTo>
                  <a:lnTo>
                    <a:pt x="1051299" y="1239035"/>
                  </a:lnTo>
                  <a:lnTo>
                    <a:pt x="1005205" y="1244345"/>
                  </a:lnTo>
                  <a:lnTo>
                    <a:pt x="201041" y="1244345"/>
                  </a:lnTo>
                  <a:lnTo>
                    <a:pt x="154942" y="1239035"/>
                  </a:lnTo>
                  <a:lnTo>
                    <a:pt x="112626" y="1223910"/>
                  </a:lnTo>
                  <a:lnTo>
                    <a:pt x="75298" y="1200175"/>
                  </a:lnTo>
                  <a:lnTo>
                    <a:pt x="44165" y="1169039"/>
                  </a:lnTo>
                  <a:lnTo>
                    <a:pt x="20433" y="1131709"/>
                  </a:lnTo>
                  <a:lnTo>
                    <a:pt x="5309" y="1089391"/>
                  </a:lnTo>
                  <a:lnTo>
                    <a:pt x="0" y="1043292"/>
                  </a:lnTo>
                  <a:lnTo>
                    <a:pt x="0" y="201040"/>
                  </a:lnTo>
                  <a:close/>
                </a:path>
              </a:pathLst>
            </a:custGeom>
            <a:ln w="28956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B8315658-A93A-4704-851C-1AB04D5ED49D}"/>
                </a:ext>
              </a:extLst>
            </p:cNvPr>
            <p:cNvSpPr/>
            <p:nvPr/>
          </p:nvSpPr>
          <p:spPr>
            <a:xfrm>
              <a:off x="3530347" y="2480313"/>
              <a:ext cx="455295" cy="609600"/>
            </a:xfrm>
            <a:custGeom>
              <a:avLst/>
              <a:gdLst/>
              <a:ahLst/>
              <a:cxnLst/>
              <a:rect l="l" t="t" r="r" b="b"/>
              <a:pathLst>
                <a:path w="455295" h="609600">
                  <a:moveTo>
                    <a:pt x="417931" y="0"/>
                  </a:moveTo>
                  <a:lnTo>
                    <a:pt x="36969" y="0"/>
                  </a:lnTo>
                  <a:lnTo>
                    <a:pt x="22604" y="2908"/>
                  </a:lnTo>
                  <a:lnTo>
                    <a:pt x="10850" y="10831"/>
                  </a:lnTo>
                  <a:lnTo>
                    <a:pt x="2913" y="22561"/>
                  </a:lnTo>
                  <a:lnTo>
                    <a:pt x="0" y="36893"/>
                  </a:lnTo>
                  <a:lnTo>
                    <a:pt x="0" y="572693"/>
                  </a:lnTo>
                  <a:lnTo>
                    <a:pt x="2913" y="587075"/>
                  </a:lnTo>
                  <a:lnTo>
                    <a:pt x="10850" y="598805"/>
                  </a:lnTo>
                  <a:lnTo>
                    <a:pt x="22604" y="606705"/>
                  </a:lnTo>
                  <a:lnTo>
                    <a:pt x="36969" y="609600"/>
                  </a:lnTo>
                  <a:lnTo>
                    <a:pt x="417931" y="609600"/>
                  </a:lnTo>
                  <a:lnTo>
                    <a:pt x="432341" y="606705"/>
                  </a:lnTo>
                  <a:lnTo>
                    <a:pt x="444095" y="598805"/>
                  </a:lnTo>
                  <a:lnTo>
                    <a:pt x="452012" y="587075"/>
                  </a:lnTo>
                  <a:lnTo>
                    <a:pt x="454914" y="572693"/>
                  </a:lnTo>
                  <a:lnTo>
                    <a:pt x="454914" y="568083"/>
                  </a:lnTo>
                  <a:lnTo>
                    <a:pt x="41592" y="568083"/>
                  </a:lnTo>
                  <a:lnTo>
                    <a:pt x="41592" y="41503"/>
                  </a:lnTo>
                  <a:lnTo>
                    <a:pt x="454914" y="41503"/>
                  </a:lnTo>
                  <a:lnTo>
                    <a:pt x="454914" y="36893"/>
                  </a:lnTo>
                  <a:lnTo>
                    <a:pt x="452012" y="22561"/>
                  </a:lnTo>
                  <a:lnTo>
                    <a:pt x="444095" y="10831"/>
                  </a:lnTo>
                  <a:lnTo>
                    <a:pt x="432341" y="2908"/>
                  </a:lnTo>
                  <a:lnTo>
                    <a:pt x="417931" y="0"/>
                  </a:lnTo>
                  <a:close/>
                </a:path>
                <a:path w="455295" h="609600">
                  <a:moveTo>
                    <a:pt x="454914" y="41503"/>
                  </a:moveTo>
                  <a:lnTo>
                    <a:pt x="413308" y="41503"/>
                  </a:lnTo>
                  <a:lnTo>
                    <a:pt x="413308" y="568083"/>
                  </a:lnTo>
                  <a:lnTo>
                    <a:pt x="454914" y="568083"/>
                  </a:lnTo>
                  <a:lnTo>
                    <a:pt x="454914" y="41503"/>
                  </a:lnTo>
                  <a:close/>
                </a:path>
                <a:path w="455295" h="609600">
                  <a:moveTo>
                    <a:pt x="367284" y="416521"/>
                  </a:moveTo>
                  <a:lnTo>
                    <a:pt x="271818" y="416521"/>
                  </a:lnTo>
                  <a:lnTo>
                    <a:pt x="264541" y="423773"/>
                  </a:lnTo>
                  <a:lnTo>
                    <a:pt x="264541" y="519061"/>
                  </a:lnTo>
                  <a:lnTo>
                    <a:pt x="271818" y="526326"/>
                  </a:lnTo>
                  <a:lnTo>
                    <a:pt x="367284" y="526326"/>
                  </a:lnTo>
                  <a:lnTo>
                    <a:pt x="374561" y="519061"/>
                  </a:lnTo>
                  <a:lnTo>
                    <a:pt x="374561" y="423773"/>
                  </a:lnTo>
                  <a:lnTo>
                    <a:pt x="367284" y="416521"/>
                  </a:lnTo>
                  <a:close/>
                </a:path>
                <a:path w="455295" h="609600">
                  <a:moveTo>
                    <a:pt x="219659" y="481774"/>
                  </a:moveTo>
                  <a:lnTo>
                    <a:pt x="97409" y="481774"/>
                  </a:lnTo>
                  <a:lnTo>
                    <a:pt x="89312" y="483408"/>
                  </a:lnTo>
                  <a:lnTo>
                    <a:pt x="82718" y="487857"/>
                  </a:lnTo>
                  <a:lnTo>
                    <a:pt x="78281" y="494440"/>
                  </a:lnTo>
                  <a:lnTo>
                    <a:pt x="76657" y="502475"/>
                  </a:lnTo>
                  <a:lnTo>
                    <a:pt x="78281" y="510567"/>
                  </a:lnTo>
                  <a:lnTo>
                    <a:pt x="82718" y="517175"/>
                  </a:lnTo>
                  <a:lnTo>
                    <a:pt x="89312" y="521631"/>
                  </a:lnTo>
                  <a:lnTo>
                    <a:pt x="97409" y="523265"/>
                  </a:lnTo>
                  <a:lnTo>
                    <a:pt x="219659" y="523265"/>
                  </a:lnTo>
                  <a:lnTo>
                    <a:pt x="227755" y="521631"/>
                  </a:lnTo>
                  <a:lnTo>
                    <a:pt x="234349" y="517175"/>
                  </a:lnTo>
                  <a:lnTo>
                    <a:pt x="238786" y="510567"/>
                  </a:lnTo>
                  <a:lnTo>
                    <a:pt x="240411" y="502475"/>
                  </a:lnTo>
                  <a:lnTo>
                    <a:pt x="238786" y="494440"/>
                  </a:lnTo>
                  <a:lnTo>
                    <a:pt x="234349" y="487857"/>
                  </a:lnTo>
                  <a:lnTo>
                    <a:pt x="227755" y="483408"/>
                  </a:lnTo>
                  <a:lnTo>
                    <a:pt x="219659" y="481774"/>
                  </a:lnTo>
                  <a:close/>
                </a:path>
                <a:path w="455295" h="609600">
                  <a:moveTo>
                    <a:pt x="219659" y="419493"/>
                  </a:moveTo>
                  <a:lnTo>
                    <a:pt x="97409" y="419493"/>
                  </a:lnTo>
                  <a:lnTo>
                    <a:pt x="89312" y="421116"/>
                  </a:lnTo>
                  <a:lnTo>
                    <a:pt x="82718" y="425548"/>
                  </a:lnTo>
                  <a:lnTo>
                    <a:pt x="78281" y="432138"/>
                  </a:lnTo>
                  <a:lnTo>
                    <a:pt x="76657" y="440232"/>
                  </a:lnTo>
                  <a:lnTo>
                    <a:pt x="78281" y="448335"/>
                  </a:lnTo>
                  <a:lnTo>
                    <a:pt x="82718" y="454956"/>
                  </a:lnTo>
                  <a:lnTo>
                    <a:pt x="89312" y="459422"/>
                  </a:lnTo>
                  <a:lnTo>
                    <a:pt x="97409" y="461060"/>
                  </a:lnTo>
                  <a:lnTo>
                    <a:pt x="219659" y="461060"/>
                  </a:lnTo>
                  <a:lnTo>
                    <a:pt x="227755" y="459422"/>
                  </a:lnTo>
                  <a:lnTo>
                    <a:pt x="234349" y="454956"/>
                  </a:lnTo>
                  <a:lnTo>
                    <a:pt x="238786" y="448335"/>
                  </a:lnTo>
                  <a:lnTo>
                    <a:pt x="240411" y="440232"/>
                  </a:lnTo>
                  <a:lnTo>
                    <a:pt x="238786" y="432138"/>
                  </a:lnTo>
                  <a:lnTo>
                    <a:pt x="234349" y="425548"/>
                  </a:lnTo>
                  <a:lnTo>
                    <a:pt x="227755" y="421116"/>
                  </a:lnTo>
                  <a:lnTo>
                    <a:pt x="219659" y="419493"/>
                  </a:lnTo>
                  <a:close/>
                </a:path>
                <a:path w="455295" h="609600">
                  <a:moveTo>
                    <a:pt x="357428" y="334937"/>
                  </a:moveTo>
                  <a:lnTo>
                    <a:pt x="97409" y="334937"/>
                  </a:lnTo>
                  <a:lnTo>
                    <a:pt x="89312" y="336573"/>
                  </a:lnTo>
                  <a:lnTo>
                    <a:pt x="82718" y="341033"/>
                  </a:lnTo>
                  <a:lnTo>
                    <a:pt x="78281" y="347645"/>
                  </a:lnTo>
                  <a:lnTo>
                    <a:pt x="76657" y="355739"/>
                  </a:lnTo>
                  <a:lnTo>
                    <a:pt x="78281" y="363817"/>
                  </a:lnTo>
                  <a:lnTo>
                    <a:pt x="82718" y="370395"/>
                  </a:lnTo>
                  <a:lnTo>
                    <a:pt x="89312" y="374820"/>
                  </a:lnTo>
                  <a:lnTo>
                    <a:pt x="97409" y="376440"/>
                  </a:lnTo>
                  <a:lnTo>
                    <a:pt x="357428" y="376440"/>
                  </a:lnTo>
                  <a:lnTo>
                    <a:pt x="365525" y="374820"/>
                  </a:lnTo>
                  <a:lnTo>
                    <a:pt x="372119" y="370395"/>
                  </a:lnTo>
                  <a:lnTo>
                    <a:pt x="376556" y="363817"/>
                  </a:lnTo>
                  <a:lnTo>
                    <a:pt x="378180" y="355739"/>
                  </a:lnTo>
                  <a:lnTo>
                    <a:pt x="376556" y="347645"/>
                  </a:lnTo>
                  <a:lnTo>
                    <a:pt x="372119" y="341033"/>
                  </a:lnTo>
                  <a:lnTo>
                    <a:pt x="365525" y="336573"/>
                  </a:lnTo>
                  <a:lnTo>
                    <a:pt x="357428" y="334937"/>
                  </a:lnTo>
                  <a:close/>
                </a:path>
                <a:path w="455295" h="609600">
                  <a:moveTo>
                    <a:pt x="357428" y="272732"/>
                  </a:moveTo>
                  <a:lnTo>
                    <a:pt x="97409" y="272732"/>
                  </a:lnTo>
                  <a:lnTo>
                    <a:pt x="89312" y="274366"/>
                  </a:lnTo>
                  <a:lnTo>
                    <a:pt x="82718" y="278815"/>
                  </a:lnTo>
                  <a:lnTo>
                    <a:pt x="78281" y="285398"/>
                  </a:lnTo>
                  <a:lnTo>
                    <a:pt x="76657" y="293433"/>
                  </a:lnTo>
                  <a:lnTo>
                    <a:pt x="78281" y="301527"/>
                  </a:lnTo>
                  <a:lnTo>
                    <a:pt x="82718" y="308140"/>
                  </a:lnTo>
                  <a:lnTo>
                    <a:pt x="89312" y="312600"/>
                  </a:lnTo>
                  <a:lnTo>
                    <a:pt x="97409" y="314236"/>
                  </a:lnTo>
                  <a:lnTo>
                    <a:pt x="357428" y="314236"/>
                  </a:lnTo>
                  <a:lnTo>
                    <a:pt x="365525" y="312600"/>
                  </a:lnTo>
                  <a:lnTo>
                    <a:pt x="372119" y="308140"/>
                  </a:lnTo>
                  <a:lnTo>
                    <a:pt x="376556" y="301527"/>
                  </a:lnTo>
                  <a:lnTo>
                    <a:pt x="378180" y="293433"/>
                  </a:lnTo>
                  <a:lnTo>
                    <a:pt x="376556" y="285398"/>
                  </a:lnTo>
                  <a:lnTo>
                    <a:pt x="372119" y="278815"/>
                  </a:lnTo>
                  <a:lnTo>
                    <a:pt x="365525" y="274366"/>
                  </a:lnTo>
                  <a:lnTo>
                    <a:pt x="357428" y="272732"/>
                  </a:lnTo>
                  <a:close/>
                </a:path>
                <a:path w="455295" h="609600">
                  <a:moveTo>
                    <a:pt x="357428" y="210527"/>
                  </a:moveTo>
                  <a:lnTo>
                    <a:pt x="97409" y="210527"/>
                  </a:lnTo>
                  <a:lnTo>
                    <a:pt x="89312" y="212145"/>
                  </a:lnTo>
                  <a:lnTo>
                    <a:pt x="82718" y="216565"/>
                  </a:lnTo>
                  <a:lnTo>
                    <a:pt x="78281" y="223134"/>
                  </a:lnTo>
                  <a:lnTo>
                    <a:pt x="76657" y="231203"/>
                  </a:lnTo>
                  <a:lnTo>
                    <a:pt x="78281" y="239272"/>
                  </a:lnTo>
                  <a:lnTo>
                    <a:pt x="82718" y="245841"/>
                  </a:lnTo>
                  <a:lnTo>
                    <a:pt x="89312" y="250261"/>
                  </a:lnTo>
                  <a:lnTo>
                    <a:pt x="97409" y="251879"/>
                  </a:lnTo>
                  <a:lnTo>
                    <a:pt x="357428" y="251879"/>
                  </a:lnTo>
                  <a:lnTo>
                    <a:pt x="365525" y="250261"/>
                  </a:lnTo>
                  <a:lnTo>
                    <a:pt x="372119" y="245841"/>
                  </a:lnTo>
                  <a:lnTo>
                    <a:pt x="376556" y="239272"/>
                  </a:lnTo>
                  <a:lnTo>
                    <a:pt x="378180" y="231203"/>
                  </a:lnTo>
                  <a:lnTo>
                    <a:pt x="376556" y="223134"/>
                  </a:lnTo>
                  <a:lnTo>
                    <a:pt x="372119" y="216565"/>
                  </a:lnTo>
                  <a:lnTo>
                    <a:pt x="365525" y="212145"/>
                  </a:lnTo>
                  <a:lnTo>
                    <a:pt x="357428" y="210527"/>
                  </a:lnTo>
                  <a:close/>
                </a:path>
                <a:path w="455295" h="609600">
                  <a:moveTo>
                    <a:pt x="350177" y="83337"/>
                  </a:moveTo>
                  <a:lnTo>
                    <a:pt x="104736" y="83337"/>
                  </a:lnTo>
                  <a:lnTo>
                    <a:pt x="97459" y="90601"/>
                  </a:lnTo>
                  <a:lnTo>
                    <a:pt x="97459" y="159169"/>
                  </a:lnTo>
                  <a:lnTo>
                    <a:pt x="104736" y="166331"/>
                  </a:lnTo>
                  <a:lnTo>
                    <a:pt x="350177" y="166331"/>
                  </a:lnTo>
                  <a:lnTo>
                    <a:pt x="357454" y="159169"/>
                  </a:lnTo>
                  <a:lnTo>
                    <a:pt x="357454" y="90601"/>
                  </a:lnTo>
                  <a:lnTo>
                    <a:pt x="350177" y="8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7">
            <a:extLst>
              <a:ext uri="{FF2B5EF4-FFF2-40B4-BE49-F238E27FC236}">
                <a16:creationId xmlns:a16="http://schemas.microsoft.com/office/drawing/2014/main" id="{C2CA4A8E-557B-4EC3-86EB-312B8714A513}"/>
              </a:ext>
            </a:extLst>
          </p:cNvPr>
          <p:cNvGrpSpPr/>
          <p:nvPr/>
        </p:nvGrpSpPr>
        <p:grpSpPr>
          <a:xfrm>
            <a:off x="1847103" y="1598175"/>
            <a:ext cx="8045450" cy="3471545"/>
            <a:chOff x="1848485" y="2176912"/>
            <a:chExt cx="8045450" cy="3471545"/>
          </a:xfrm>
        </p:grpSpPr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637208D1-22EC-41E4-B34C-1397FD74ADF6}"/>
                </a:ext>
              </a:extLst>
            </p:cNvPr>
            <p:cNvSpPr/>
            <p:nvPr/>
          </p:nvSpPr>
          <p:spPr>
            <a:xfrm>
              <a:off x="5286756" y="2191517"/>
              <a:ext cx="1206500" cy="1244600"/>
            </a:xfrm>
            <a:custGeom>
              <a:avLst/>
              <a:gdLst/>
              <a:ahLst/>
              <a:cxnLst/>
              <a:rect l="l" t="t" r="r" b="b"/>
              <a:pathLst>
                <a:path w="1206500" h="1244600">
                  <a:moveTo>
                    <a:pt x="0" y="201040"/>
                  </a:moveTo>
                  <a:lnTo>
                    <a:pt x="5309" y="154942"/>
                  </a:lnTo>
                  <a:lnTo>
                    <a:pt x="20433" y="112626"/>
                  </a:lnTo>
                  <a:lnTo>
                    <a:pt x="44165" y="75298"/>
                  </a:lnTo>
                  <a:lnTo>
                    <a:pt x="75298" y="44165"/>
                  </a:lnTo>
                  <a:lnTo>
                    <a:pt x="112626" y="20433"/>
                  </a:lnTo>
                  <a:lnTo>
                    <a:pt x="154942" y="5309"/>
                  </a:lnTo>
                  <a:lnTo>
                    <a:pt x="201041" y="0"/>
                  </a:lnTo>
                  <a:lnTo>
                    <a:pt x="1005205" y="0"/>
                  </a:lnTo>
                  <a:lnTo>
                    <a:pt x="1051299" y="5309"/>
                  </a:lnTo>
                  <a:lnTo>
                    <a:pt x="1093614" y="20433"/>
                  </a:lnTo>
                  <a:lnTo>
                    <a:pt x="1130942" y="44165"/>
                  </a:lnTo>
                  <a:lnTo>
                    <a:pt x="1162076" y="75298"/>
                  </a:lnTo>
                  <a:lnTo>
                    <a:pt x="1185810" y="112626"/>
                  </a:lnTo>
                  <a:lnTo>
                    <a:pt x="1200935" y="154942"/>
                  </a:lnTo>
                  <a:lnTo>
                    <a:pt x="1206246" y="201040"/>
                  </a:lnTo>
                  <a:lnTo>
                    <a:pt x="1206246" y="1043292"/>
                  </a:lnTo>
                  <a:lnTo>
                    <a:pt x="1200935" y="1089391"/>
                  </a:lnTo>
                  <a:lnTo>
                    <a:pt x="1185810" y="1131709"/>
                  </a:lnTo>
                  <a:lnTo>
                    <a:pt x="1162076" y="1169039"/>
                  </a:lnTo>
                  <a:lnTo>
                    <a:pt x="1130942" y="1200175"/>
                  </a:lnTo>
                  <a:lnTo>
                    <a:pt x="1093614" y="1223910"/>
                  </a:lnTo>
                  <a:lnTo>
                    <a:pt x="1051299" y="1239035"/>
                  </a:lnTo>
                  <a:lnTo>
                    <a:pt x="1005205" y="1244345"/>
                  </a:lnTo>
                  <a:lnTo>
                    <a:pt x="201041" y="1244345"/>
                  </a:lnTo>
                  <a:lnTo>
                    <a:pt x="154942" y="1239035"/>
                  </a:lnTo>
                  <a:lnTo>
                    <a:pt x="112626" y="1223910"/>
                  </a:lnTo>
                  <a:lnTo>
                    <a:pt x="75298" y="1200175"/>
                  </a:lnTo>
                  <a:lnTo>
                    <a:pt x="44165" y="1169039"/>
                  </a:lnTo>
                  <a:lnTo>
                    <a:pt x="20433" y="1131709"/>
                  </a:lnTo>
                  <a:lnTo>
                    <a:pt x="5309" y="1089391"/>
                  </a:lnTo>
                  <a:lnTo>
                    <a:pt x="0" y="1043292"/>
                  </a:lnTo>
                  <a:lnTo>
                    <a:pt x="0" y="201040"/>
                  </a:lnTo>
                  <a:close/>
                </a:path>
              </a:pathLst>
            </a:custGeom>
            <a:ln w="28956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42CB4582-9135-4F0D-9DF1-AB940DB1358A}"/>
                </a:ext>
              </a:extLst>
            </p:cNvPr>
            <p:cNvSpPr/>
            <p:nvPr/>
          </p:nvSpPr>
          <p:spPr>
            <a:xfrm>
              <a:off x="5600693" y="2480308"/>
              <a:ext cx="590550" cy="609600"/>
            </a:xfrm>
            <a:custGeom>
              <a:avLst/>
              <a:gdLst/>
              <a:ahLst/>
              <a:cxnLst/>
              <a:rect l="l" t="t" r="r" b="b"/>
              <a:pathLst>
                <a:path w="590550" h="609600">
                  <a:moveTo>
                    <a:pt x="344042" y="0"/>
                  </a:moveTo>
                  <a:lnTo>
                    <a:pt x="319405" y="5653"/>
                  </a:lnTo>
                  <a:lnTo>
                    <a:pt x="308870" y="18537"/>
                  </a:lnTo>
                  <a:lnTo>
                    <a:pt x="306145" y="32537"/>
                  </a:lnTo>
                  <a:lnTo>
                    <a:pt x="304939" y="41541"/>
                  </a:lnTo>
                  <a:lnTo>
                    <a:pt x="286078" y="121120"/>
                  </a:lnTo>
                  <a:lnTo>
                    <a:pt x="244582" y="185445"/>
                  </a:lnTo>
                  <a:lnTo>
                    <a:pt x="203087" y="228472"/>
                  </a:lnTo>
                  <a:lnTo>
                    <a:pt x="184226" y="244157"/>
                  </a:lnTo>
                  <a:lnTo>
                    <a:pt x="184226" y="566318"/>
                  </a:lnTo>
                  <a:lnTo>
                    <a:pt x="191265" y="586502"/>
                  </a:lnTo>
                  <a:lnTo>
                    <a:pt x="208029" y="599889"/>
                  </a:lnTo>
                  <a:lnTo>
                    <a:pt x="227988" y="607311"/>
                  </a:lnTo>
                  <a:lnTo>
                    <a:pt x="244614" y="609600"/>
                  </a:lnTo>
                  <a:lnTo>
                    <a:pt x="488568" y="609600"/>
                  </a:lnTo>
                  <a:lnTo>
                    <a:pt x="517993" y="579494"/>
                  </a:lnTo>
                  <a:lnTo>
                    <a:pt x="565100" y="421233"/>
                  </a:lnTo>
                  <a:lnTo>
                    <a:pt x="583009" y="339344"/>
                  </a:lnTo>
                  <a:lnTo>
                    <a:pt x="589607" y="295925"/>
                  </a:lnTo>
                  <a:lnTo>
                    <a:pt x="590549" y="283184"/>
                  </a:lnTo>
                  <a:lnTo>
                    <a:pt x="584178" y="259196"/>
                  </a:lnTo>
                  <a:lnTo>
                    <a:pt x="570160" y="247769"/>
                  </a:lnTo>
                  <a:lnTo>
                    <a:pt x="556142" y="244292"/>
                  </a:lnTo>
                  <a:lnTo>
                    <a:pt x="549770" y="244157"/>
                  </a:lnTo>
                  <a:lnTo>
                    <a:pt x="387388" y="244157"/>
                  </a:lnTo>
                  <a:lnTo>
                    <a:pt x="407152" y="108002"/>
                  </a:lnTo>
                  <a:lnTo>
                    <a:pt x="389304" y="34963"/>
                  </a:lnTo>
                  <a:lnTo>
                    <a:pt x="359661" y="5481"/>
                  </a:lnTo>
                  <a:lnTo>
                    <a:pt x="344042" y="0"/>
                  </a:lnTo>
                  <a:close/>
                </a:path>
                <a:path w="590550" h="609600">
                  <a:moveTo>
                    <a:pt x="117614" y="244271"/>
                  </a:moveTo>
                  <a:lnTo>
                    <a:pt x="20370" y="244271"/>
                  </a:lnTo>
                  <a:lnTo>
                    <a:pt x="8711" y="247349"/>
                  </a:lnTo>
                  <a:lnTo>
                    <a:pt x="2651" y="254120"/>
                  </a:lnTo>
                  <a:lnTo>
                    <a:pt x="357" y="260891"/>
                  </a:lnTo>
                  <a:lnTo>
                    <a:pt x="0" y="263969"/>
                  </a:lnTo>
                  <a:lnTo>
                    <a:pt x="20104" y="588911"/>
                  </a:lnTo>
                  <a:lnTo>
                    <a:pt x="23336" y="600872"/>
                  </a:lnTo>
                  <a:lnTo>
                    <a:pt x="30448" y="607013"/>
                  </a:lnTo>
                  <a:lnTo>
                    <a:pt x="37559" y="609276"/>
                  </a:lnTo>
                  <a:lnTo>
                    <a:pt x="40792" y="609600"/>
                  </a:lnTo>
                  <a:lnTo>
                    <a:pt x="142455" y="609600"/>
                  </a:lnTo>
                  <a:lnTo>
                    <a:pt x="142350" y="600872"/>
                  </a:lnTo>
                  <a:lnTo>
                    <a:pt x="142290" y="268935"/>
                  </a:lnTo>
                  <a:lnTo>
                    <a:pt x="138435" y="254537"/>
                  </a:lnTo>
                  <a:lnTo>
                    <a:pt x="129952" y="247230"/>
                  </a:lnTo>
                  <a:lnTo>
                    <a:pt x="121470" y="244610"/>
                  </a:lnTo>
                  <a:lnTo>
                    <a:pt x="117614" y="2442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97C4335B-151F-47C2-AB0A-0969425B35A9}"/>
                </a:ext>
              </a:extLst>
            </p:cNvPr>
            <p:cNvSpPr/>
            <p:nvPr/>
          </p:nvSpPr>
          <p:spPr>
            <a:xfrm>
              <a:off x="1863090" y="3964687"/>
              <a:ext cx="2643505" cy="462280"/>
            </a:xfrm>
            <a:custGeom>
              <a:avLst/>
              <a:gdLst/>
              <a:ahLst/>
              <a:cxnLst/>
              <a:rect l="l" t="t" r="r" b="b"/>
              <a:pathLst>
                <a:path w="2643504" h="462279">
                  <a:moveTo>
                    <a:pt x="0" y="76961"/>
                  </a:moveTo>
                  <a:lnTo>
                    <a:pt x="6047" y="47004"/>
                  </a:lnTo>
                  <a:lnTo>
                    <a:pt x="22540" y="22540"/>
                  </a:lnTo>
                  <a:lnTo>
                    <a:pt x="47004" y="6047"/>
                  </a:lnTo>
                  <a:lnTo>
                    <a:pt x="76962" y="0"/>
                  </a:lnTo>
                  <a:lnTo>
                    <a:pt x="2566416" y="0"/>
                  </a:lnTo>
                  <a:lnTo>
                    <a:pt x="2596373" y="6047"/>
                  </a:lnTo>
                  <a:lnTo>
                    <a:pt x="2620837" y="22540"/>
                  </a:lnTo>
                  <a:lnTo>
                    <a:pt x="2637330" y="47004"/>
                  </a:lnTo>
                  <a:lnTo>
                    <a:pt x="2643378" y="76961"/>
                  </a:lnTo>
                  <a:lnTo>
                    <a:pt x="2643378" y="384809"/>
                  </a:lnTo>
                  <a:lnTo>
                    <a:pt x="2637330" y="414767"/>
                  </a:lnTo>
                  <a:lnTo>
                    <a:pt x="2620837" y="439231"/>
                  </a:lnTo>
                  <a:lnTo>
                    <a:pt x="2596373" y="455724"/>
                  </a:lnTo>
                  <a:lnTo>
                    <a:pt x="2566416" y="461771"/>
                  </a:lnTo>
                  <a:lnTo>
                    <a:pt x="76962" y="461771"/>
                  </a:lnTo>
                  <a:lnTo>
                    <a:pt x="47004" y="455724"/>
                  </a:lnTo>
                  <a:lnTo>
                    <a:pt x="22540" y="439231"/>
                  </a:lnTo>
                  <a:lnTo>
                    <a:pt x="6047" y="414767"/>
                  </a:lnTo>
                  <a:lnTo>
                    <a:pt x="0" y="384809"/>
                  </a:lnTo>
                  <a:lnTo>
                    <a:pt x="0" y="76961"/>
                  </a:lnTo>
                  <a:close/>
                </a:path>
              </a:pathLst>
            </a:custGeom>
            <a:ln w="28956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D2D0F1EC-0D1D-43D9-A846-54855F103D63}"/>
                </a:ext>
              </a:extLst>
            </p:cNvPr>
            <p:cNvSpPr/>
            <p:nvPr/>
          </p:nvSpPr>
          <p:spPr>
            <a:xfrm>
              <a:off x="1863090" y="5171696"/>
              <a:ext cx="2642870" cy="462280"/>
            </a:xfrm>
            <a:custGeom>
              <a:avLst/>
              <a:gdLst/>
              <a:ahLst/>
              <a:cxnLst/>
              <a:rect l="l" t="t" r="r" b="b"/>
              <a:pathLst>
                <a:path w="2642870" h="462279">
                  <a:moveTo>
                    <a:pt x="0" y="76962"/>
                  </a:moveTo>
                  <a:lnTo>
                    <a:pt x="6047" y="47004"/>
                  </a:lnTo>
                  <a:lnTo>
                    <a:pt x="22540" y="22540"/>
                  </a:lnTo>
                  <a:lnTo>
                    <a:pt x="47004" y="6047"/>
                  </a:lnTo>
                  <a:lnTo>
                    <a:pt x="76962" y="0"/>
                  </a:lnTo>
                  <a:lnTo>
                    <a:pt x="2565654" y="0"/>
                  </a:lnTo>
                  <a:lnTo>
                    <a:pt x="2595611" y="6047"/>
                  </a:lnTo>
                  <a:lnTo>
                    <a:pt x="2620075" y="22540"/>
                  </a:lnTo>
                  <a:lnTo>
                    <a:pt x="2636568" y="47004"/>
                  </a:lnTo>
                  <a:lnTo>
                    <a:pt x="2642616" y="76962"/>
                  </a:lnTo>
                  <a:lnTo>
                    <a:pt x="2642616" y="384810"/>
                  </a:lnTo>
                  <a:lnTo>
                    <a:pt x="2636568" y="414767"/>
                  </a:lnTo>
                  <a:lnTo>
                    <a:pt x="2620075" y="439231"/>
                  </a:lnTo>
                  <a:lnTo>
                    <a:pt x="2595611" y="455724"/>
                  </a:lnTo>
                  <a:lnTo>
                    <a:pt x="2565654" y="461772"/>
                  </a:lnTo>
                  <a:lnTo>
                    <a:pt x="76962" y="461772"/>
                  </a:lnTo>
                  <a:lnTo>
                    <a:pt x="47004" y="455724"/>
                  </a:lnTo>
                  <a:lnTo>
                    <a:pt x="22540" y="439231"/>
                  </a:lnTo>
                  <a:lnTo>
                    <a:pt x="6047" y="414767"/>
                  </a:lnTo>
                  <a:lnTo>
                    <a:pt x="0" y="384810"/>
                  </a:lnTo>
                  <a:lnTo>
                    <a:pt x="0" y="76962"/>
                  </a:lnTo>
                  <a:close/>
                </a:path>
              </a:pathLst>
            </a:custGeom>
            <a:ln w="28956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3279615C-AE96-443A-B2B0-D9D49ACA1CEF}"/>
                </a:ext>
              </a:extLst>
            </p:cNvPr>
            <p:cNvSpPr/>
            <p:nvPr/>
          </p:nvSpPr>
          <p:spPr>
            <a:xfrm>
              <a:off x="7256525" y="3968497"/>
              <a:ext cx="2623185" cy="461009"/>
            </a:xfrm>
            <a:custGeom>
              <a:avLst/>
              <a:gdLst/>
              <a:ahLst/>
              <a:cxnLst/>
              <a:rect l="l" t="t" r="r" b="b"/>
              <a:pathLst>
                <a:path w="2623184" h="461010">
                  <a:moveTo>
                    <a:pt x="0" y="76835"/>
                  </a:moveTo>
                  <a:lnTo>
                    <a:pt x="6038" y="46929"/>
                  </a:lnTo>
                  <a:lnTo>
                    <a:pt x="22505" y="22505"/>
                  </a:lnTo>
                  <a:lnTo>
                    <a:pt x="46929" y="6038"/>
                  </a:lnTo>
                  <a:lnTo>
                    <a:pt x="76835" y="0"/>
                  </a:lnTo>
                  <a:lnTo>
                    <a:pt x="2545969" y="0"/>
                  </a:lnTo>
                  <a:lnTo>
                    <a:pt x="2575874" y="6038"/>
                  </a:lnTo>
                  <a:lnTo>
                    <a:pt x="2600298" y="22505"/>
                  </a:lnTo>
                  <a:lnTo>
                    <a:pt x="2616765" y="46929"/>
                  </a:lnTo>
                  <a:lnTo>
                    <a:pt x="2622804" y="76835"/>
                  </a:lnTo>
                  <a:lnTo>
                    <a:pt x="2622804" y="384175"/>
                  </a:lnTo>
                  <a:lnTo>
                    <a:pt x="2616765" y="414080"/>
                  </a:lnTo>
                  <a:lnTo>
                    <a:pt x="2600298" y="438504"/>
                  </a:lnTo>
                  <a:lnTo>
                    <a:pt x="2575874" y="454971"/>
                  </a:lnTo>
                  <a:lnTo>
                    <a:pt x="2545969" y="461010"/>
                  </a:lnTo>
                  <a:lnTo>
                    <a:pt x="76835" y="461010"/>
                  </a:lnTo>
                  <a:lnTo>
                    <a:pt x="46929" y="454971"/>
                  </a:lnTo>
                  <a:lnTo>
                    <a:pt x="22505" y="438504"/>
                  </a:lnTo>
                  <a:lnTo>
                    <a:pt x="6038" y="414080"/>
                  </a:lnTo>
                  <a:lnTo>
                    <a:pt x="0" y="384175"/>
                  </a:lnTo>
                  <a:lnTo>
                    <a:pt x="0" y="76835"/>
                  </a:lnTo>
                  <a:close/>
                </a:path>
              </a:pathLst>
            </a:custGeom>
            <a:ln w="28955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87383F43-3E01-431C-8F3F-E6B010966CFF}"/>
                </a:ext>
              </a:extLst>
            </p:cNvPr>
            <p:cNvSpPr/>
            <p:nvPr/>
          </p:nvSpPr>
          <p:spPr>
            <a:xfrm>
              <a:off x="7256525" y="5161789"/>
              <a:ext cx="2623185" cy="467359"/>
            </a:xfrm>
            <a:custGeom>
              <a:avLst/>
              <a:gdLst/>
              <a:ahLst/>
              <a:cxnLst/>
              <a:rect l="l" t="t" r="r" b="b"/>
              <a:pathLst>
                <a:path w="2623184" h="467360">
                  <a:moveTo>
                    <a:pt x="0" y="77850"/>
                  </a:moveTo>
                  <a:lnTo>
                    <a:pt x="6118" y="47545"/>
                  </a:lnTo>
                  <a:lnTo>
                    <a:pt x="22804" y="22799"/>
                  </a:lnTo>
                  <a:lnTo>
                    <a:pt x="47550" y="6117"/>
                  </a:lnTo>
                  <a:lnTo>
                    <a:pt x="77851" y="0"/>
                  </a:lnTo>
                  <a:lnTo>
                    <a:pt x="2544953" y="0"/>
                  </a:lnTo>
                  <a:lnTo>
                    <a:pt x="2575258" y="6117"/>
                  </a:lnTo>
                  <a:lnTo>
                    <a:pt x="2600004" y="22799"/>
                  </a:lnTo>
                  <a:lnTo>
                    <a:pt x="2616686" y="47545"/>
                  </a:lnTo>
                  <a:lnTo>
                    <a:pt x="2622804" y="77850"/>
                  </a:lnTo>
                  <a:lnTo>
                    <a:pt x="2622804" y="389254"/>
                  </a:lnTo>
                  <a:lnTo>
                    <a:pt x="2616686" y="419555"/>
                  </a:lnTo>
                  <a:lnTo>
                    <a:pt x="2600004" y="444301"/>
                  </a:lnTo>
                  <a:lnTo>
                    <a:pt x="2575258" y="460987"/>
                  </a:lnTo>
                  <a:lnTo>
                    <a:pt x="2544953" y="467105"/>
                  </a:lnTo>
                  <a:lnTo>
                    <a:pt x="77851" y="467105"/>
                  </a:lnTo>
                  <a:lnTo>
                    <a:pt x="47550" y="460987"/>
                  </a:lnTo>
                  <a:lnTo>
                    <a:pt x="22804" y="444301"/>
                  </a:lnTo>
                  <a:lnTo>
                    <a:pt x="6118" y="419555"/>
                  </a:lnTo>
                  <a:lnTo>
                    <a:pt x="0" y="389254"/>
                  </a:lnTo>
                  <a:lnTo>
                    <a:pt x="0" y="77850"/>
                  </a:lnTo>
                  <a:close/>
                </a:path>
              </a:pathLst>
            </a:custGeom>
            <a:ln w="28956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EDFCB012-AD41-4A5A-ACC1-14B51543F5BB}"/>
                </a:ext>
              </a:extLst>
            </p:cNvPr>
            <p:cNvSpPr/>
            <p:nvPr/>
          </p:nvSpPr>
          <p:spPr>
            <a:xfrm>
              <a:off x="5394960" y="4334255"/>
              <a:ext cx="1011935" cy="10111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5">
            <a:extLst>
              <a:ext uri="{FF2B5EF4-FFF2-40B4-BE49-F238E27FC236}">
                <a16:creationId xmlns:a16="http://schemas.microsoft.com/office/drawing/2014/main" id="{CF701A65-75C5-45DA-91FD-21958E735AE3}"/>
              </a:ext>
            </a:extLst>
          </p:cNvPr>
          <p:cNvGrpSpPr/>
          <p:nvPr/>
        </p:nvGrpSpPr>
        <p:grpSpPr>
          <a:xfrm>
            <a:off x="7402972" y="1598302"/>
            <a:ext cx="1235710" cy="1273810"/>
            <a:chOff x="7404354" y="2177039"/>
            <a:chExt cx="1235710" cy="1273810"/>
          </a:xfrm>
        </p:grpSpPr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CBECE4C5-A87C-460C-92A8-B9AC082723B6}"/>
                </a:ext>
              </a:extLst>
            </p:cNvPr>
            <p:cNvSpPr/>
            <p:nvPr/>
          </p:nvSpPr>
          <p:spPr>
            <a:xfrm>
              <a:off x="7418832" y="2191517"/>
              <a:ext cx="1206500" cy="1244600"/>
            </a:xfrm>
            <a:custGeom>
              <a:avLst/>
              <a:gdLst/>
              <a:ahLst/>
              <a:cxnLst/>
              <a:rect l="l" t="t" r="r" b="b"/>
              <a:pathLst>
                <a:path w="1206500" h="1244600">
                  <a:moveTo>
                    <a:pt x="0" y="201040"/>
                  </a:moveTo>
                  <a:lnTo>
                    <a:pt x="5309" y="154942"/>
                  </a:lnTo>
                  <a:lnTo>
                    <a:pt x="20433" y="112626"/>
                  </a:lnTo>
                  <a:lnTo>
                    <a:pt x="44165" y="75298"/>
                  </a:lnTo>
                  <a:lnTo>
                    <a:pt x="75298" y="44165"/>
                  </a:lnTo>
                  <a:lnTo>
                    <a:pt x="112626" y="20433"/>
                  </a:lnTo>
                  <a:lnTo>
                    <a:pt x="154942" y="5309"/>
                  </a:lnTo>
                  <a:lnTo>
                    <a:pt x="201041" y="0"/>
                  </a:lnTo>
                  <a:lnTo>
                    <a:pt x="1005205" y="0"/>
                  </a:lnTo>
                  <a:lnTo>
                    <a:pt x="1051303" y="5309"/>
                  </a:lnTo>
                  <a:lnTo>
                    <a:pt x="1093619" y="20433"/>
                  </a:lnTo>
                  <a:lnTo>
                    <a:pt x="1130947" y="44165"/>
                  </a:lnTo>
                  <a:lnTo>
                    <a:pt x="1162080" y="75298"/>
                  </a:lnTo>
                  <a:lnTo>
                    <a:pt x="1185812" y="112626"/>
                  </a:lnTo>
                  <a:lnTo>
                    <a:pt x="1200936" y="154942"/>
                  </a:lnTo>
                  <a:lnTo>
                    <a:pt x="1206246" y="201040"/>
                  </a:lnTo>
                  <a:lnTo>
                    <a:pt x="1206246" y="1043292"/>
                  </a:lnTo>
                  <a:lnTo>
                    <a:pt x="1200936" y="1089391"/>
                  </a:lnTo>
                  <a:lnTo>
                    <a:pt x="1185812" y="1131709"/>
                  </a:lnTo>
                  <a:lnTo>
                    <a:pt x="1162080" y="1169039"/>
                  </a:lnTo>
                  <a:lnTo>
                    <a:pt x="1130947" y="1200175"/>
                  </a:lnTo>
                  <a:lnTo>
                    <a:pt x="1093619" y="1223910"/>
                  </a:lnTo>
                  <a:lnTo>
                    <a:pt x="1051303" y="1239035"/>
                  </a:lnTo>
                  <a:lnTo>
                    <a:pt x="1005205" y="1244345"/>
                  </a:lnTo>
                  <a:lnTo>
                    <a:pt x="201041" y="1244345"/>
                  </a:lnTo>
                  <a:lnTo>
                    <a:pt x="154942" y="1239035"/>
                  </a:lnTo>
                  <a:lnTo>
                    <a:pt x="112626" y="1223910"/>
                  </a:lnTo>
                  <a:lnTo>
                    <a:pt x="75298" y="1200175"/>
                  </a:lnTo>
                  <a:lnTo>
                    <a:pt x="44165" y="1169039"/>
                  </a:lnTo>
                  <a:lnTo>
                    <a:pt x="20433" y="1131709"/>
                  </a:lnTo>
                  <a:lnTo>
                    <a:pt x="5309" y="1089391"/>
                  </a:lnTo>
                  <a:lnTo>
                    <a:pt x="0" y="1043292"/>
                  </a:lnTo>
                  <a:lnTo>
                    <a:pt x="0" y="201040"/>
                  </a:lnTo>
                  <a:close/>
                </a:path>
              </a:pathLst>
            </a:custGeom>
            <a:ln w="28956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3432EE2E-9806-41DD-9274-E6A06AADE0BC}"/>
                </a:ext>
              </a:extLst>
            </p:cNvPr>
            <p:cNvSpPr/>
            <p:nvPr/>
          </p:nvSpPr>
          <p:spPr>
            <a:xfrm>
              <a:off x="7716779" y="248030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261251" y="0"/>
                  </a:moveTo>
                  <a:lnTo>
                    <a:pt x="214955" y="6223"/>
                  </a:lnTo>
                  <a:lnTo>
                    <a:pt x="173351" y="23784"/>
                  </a:lnTo>
                  <a:lnTo>
                    <a:pt x="138101" y="51022"/>
                  </a:lnTo>
                  <a:lnTo>
                    <a:pt x="110865" y="86273"/>
                  </a:lnTo>
                  <a:lnTo>
                    <a:pt x="93306" y="127876"/>
                  </a:lnTo>
                  <a:lnTo>
                    <a:pt x="87083" y="174167"/>
                  </a:lnTo>
                  <a:lnTo>
                    <a:pt x="87083" y="217716"/>
                  </a:lnTo>
                  <a:lnTo>
                    <a:pt x="93081" y="262935"/>
                  </a:lnTo>
                  <a:lnTo>
                    <a:pt x="110002" y="303637"/>
                  </a:lnTo>
                  <a:lnTo>
                    <a:pt x="136241" y="338349"/>
                  </a:lnTo>
                  <a:lnTo>
                    <a:pt x="170192" y="365594"/>
                  </a:lnTo>
                  <a:lnTo>
                    <a:pt x="127705" y="385548"/>
                  </a:lnTo>
                  <a:lnTo>
                    <a:pt x="87821" y="412488"/>
                  </a:lnTo>
                  <a:lnTo>
                    <a:pt x="52825" y="445212"/>
                  </a:lnTo>
                  <a:lnTo>
                    <a:pt x="25000" y="482518"/>
                  </a:lnTo>
                  <a:lnTo>
                    <a:pt x="6630" y="523203"/>
                  </a:lnTo>
                  <a:lnTo>
                    <a:pt x="0" y="566064"/>
                  </a:lnTo>
                  <a:lnTo>
                    <a:pt x="3419" y="583014"/>
                  </a:lnTo>
                  <a:lnTo>
                    <a:pt x="12747" y="596852"/>
                  </a:lnTo>
                  <a:lnTo>
                    <a:pt x="26585" y="606180"/>
                  </a:lnTo>
                  <a:lnTo>
                    <a:pt x="43535" y="609599"/>
                  </a:lnTo>
                  <a:lnTo>
                    <a:pt x="348335" y="609599"/>
                  </a:lnTo>
                  <a:lnTo>
                    <a:pt x="348335" y="601598"/>
                  </a:lnTo>
                  <a:lnTo>
                    <a:pt x="313372" y="582832"/>
                  </a:lnTo>
                  <a:lnTo>
                    <a:pt x="285810" y="554842"/>
                  </a:lnTo>
                  <a:lnTo>
                    <a:pt x="267739" y="519572"/>
                  </a:lnTo>
                  <a:lnTo>
                    <a:pt x="261251" y="478967"/>
                  </a:lnTo>
                  <a:lnTo>
                    <a:pt x="268250" y="436905"/>
                  </a:lnTo>
                  <a:lnTo>
                    <a:pt x="287683" y="400672"/>
                  </a:lnTo>
                  <a:lnTo>
                    <a:pt x="317208" y="372468"/>
                  </a:lnTo>
                  <a:lnTo>
                    <a:pt x="354482" y="354495"/>
                  </a:lnTo>
                  <a:lnTo>
                    <a:pt x="365285" y="329185"/>
                  </a:lnTo>
                  <a:lnTo>
                    <a:pt x="381071" y="307189"/>
                  </a:lnTo>
                  <a:lnTo>
                    <a:pt x="401050" y="288938"/>
                  </a:lnTo>
                  <a:lnTo>
                    <a:pt x="424434" y="274866"/>
                  </a:lnTo>
                  <a:lnTo>
                    <a:pt x="428882" y="261189"/>
                  </a:lnTo>
                  <a:lnTo>
                    <a:pt x="432355" y="247148"/>
                  </a:lnTo>
                  <a:lnTo>
                    <a:pt x="434613" y="232678"/>
                  </a:lnTo>
                  <a:lnTo>
                    <a:pt x="435419" y="217716"/>
                  </a:lnTo>
                  <a:lnTo>
                    <a:pt x="435419" y="174167"/>
                  </a:lnTo>
                  <a:lnTo>
                    <a:pt x="429197" y="127876"/>
                  </a:lnTo>
                  <a:lnTo>
                    <a:pt x="411637" y="86273"/>
                  </a:lnTo>
                  <a:lnTo>
                    <a:pt x="384402" y="51022"/>
                  </a:lnTo>
                  <a:lnTo>
                    <a:pt x="349151" y="23784"/>
                  </a:lnTo>
                  <a:lnTo>
                    <a:pt x="307547" y="6223"/>
                  </a:lnTo>
                  <a:lnTo>
                    <a:pt x="261251" y="0"/>
                  </a:lnTo>
                  <a:close/>
                </a:path>
                <a:path w="609600" h="609600">
                  <a:moveTo>
                    <a:pt x="522503" y="522516"/>
                  </a:moveTo>
                  <a:lnTo>
                    <a:pt x="435419" y="522516"/>
                  </a:lnTo>
                  <a:lnTo>
                    <a:pt x="435419" y="566064"/>
                  </a:lnTo>
                  <a:lnTo>
                    <a:pt x="438841" y="583014"/>
                  </a:lnTo>
                  <a:lnTo>
                    <a:pt x="448173" y="596852"/>
                  </a:lnTo>
                  <a:lnTo>
                    <a:pt x="462015" y="606180"/>
                  </a:lnTo>
                  <a:lnTo>
                    <a:pt x="478967" y="609599"/>
                  </a:lnTo>
                  <a:lnTo>
                    <a:pt x="495917" y="606180"/>
                  </a:lnTo>
                  <a:lnTo>
                    <a:pt x="509755" y="596852"/>
                  </a:lnTo>
                  <a:lnTo>
                    <a:pt x="519083" y="583014"/>
                  </a:lnTo>
                  <a:lnTo>
                    <a:pt x="522503" y="566064"/>
                  </a:lnTo>
                  <a:lnTo>
                    <a:pt x="522503" y="522516"/>
                  </a:lnTo>
                  <a:close/>
                </a:path>
                <a:path w="609600" h="609600">
                  <a:moveTo>
                    <a:pt x="566051" y="435432"/>
                  </a:moveTo>
                  <a:lnTo>
                    <a:pt x="391883" y="435432"/>
                  </a:lnTo>
                  <a:lnTo>
                    <a:pt x="374926" y="438852"/>
                  </a:lnTo>
                  <a:lnTo>
                    <a:pt x="361084" y="448179"/>
                  </a:lnTo>
                  <a:lnTo>
                    <a:pt x="351755" y="462017"/>
                  </a:lnTo>
                  <a:lnTo>
                    <a:pt x="348335" y="478967"/>
                  </a:lnTo>
                  <a:lnTo>
                    <a:pt x="351755" y="495925"/>
                  </a:lnTo>
                  <a:lnTo>
                    <a:pt x="361084" y="509766"/>
                  </a:lnTo>
                  <a:lnTo>
                    <a:pt x="374926" y="519096"/>
                  </a:lnTo>
                  <a:lnTo>
                    <a:pt x="391883" y="522516"/>
                  </a:lnTo>
                  <a:lnTo>
                    <a:pt x="566051" y="522516"/>
                  </a:lnTo>
                  <a:lnTo>
                    <a:pt x="583003" y="519096"/>
                  </a:lnTo>
                  <a:lnTo>
                    <a:pt x="596846" y="509766"/>
                  </a:lnTo>
                  <a:lnTo>
                    <a:pt x="606178" y="495925"/>
                  </a:lnTo>
                  <a:lnTo>
                    <a:pt x="609600" y="478967"/>
                  </a:lnTo>
                  <a:lnTo>
                    <a:pt x="606178" y="462017"/>
                  </a:lnTo>
                  <a:lnTo>
                    <a:pt x="596846" y="448179"/>
                  </a:lnTo>
                  <a:lnTo>
                    <a:pt x="583003" y="438852"/>
                  </a:lnTo>
                  <a:lnTo>
                    <a:pt x="566051" y="435432"/>
                  </a:lnTo>
                  <a:close/>
                </a:path>
                <a:path w="609600" h="609600">
                  <a:moveTo>
                    <a:pt x="478967" y="348348"/>
                  </a:moveTo>
                  <a:lnTo>
                    <a:pt x="462015" y="351768"/>
                  </a:lnTo>
                  <a:lnTo>
                    <a:pt x="448173" y="361095"/>
                  </a:lnTo>
                  <a:lnTo>
                    <a:pt x="438841" y="374933"/>
                  </a:lnTo>
                  <a:lnTo>
                    <a:pt x="435419" y="391883"/>
                  </a:lnTo>
                  <a:lnTo>
                    <a:pt x="435419" y="435432"/>
                  </a:lnTo>
                  <a:lnTo>
                    <a:pt x="522503" y="435432"/>
                  </a:lnTo>
                  <a:lnTo>
                    <a:pt x="522503" y="391883"/>
                  </a:lnTo>
                  <a:lnTo>
                    <a:pt x="519083" y="374933"/>
                  </a:lnTo>
                  <a:lnTo>
                    <a:pt x="509755" y="361095"/>
                  </a:lnTo>
                  <a:lnTo>
                    <a:pt x="495917" y="351768"/>
                  </a:lnTo>
                  <a:lnTo>
                    <a:pt x="478967" y="3483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18">
            <a:extLst>
              <a:ext uri="{FF2B5EF4-FFF2-40B4-BE49-F238E27FC236}">
                <a16:creationId xmlns:a16="http://schemas.microsoft.com/office/drawing/2014/main" id="{6796DAC2-9611-4A98-B401-F7753BFC23CB}"/>
              </a:ext>
            </a:extLst>
          </p:cNvPr>
          <p:cNvGrpSpPr/>
          <p:nvPr/>
        </p:nvGrpSpPr>
        <p:grpSpPr>
          <a:xfrm>
            <a:off x="4501276" y="1996818"/>
            <a:ext cx="631825" cy="114300"/>
            <a:chOff x="4502658" y="2575555"/>
            <a:chExt cx="631825" cy="114300"/>
          </a:xfrm>
        </p:grpSpPr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E6FC71B4-C343-40B9-915B-A062B0D8B07A}"/>
                </a:ext>
              </a:extLst>
            </p:cNvPr>
            <p:cNvSpPr/>
            <p:nvPr/>
          </p:nvSpPr>
          <p:spPr>
            <a:xfrm>
              <a:off x="4502658" y="2632710"/>
              <a:ext cx="536575" cy="0"/>
            </a:xfrm>
            <a:custGeom>
              <a:avLst/>
              <a:gdLst/>
              <a:ahLst/>
              <a:cxnLst/>
              <a:rect l="l" t="t" r="r" b="b"/>
              <a:pathLst>
                <a:path w="536575">
                  <a:moveTo>
                    <a:pt x="0" y="0"/>
                  </a:moveTo>
                  <a:lnTo>
                    <a:pt x="53634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1C1A356B-B0DD-4D68-83B0-58A885EC0697}"/>
                </a:ext>
              </a:extLst>
            </p:cNvPr>
            <p:cNvSpPr/>
            <p:nvPr/>
          </p:nvSpPr>
          <p:spPr>
            <a:xfrm>
              <a:off x="5019957" y="257555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1">
            <a:extLst>
              <a:ext uri="{FF2B5EF4-FFF2-40B4-BE49-F238E27FC236}">
                <a16:creationId xmlns:a16="http://schemas.microsoft.com/office/drawing/2014/main" id="{2F02057F-F40A-458C-AB2C-020025AF22D5}"/>
              </a:ext>
            </a:extLst>
          </p:cNvPr>
          <p:cNvGrpSpPr/>
          <p:nvPr/>
        </p:nvGrpSpPr>
        <p:grpSpPr>
          <a:xfrm>
            <a:off x="4501273" y="2373245"/>
            <a:ext cx="631825" cy="114300"/>
            <a:chOff x="4502655" y="2951982"/>
            <a:chExt cx="631825" cy="114300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5E4F2E70-E7AD-4063-86DC-1E625180DE6E}"/>
                </a:ext>
              </a:extLst>
            </p:cNvPr>
            <p:cNvSpPr/>
            <p:nvPr/>
          </p:nvSpPr>
          <p:spPr>
            <a:xfrm>
              <a:off x="4597907" y="3009138"/>
              <a:ext cx="536575" cy="0"/>
            </a:xfrm>
            <a:custGeom>
              <a:avLst/>
              <a:gdLst/>
              <a:ahLst/>
              <a:cxnLst/>
              <a:rect l="l" t="t" r="r" b="b"/>
              <a:pathLst>
                <a:path w="536575">
                  <a:moveTo>
                    <a:pt x="536346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790CF43F-C9B3-4359-952C-D05614D97048}"/>
                </a:ext>
              </a:extLst>
            </p:cNvPr>
            <p:cNvSpPr/>
            <p:nvPr/>
          </p:nvSpPr>
          <p:spPr>
            <a:xfrm>
              <a:off x="4502655" y="295198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4">
            <a:extLst>
              <a:ext uri="{FF2B5EF4-FFF2-40B4-BE49-F238E27FC236}">
                <a16:creationId xmlns:a16="http://schemas.microsoft.com/office/drawing/2014/main" id="{A688F684-109D-47C9-B678-12F59E7E01DC}"/>
              </a:ext>
            </a:extLst>
          </p:cNvPr>
          <p:cNvSpPr txBox="1"/>
          <p:nvPr/>
        </p:nvSpPr>
        <p:spPr>
          <a:xfrm>
            <a:off x="3311856" y="2515026"/>
            <a:ext cx="88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on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-5" dirty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F0EFE047-99E1-4578-9A66-0454D9B0AF26}"/>
              </a:ext>
            </a:extLst>
          </p:cNvPr>
          <p:cNvSpPr txBox="1"/>
          <p:nvPr/>
        </p:nvSpPr>
        <p:spPr>
          <a:xfrm>
            <a:off x="5642204" y="2538114"/>
            <a:ext cx="48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6">
            <a:extLst>
              <a:ext uri="{FF2B5EF4-FFF2-40B4-BE49-F238E27FC236}">
                <a16:creationId xmlns:a16="http://schemas.microsoft.com/office/drawing/2014/main" id="{DFB6BB08-FC69-4BFE-A681-43DFD3E22FF7}"/>
              </a:ext>
            </a:extLst>
          </p:cNvPr>
          <p:cNvGrpSpPr/>
          <p:nvPr/>
        </p:nvGrpSpPr>
        <p:grpSpPr>
          <a:xfrm>
            <a:off x="6670689" y="1969387"/>
            <a:ext cx="631825" cy="114300"/>
            <a:chOff x="6672071" y="2548124"/>
            <a:chExt cx="631825" cy="114300"/>
          </a:xfrm>
        </p:grpSpPr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C303AAF3-82A6-4378-97E2-09E9D013E80E}"/>
                </a:ext>
              </a:extLst>
            </p:cNvPr>
            <p:cNvSpPr/>
            <p:nvPr/>
          </p:nvSpPr>
          <p:spPr>
            <a:xfrm>
              <a:off x="6672071" y="2605277"/>
              <a:ext cx="536575" cy="0"/>
            </a:xfrm>
            <a:custGeom>
              <a:avLst/>
              <a:gdLst/>
              <a:ahLst/>
              <a:cxnLst/>
              <a:rect l="l" t="t" r="r" b="b"/>
              <a:pathLst>
                <a:path w="536575">
                  <a:moveTo>
                    <a:pt x="0" y="0"/>
                  </a:moveTo>
                  <a:lnTo>
                    <a:pt x="53634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13F9DB9C-CB5D-4776-AA56-8A666AD5A6CE}"/>
                </a:ext>
              </a:extLst>
            </p:cNvPr>
            <p:cNvSpPr/>
            <p:nvPr/>
          </p:nvSpPr>
          <p:spPr>
            <a:xfrm>
              <a:off x="7189370" y="254812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29">
            <a:extLst>
              <a:ext uri="{FF2B5EF4-FFF2-40B4-BE49-F238E27FC236}">
                <a16:creationId xmlns:a16="http://schemas.microsoft.com/office/drawing/2014/main" id="{BEDCDB25-E002-4599-80FF-0C3303DCA143}"/>
              </a:ext>
            </a:extLst>
          </p:cNvPr>
          <p:cNvGrpSpPr/>
          <p:nvPr/>
        </p:nvGrpSpPr>
        <p:grpSpPr>
          <a:xfrm>
            <a:off x="6670687" y="2345051"/>
            <a:ext cx="631825" cy="114300"/>
            <a:chOff x="6672069" y="2923788"/>
            <a:chExt cx="631825" cy="114300"/>
          </a:xfrm>
        </p:grpSpPr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3F3CB534-858D-4739-B2C4-CDD00F407664}"/>
                </a:ext>
              </a:extLst>
            </p:cNvPr>
            <p:cNvSpPr/>
            <p:nvPr/>
          </p:nvSpPr>
          <p:spPr>
            <a:xfrm>
              <a:off x="6767322" y="2980944"/>
              <a:ext cx="536575" cy="0"/>
            </a:xfrm>
            <a:custGeom>
              <a:avLst/>
              <a:gdLst/>
              <a:ahLst/>
              <a:cxnLst/>
              <a:rect l="l" t="t" r="r" b="b"/>
              <a:pathLst>
                <a:path w="536575">
                  <a:moveTo>
                    <a:pt x="536346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43382AA4-CC9B-4B2B-9F46-8AD71E293F63}"/>
                </a:ext>
              </a:extLst>
            </p:cNvPr>
            <p:cNvSpPr/>
            <p:nvPr/>
          </p:nvSpPr>
          <p:spPr>
            <a:xfrm>
              <a:off x="6672069" y="292378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2">
            <a:extLst>
              <a:ext uri="{FF2B5EF4-FFF2-40B4-BE49-F238E27FC236}">
                <a16:creationId xmlns:a16="http://schemas.microsoft.com/office/drawing/2014/main" id="{0B335494-182F-44AD-B731-46DF185CF922}"/>
              </a:ext>
            </a:extLst>
          </p:cNvPr>
          <p:cNvSpPr txBox="1"/>
          <p:nvPr/>
        </p:nvSpPr>
        <p:spPr>
          <a:xfrm>
            <a:off x="7767777" y="2515026"/>
            <a:ext cx="534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5A793CB8-89F7-4A5A-AA62-FD9008699A11}"/>
              </a:ext>
            </a:extLst>
          </p:cNvPr>
          <p:cNvSpPr/>
          <p:nvPr/>
        </p:nvSpPr>
        <p:spPr>
          <a:xfrm>
            <a:off x="2044582" y="3432432"/>
            <a:ext cx="378460" cy="369570"/>
          </a:xfrm>
          <a:custGeom>
            <a:avLst/>
            <a:gdLst/>
            <a:ahLst/>
            <a:cxnLst/>
            <a:rect l="l" t="t" r="r" b="b"/>
            <a:pathLst>
              <a:path w="378460" h="369570">
                <a:moveTo>
                  <a:pt x="634" y="238836"/>
                </a:moveTo>
                <a:lnTo>
                  <a:pt x="317" y="240144"/>
                </a:lnTo>
                <a:lnTo>
                  <a:pt x="0" y="241782"/>
                </a:lnTo>
                <a:lnTo>
                  <a:pt x="0" y="314198"/>
                </a:lnTo>
                <a:lnTo>
                  <a:pt x="11578" y="335703"/>
                </a:lnTo>
                <a:lnTo>
                  <a:pt x="43162" y="353309"/>
                </a:lnTo>
                <a:lnTo>
                  <a:pt x="90027" y="365202"/>
                </a:lnTo>
                <a:lnTo>
                  <a:pt x="147446" y="369570"/>
                </a:lnTo>
                <a:lnTo>
                  <a:pt x="167515" y="369082"/>
                </a:lnTo>
                <a:lnTo>
                  <a:pt x="186721" y="367641"/>
                </a:lnTo>
                <a:lnTo>
                  <a:pt x="204918" y="365278"/>
                </a:lnTo>
                <a:lnTo>
                  <a:pt x="221957" y="362026"/>
                </a:lnTo>
                <a:lnTo>
                  <a:pt x="366353" y="362026"/>
                </a:lnTo>
                <a:lnTo>
                  <a:pt x="371254" y="358590"/>
                </a:lnTo>
                <a:lnTo>
                  <a:pt x="376163" y="350984"/>
                </a:lnTo>
                <a:lnTo>
                  <a:pt x="377888" y="342049"/>
                </a:lnTo>
                <a:lnTo>
                  <a:pt x="234010" y="342049"/>
                </a:lnTo>
                <a:lnTo>
                  <a:pt x="234010" y="290283"/>
                </a:lnTo>
                <a:lnTo>
                  <a:pt x="147446" y="290283"/>
                </a:lnTo>
                <a:lnTo>
                  <a:pt x="92492" y="286301"/>
                </a:lnTo>
                <a:lnTo>
                  <a:pt x="46932" y="275375"/>
                </a:lnTo>
                <a:lnTo>
                  <a:pt x="14926" y="259042"/>
                </a:lnTo>
                <a:lnTo>
                  <a:pt x="634" y="238836"/>
                </a:lnTo>
                <a:close/>
              </a:path>
              <a:path w="378460" h="369570">
                <a:moveTo>
                  <a:pt x="366353" y="362026"/>
                </a:moveTo>
                <a:lnTo>
                  <a:pt x="221957" y="362026"/>
                </a:lnTo>
                <a:lnTo>
                  <a:pt x="225755" y="364324"/>
                </a:lnTo>
                <a:lnTo>
                  <a:pt x="229882" y="365633"/>
                </a:lnTo>
                <a:lnTo>
                  <a:pt x="354812" y="365633"/>
                </a:lnTo>
                <a:lnTo>
                  <a:pt x="363909" y="363739"/>
                </a:lnTo>
                <a:lnTo>
                  <a:pt x="366353" y="362026"/>
                </a:lnTo>
                <a:close/>
              </a:path>
              <a:path w="378460" h="369570">
                <a:moveTo>
                  <a:pt x="344732" y="182816"/>
                </a:moveTo>
                <a:lnTo>
                  <a:pt x="294563" y="182816"/>
                </a:lnTo>
                <a:lnTo>
                  <a:pt x="312446" y="186502"/>
                </a:lnTo>
                <a:lnTo>
                  <a:pt x="327061" y="196576"/>
                </a:lnTo>
                <a:lnTo>
                  <a:pt x="336920" y="211566"/>
                </a:lnTo>
                <a:lnTo>
                  <a:pt x="340537" y="229997"/>
                </a:lnTo>
                <a:lnTo>
                  <a:pt x="340537" y="246049"/>
                </a:lnTo>
                <a:lnTo>
                  <a:pt x="355130" y="246049"/>
                </a:lnTo>
                <a:lnTo>
                  <a:pt x="355130" y="342049"/>
                </a:lnTo>
                <a:lnTo>
                  <a:pt x="377888" y="342049"/>
                </a:lnTo>
                <a:lnTo>
                  <a:pt x="377951" y="246049"/>
                </a:lnTo>
                <a:lnTo>
                  <a:pt x="376872" y="238738"/>
                </a:lnTo>
                <a:lnTo>
                  <a:pt x="373832" y="232289"/>
                </a:lnTo>
                <a:lnTo>
                  <a:pt x="369127" y="227068"/>
                </a:lnTo>
                <a:lnTo>
                  <a:pt x="363054" y="223443"/>
                </a:lnTo>
                <a:lnTo>
                  <a:pt x="356051" y="198203"/>
                </a:lnTo>
                <a:lnTo>
                  <a:pt x="344732" y="182816"/>
                </a:lnTo>
                <a:close/>
              </a:path>
              <a:path w="378460" h="369570">
                <a:moveTo>
                  <a:pt x="302171" y="280466"/>
                </a:moveTo>
                <a:lnTo>
                  <a:pt x="287273" y="280466"/>
                </a:lnTo>
                <a:lnTo>
                  <a:pt x="281254" y="286689"/>
                </a:lnTo>
                <a:lnTo>
                  <a:pt x="281254" y="299135"/>
                </a:lnTo>
                <a:lnTo>
                  <a:pt x="283476" y="303060"/>
                </a:lnTo>
                <a:lnTo>
                  <a:pt x="286956" y="305676"/>
                </a:lnTo>
                <a:lnTo>
                  <a:pt x="286956" y="326961"/>
                </a:lnTo>
                <a:lnTo>
                  <a:pt x="302171" y="326961"/>
                </a:lnTo>
                <a:lnTo>
                  <a:pt x="302171" y="305676"/>
                </a:lnTo>
                <a:lnTo>
                  <a:pt x="305650" y="303060"/>
                </a:lnTo>
                <a:lnTo>
                  <a:pt x="307873" y="299135"/>
                </a:lnTo>
                <a:lnTo>
                  <a:pt x="307873" y="286689"/>
                </a:lnTo>
                <a:lnTo>
                  <a:pt x="302171" y="280466"/>
                </a:lnTo>
                <a:close/>
              </a:path>
              <a:path w="378460" h="369570">
                <a:moveTo>
                  <a:pt x="234010" y="256857"/>
                </a:moveTo>
                <a:lnTo>
                  <a:pt x="211175" y="256857"/>
                </a:lnTo>
                <a:lnTo>
                  <a:pt x="211175" y="284708"/>
                </a:lnTo>
                <a:lnTo>
                  <a:pt x="196267" y="287101"/>
                </a:lnTo>
                <a:lnTo>
                  <a:pt x="180616" y="288848"/>
                </a:lnTo>
                <a:lnTo>
                  <a:pt x="164312" y="289919"/>
                </a:lnTo>
                <a:lnTo>
                  <a:pt x="147446" y="290283"/>
                </a:lnTo>
                <a:lnTo>
                  <a:pt x="234010" y="290283"/>
                </a:lnTo>
                <a:lnTo>
                  <a:pt x="234010" y="256857"/>
                </a:lnTo>
                <a:close/>
              </a:path>
              <a:path w="378460" h="369570">
                <a:moveTo>
                  <a:pt x="634" y="131699"/>
                </a:moveTo>
                <a:lnTo>
                  <a:pt x="0" y="134327"/>
                </a:lnTo>
                <a:lnTo>
                  <a:pt x="0" y="207060"/>
                </a:lnTo>
                <a:lnTo>
                  <a:pt x="11578" y="228566"/>
                </a:lnTo>
                <a:lnTo>
                  <a:pt x="43162" y="246172"/>
                </a:lnTo>
                <a:lnTo>
                  <a:pt x="90027" y="258065"/>
                </a:lnTo>
                <a:lnTo>
                  <a:pt x="147446" y="262432"/>
                </a:lnTo>
                <a:lnTo>
                  <a:pt x="164312" y="262068"/>
                </a:lnTo>
                <a:lnTo>
                  <a:pt x="180616" y="260997"/>
                </a:lnTo>
                <a:lnTo>
                  <a:pt x="196267" y="259250"/>
                </a:lnTo>
                <a:lnTo>
                  <a:pt x="211175" y="256857"/>
                </a:lnTo>
                <a:lnTo>
                  <a:pt x="234010" y="256857"/>
                </a:lnTo>
                <a:lnTo>
                  <a:pt x="234010" y="246049"/>
                </a:lnTo>
                <a:lnTo>
                  <a:pt x="321513" y="246049"/>
                </a:lnTo>
                <a:lnTo>
                  <a:pt x="321513" y="229997"/>
                </a:lnTo>
                <a:lnTo>
                  <a:pt x="248907" y="229997"/>
                </a:lnTo>
                <a:lnTo>
                  <a:pt x="252519" y="211566"/>
                </a:lnTo>
                <a:lnTo>
                  <a:pt x="262343" y="196576"/>
                </a:lnTo>
                <a:lnTo>
                  <a:pt x="276864" y="186502"/>
                </a:lnTo>
                <a:lnTo>
                  <a:pt x="292978" y="183146"/>
                </a:lnTo>
                <a:lnTo>
                  <a:pt x="147446" y="183146"/>
                </a:lnTo>
                <a:lnTo>
                  <a:pt x="92492" y="179162"/>
                </a:lnTo>
                <a:lnTo>
                  <a:pt x="46932" y="168233"/>
                </a:lnTo>
                <a:lnTo>
                  <a:pt x="14926" y="151899"/>
                </a:lnTo>
                <a:lnTo>
                  <a:pt x="634" y="131699"/>
                </a:lnTo>
                <a:close/>
              </a:path>
              <a:path w="378460" h="369570">
                <a:moveTo>
                  <a:pt x="294563" y="202476"/>
                </a:moveTo>
                <a:lnTo>
                  <a:pt x="284251" y="204609"/>
                </a:lnTo>
                <a:lnTo>
                  <a:pt x="275780" y="210459"/>
                </a:lnTo>
                <a:lnTo>
                  <a:pt x="270042" y="219197"/>
                </a:lnTo>
                <a:lnTo>
                  <a:pt x="267931" y="229997"/>
                </a:lnTo>
                <a:lnTo>
                  <a:pt x="321513" y="229997"/>
                </a:lnTo>
                <a:lnTo>
                  <a:pt x="319399" y="219197"/>
                </a:lnTo>
                <a:lnTo>
                  <a:pt x="313629" y="210459"/>
                </a:lnTo>
                <a:lnTo>
                  <a:pt x="305064" y="204609"/>
                </a:lnTo>
                <a:lnTo>
                  <a:pt x="294563" y="202476"/>
                </a:lnTo>
                <a:close/>
              </a:path>
              <a:path w="378460" h="369570">
                <a:moveTo>
                  <a:pt x="293928" y="131699"/>
                </a:moveTo>
                <a:lnTo>
                  <a:pt x="279693" y="151899"/>
                </a:lnTo>
                <a:lnTo>
                  <a:pt x="247800" y="168233"/>
                </a:lnTo>
                <a:lnTo>
                  <a:pt x="202351" y="179162"/>
                </a:lnTo>
                <a:lnTo>
                  <a:pt x="147446" y="183146"/>
                </a:lnTo>
                <a:lnTo>
                  <a:pt x="292978" y="183146"/>
                </a:lnTo>
                <a:lnTo>
                  <a:pt x="294563" y="182816"/>
                </a:lnTo>
                <a:lnTo>
                  <a:pt x="344732" y="182816"/>
                </a:lnTo>
                <a:lnTo>
                  <a:pt x="341053" y="177815"/>
                </a:lnTo>
                <a:lnTo>
                  <a:pt x="319933" y="164186"/>
                </a:lnTo>
                <a:lnTo>
                  <a:pt x="294563" y="159219"/>
                </a:lnTo>
                <a:lnTo>
                  <a:pt x="294563" y="134327"/>
                </a:lnTo>
                <a:lnTo>
                  <a:pt x="293928" y="131699"/>
                </a:lnTo>
                <a:close/>
              </a:path>
              <a:path w="378460" h="369570">
                <a:moveTo>
                  <a:pt x="147459" y="0"/>
                </a:moveTo>
                <a:lnTo>
                  <a:pt x="90038" y="4372"/>
                </a:lnTo>
                <a:lnTo>
                  <a:pt x="43168" y="16302"/>
                </a:lnTo>
                <a:lnTo>
                  <a:pt x="11580" y="34006"/>
                </a:lnTo>
                <a:lnTo>
                  <a:pt x="0" y="55702"/>
                </a:lnTo>
                <a:lnTo>
                  <a:pt x="0" y="101244"/>
                </a:lnTo>
                <a:lnTo>
                  <a:pt x="11580" y="122747"/>
                </a:lnTo>
                <a:lnTo>
                  <a:pt x="43168" y="140349"/>
                </a:lnTo>
                <a:lnTo>
                  <a:pt x="90038" y="152238"/>
                </a:lnTo>
                <a:lnTo>
                  <a:pt x="147459" y="156603"/>
                </a:lnTo>
                <a:lnTo>
                  <a:pt x="204695" y="152238"/>
                </a:lnTo>
                <a:lnTo>
                  <a:pt x="251466" y="140349"/>
                </a:lnTo>
                <a:lnTo>
                  <a:pt x="283015" y="122747"/>
                </a:lnTo>
                <a:lnTo>
                  <a:pt x="294589" y="101244"/>
                </a:lnTo>
                <a:lnTo>
                  <a:pt x="294589" y="55702"/>
                </a:lnTo>
                <a:lnTo>
                  <a:pt x="283015" y="34006"/>
                </a:lnTo>
                <a:lnTo>
                  <a:pt x="251466" y="16302"/>
                </a:lnTo>
                <a:lnTo>
                  <a:pt x="204695" y="4372"/>
                </a:lnTo>
                <a:lnTo>
                  <a:pt x="147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0E0E0EFE-B048-44D2-BD00-1ABEF43C6737}"/>
              </a:ext>
            </a:extLst>
          </p:cNvPr>
          <p:cNvSpPr txBox="1"/>
          <p:nvPr/>
        </p:nvSpPr>
        <p:spPr>
          <a:xfrm>
            <a:off x="2484583" y="3396794"/>
            <a:ext cx="1899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Data party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User browsing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history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99887A9A-D0FA-48D9-BF18-697D31CCF6CB}"/>
              </a:ext>
            </a:extLst>
          </p:cNvPr>
          <p:cNvSpPr/>
          <p:nvPr/>
        </p:nvSpPr>
        <p:spPr>
          <a:xfrm>
            <a:off x="2044582" y="4619622"/>
            <a:ext cx="378460" cy="368935"/>
          </a:xfrm>
          <a:custGeom>
            <a:avLst/>
            <a:gdLst/>
            <a:ahLst/>
            <a:cxnLst/>
            <a:rect l="l" t="t" r="r" b="b"/>
            <a:pathLst>
              <a:path w="378460" h="368935">
                <a:moveTo>
                  <a:pt x="634" y="238353"/>
                </a:moveTo>
                <a:lnTo>
                  <a:pt x="317" y="239661"/>
                </a:lnTo>
                <a:lnTo>
                  <a:pt x="0" y="241300"/>
                </a:lnTo>
                <a:lnTo>
                  <a:pt x="0" y="313550"/>
                </a:lnTo>
                <a:lnTo>
                  <a:pt x="11578" y="335016"/>
                </a:lnTo>
                <a:lnTo>
                  <a:pt x="43162" y="352585"/>
                </a:lnTo>
                <a:lnTo>
                  <a:pt x="90027" y="364451"/>
                </a:lnTo>
                <a:lnTo>
                  <a:pt x="147446" y="368808"/>
                </a:lnTo>
                <a:lnTo>
                  <a:pt x="167515" y="368322"/>
                </a:lnTo>
                <a:lnTo>
                  <a:pt x="186721" y="366887"/>
                </a:lnTo>
                <a:lnTo>
                  <a:pt x="204918" y="364532"/>
                </a:lnTo>
                <a:lnTo>
                  <a:pt x="221957" y="361289"/>
                </a:lnTo>
                <a:lnTo>
                  <a:pt x="366346" y="361289"/>
                </a:lnTo>
                <a:lnTo>
                  <a:pt x="371254" y="357857"/>
                </a:lnTo>
                <a:lnTo>
                  <a:pt x="376163" y="350267"/>
                </a:lnTo>
                <a:lnTo>
                  <a:pt x="377888" y="341350"/>
                </a:lnTo>
                <a:lnTo>
                  <a:pt x="234010" y="341350"/>
                </a:lnTo>
                <a:lnTo>
                  <a:pt x="234010" y="289687"/>
                </a:lnTo>
                <a:lnTo>
                  <a:pt x="147446" y="289687"/>
                </a:lnTo>
                <a:lnTo>
                  <a:pt x="92492" y="285713"/>
                </a:lnTo>
                <a:lnTo>
                  <a:pt x="46932" y="274812"/>
                </a:lnTo>
                <a:lnTo>
                  <a:pt x="14926" y="258515"/>
                </a:lnTo>
                <a:lnTo>
                  <a:pt x="634" y="238353"/>
                </a:lnTo>
                <a:close/>
              </a:path>
              <a:path w="378460" h="368935">
                <a:moveTo>
                  <a:pt x="366346" y="361289"/>
                </a:moveTo>
                <a:lnTo>
                  <a:pt x="221957" y="361289"/>
                </a:lnTo>
                <a:lnTo>
                  <a:pt x="225755" y="363575"/>
                </a:lnTo>
                <a:lnTo>
                  <a:pt x="229882" y="364883"/>
                </a:lnTo>
                <a:lnTo>
                  <a:pt x="354812" y="364883"/>
                </a:lnTo>
                <a:lnTo>
                  <a:pt x="363909" y="362994"/>
                </a:lnTo>
                <a:lnTo>
                  <a:pt x="366346" y="361289"/>
                </a:lnTo>
                <a:close/>
              </a:path>
              <a:path w="378460" h="368935">
                <a:moveTo>
                  <a:pt x="344733" y="182448"/>
                </a:moveTo>
                <a:lnTo>
                  <a:pt x="294563" y="182448"/>
                </a:lnTo>
                <a:lnTo>
                  <a:pt x="312446" y="186125"/>
                </a:lnTo>
                <a:lnTo>
                  <a:pt x="327061" y="196176"/>
                </a:lnTo>
                <a:lnTo>
                  <a:pt x="336920" y="211133"/>
                </a:lnTo>
                <a:lnTo>
                  <a:pt x="340537" y="229527"/>
                </a:lnTo>
                <a:lnTo>
                  <a:pt x="340537" y="245541"/>
                </a:lnTo>
                <a:lnTo>
                  <a:pt x="355130" y="245541"/>
                </a:lnTo>
                <a:lnTo>
                  <a:pt x="355130" y="341350"/>
                </a:lnTo>
                <a:lnTo>
                  <a:pt x="377888" y="341350"/>
                </a:lnTo>
                <a:lnTo>
                  <a:pt x="377951" y="245541"/>
                </a:lnTo>
                <a:lnTo>
                  <a:pt x="376872" y="238247"/>
                </a:lnTo>
                <a:lnTo>
                  <a:pt x="373832" y="231811"/>
                </a:lnTo>
                <a:lnTo>
                  <a:pt x="369127" y="226601"/>
                </a:lnTo>
                <a:lnTo>
                  <a:pt x="363054" y="222986"/>
                </a:lnTo>
                <a:lnTo>
                  <a:pt x="356051" y="197800"/>
                </a:lnTo>
                <a:lnTo>
                  <a:pt x="344733" y="182448"/>
                </a:lnTo>
                <a:close/>
              </a:path>
              <a:path w="378460" h="368935">
                <a:moveTo>
                  <a:pt x="302171" y="279895"/>
                </a:moveTo>
                <a:lnTo>
                  <a:pt x="287273" y="279895"/>
                </a:lnTo>
                <a:lnTo>
                  <a:pt x="281254" y="286105"/>
                </a:lnTo>
                <a:lnTo>
                  <a:pt x="281254" y="298526"/>
                </a:lnTo>
                <a:lnTo>
                  <a:pt x="283476" y="302437"/>
                </a:lnTo>
                <a:lnTo>
                  <a:pt x="286956" y="305054"/>
                </a:lnTo>
                <a:lnTo>
                  <a:pt x="286956" y="326301"/>
                </a:lnTo>
                <a:lnTo>
                  <a:pt x="302171" y="326301"/>
                </a:lnTo>
                <a:lnTo>
                  <a:pt x="302171" y="305054"/>
                </a:lnTo>
                <a:lnTo>
                  <a:pt x="305650" y="302437"/>
                </a:lnTo>
                <a:lnTo>
                  <a:pt x="307873" y="298526"/>
                </a:lnTo>
                <a:lnTo>
                  <a:pt x="307873" y="286105"/>
                </a:lnTo>
                <a:lnTo>
                  <a:pt x="302171" y="279895"/>
                </a:lnTo>
                <a:close/>
              </a:path>
              <a:path w="378460" h="368935">
                <a:moveTo>
                  <a:pt x="234010" y="256336"/>
                </a:moveTo>
                <a:lnTo>
                  <a:pt x="211175" y="256336"/>
                </a:lnTo>
                <a:lnTo>
                  <a:pt x="211175" y="284124"/>
                </a:lnTo>
                <a:lnTo>
                  <a:pt x="196267" y="286515"/>
                </a:lnTo>
                <a:lnTo>
                  <a:pt x="180616" y="288258"/>
                </a:lnTo>
                <a:lnTo>
                  <a:pt x="164312" y="289325"/>
                </a:lnTo>
                <a:lnTo>
                  <a:pt x="147446" y="289687"/>
                </a:lnTo>
                <a:lnTo>
                  <a:pt x="234010" y="289687"/>
                </a:lnTo>
                <a:lnTo>
                  <a:pt x="234010" y="256336"/>
                </a:lnTo>
                <a:close/>
              </a:path>
              <a:path w="378460" h="368935">
                <a:moveTo>
                  <a:pt x="634" y="131432"/>
                </a:moveTo>
                <a:lnTo>
                  <a:pt x="0" y="134048"/>
                </a:lnTo>
                <a:lnTo>
                  <a:pt x="0" y="206641"/>
                </a:lnTo>
                <a:lnTo>
                  <a:pt x="11578" y="228102"/>
                </a:lnTo>
                <a:lnTo>
                  <a:pt x="43162" y="245671"/>
                </a:lnTo>
                <a:lnTo>
                  <a:pt x="90027" y="257540"/>
                </a:lnTo>
                <a:lnTo>
                  <a:pt x="147446" y="261899"/>
                </a:lnTo>
                <a:lnTo>
                  <a:pt x="164312" y="261535"/>
                </a:lnTo>
                <a:lnTo>
                  <a:pt x="180616" y="260465"/>
                </a:lnTo>
                <a:lnTo>
                  <a:pt x="196267" y="258722"/>
                </a:lnTo>
                <a:lnTo>
                  <a:pt x="211175" y="256336"/>
                </a:lnTo>
                <a:lnTo>
                  <a:pt x="234010" y="256336"/>
                </a:lnTo>
                <a:lnTo>
                  <a:pt x="234010" y="245541"/>
                </a:lnTo>
                <a:lnTo>
                  <a:pt x="321513" y="245541"/>
                </a:lnTo>
                <a:lnTo>
                  <a:pt x="321513" y="229527"/>
                </a:lnTo>
                <a:lnTo>
                  <a:pt x="248907" y="229527"/>
                </a:lnTo>
                <a:lnTo>
                  <a:pt x="252519" y="211133"/>
                </a:lnTo>
                <a:lnTo>
                  <a:pt x="262343" y="196176"/>
                </a:lnTo>
                <a:lnTo>
                  <a:pt x="276864" y="186125"/>
                </a:lnTo>
                <a:lnTo>
                  <a:pt x="293035" y="182765"/>
                </a:lnTo>
                <a:lnTo>
                  <a:pt x="147446" y="182765"/>
                </a:lnTo>
                <a:lnTo>
                  <a:pt x="92492" y="178791"/>
                </a:lnTo>
                <a:lnTo>
                  <a:pt x="46932" y="167890"/>
                </a:lnTo>
                <a:lnTo>
                  <a:pt x="14926" y="151593"/>
                </a:lnTo>
                <a:lnTo>
                  <a:pt x="634" y="131432"/>
                </a:lnTo>
                <a:close/>
              </a:path>
              <a:path w="378460" h="368935">
                <a:moveTo>
                  <a:pt x="294563" y="202057"/>
                </a:moveTo>
                <a:lnTo>
                  <a:pt x="284251" y="204188"/>
                </a:lnTo>
                <a:lnTo>
                  <a:pt x="275780" y="210029"/>
                </a:lnTo>
                <a:lnTo>
                  <a:pt x="270042" y="218751"/>
                </a:lnTo>
                <a:lnTo>
                  <a:pt x="267931" y="229527"/>
                </a:lnTo>
                <a:lnTo>
                  <a:pt x="321513" y="229527"/>
                </a:lnTo>
                <a:lnTo>
                  <a:pt x="319399" y="218751"/>
                </a:lnTo>
                <a:lnTo>
                  <a:pt x="313629" y="210029"/>
                </a:lnTo>
                <a:lnTo>
                  <a:pt x="305064" y="204188"/>
                </a:lnTo>
                <a:lnTo>
                  <a:pt x="294563" y="202057"/>
                </a:lnTo>
                <a:close/>
              </a:path>
              <a:path w="378460" h="368935">
                <a:moveTo>
                  <a:pt x="293928" y="131432"/>
                </a:moveTo>
                <a:lnTo>
                  <a:pt x="279693" y="151593"/>
                </a:lnTo>
                <a:lnTo>
                  <a:pt x="247800" y="167890"/>
                </a:lnTo>
                <a:lnTo>
                  <a:pt x="202351" y="178791"/>
                </a:lnTo>
                <a:lnTo>
                  <a:pt x="147446" y="182765"/>
                </a:lnTo>
                <a:lnTo>
                  <a:pt x="293035" y="182765"/>
                </a:lnTo>
                <a:lnTo>
                  <a:pt x="294563" y="182448"/>
                </a:lnTo>
                <a:lnTo>
                  <a:pt x="344733" y="182448"/>
                </a:lnTo>
                <a:lnTo>
                  <a:pt x="341053" y="177457"/>
                </a:lnTo>
                <a:lnTo>
                  <a:pt x="319933" y="163857"/>
                </a:lnTo>
                <a:lnTo>
                  <a:pt x="294563" y="158902"/>
                </a:lnTo>
                <a:lnTo>
                  <a:pt x="294563" y="134048"/>
                </a:lnTo>
                <a:lnTo>
                  <a:pt x="293928" y="131432"/>
                </a:lnTo>
                <a:close/>
              </a:path>
              <a:path w="378460" h="368935">
                <a:moveTo>
                  <a:pt x="147459" y="0"/>
                </a:moveTo>
                <a:lnTo>
                  <a:pt x="90038" y="4363"/>
                </a:lnTo>
                <a:lnTo>
                  <a:pt x="43168" y="16268"/>
                </a:lnTo>
                <a:lnTo>
                  <a:pt x="11580" y="33936"/>
                </a:lnTo>
                <a:lnTo>
                  <a:pt x="0" y="55587"/>
                </a:lnTo>
                <a:lnTo>
                  <a:pt x="0" y="101041"/>
                </a:lnTo>
                <a:lnTo>
                  <a:pt x="11580" y="122501"/>
                </a:lnTo>
                <a:lnTo>
                  <a:pt x="43168" y="140071"/>
                </a:lnTo>
                <a:lnTo>
                  <a:pt x="90038" y="151940"/>
                </a:lnTo>
                <a:lnTo>
                  <a:pt x="147459" y="156298"/>
                </a:lnTo>
                <a:lnTo>
                  <a:pt x="204695" y="151940"/>
                </a:lnTo>
                <a:lnTo>
                  <a:pt x="251466" y="140071"/>
                </a:lnTo>
                <a:lnTo>
                  <a:pt x="283015" y="122501"/>
                </a:lnTo>
                <a:lnTo>
                  <a:pt x="294589" y="101041"/>
                </a:lnTo>
                <a:lnTo>
                  <a:pt x="294589" y="55587"/>
                </a:lnTo>
                <a:lnTo>
                  <a:pt x="283015" y="33936"/>
                </a:lnTo>
                <a:lnTo>
                  <a:pt x="251466" y="16268"/>
                </a:lnTo>
                <a:lnTo>
                  <a:pt x="204695" y="4363"/>
                </a:lnTo>
                <a:lnTo>
                  <a:pt x="147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546491E5-BFD6-42F6-AA91-9CF377EF8FDF}"/>
              </a:ext>
            </a:extLst>
          </p:cNvPr>
          <p:cNvSpPr txBox="1"/>
          <p:nvPr/>
        </p:nvSpPr>
        <p:spPr>
          <a:xfrm>
            <a:off x="2444038" y="4590998"/>
            <a:ext cx="19869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Data party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Platform back-end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C8C1373B-3929-4EB9-88B5-A64ADADEB742}"/>
              </a:ext>
            </a:extLst>
          </p:cNvPr>
          <p:cNvSpPr/>
          <p:nvPr/>
        </p:nvSpPr>
        <p:spPr>
          <a:xfrm>
            <a:off x="7361056" y="3432432"/>
            <a:ext cx="378460" cy="369570"/>
          </a:xfrm>
          <a:custGeom>
            <a:avLst/>
            <a:gdLst/>
            <a:ahLst/>
            <a:cxnLst/>
            <a:rect l="l" t="t" r="r" b="b"/>
            <a:pathLst>
              <a:path w="378459" h="369570">
                <a:moveTo>
                  <a:pt x="634" y="238836"/>
                </a:moveTo>
                <a:lnTo>
                  <a:pt x="317" y="240144"/>
                </a:lnTo>
                <a:lnTo>
                  <a:pt x="0" y="241782"/>
                </a:lnTo>
                <a:lnTo>
                  <a:pt x="0" y="314198"/>
                </a:lnTo>
                <a:lnTo>
                  <a:pt x="11578" y="335703"/>
                </a:lnTo>
                <a:lnTo>
                  <a:pt x="43162" y="353309"/>
                </a:lnTo>
                <a:lnTo>
                  <a:pt x="90027" y="365202"/>
                </a:lnTo>
                <a:lnTo>
                  <a:pt x="147446" y="369570"/>
                </a:lnTo>
                <a:lnTo>
                  <a:pt x="167515" y="369082"/>
                </a:lnTo>
                <a:lnTo>
                  <a:pt x="186721" y="367641"/>
                </a:lnTo>
                <a:lnTo>
                  <a:pt x="204918" y="365278"/>
                </a:lnTo>
                <a:lnTo>
                  <a:pt x="221957" y="362026"/>
                </a:lnTo>
                <a:lnTo>
                  <a:pt x="366353" y="362026"/>
                </a:lnTo>
                <a:lnTo>
                  <a:pt x="371254" y="358590"/>
                </a:lnTo>
                <a:lnTo>
                  <a:pt x="376163" y="350984"/>
                </a:lnTo>
                <a:lnTo>
                  <a:pt x="377888" y="342049"/>
                </a:lnTo>
                <a:lnTo>
                  <a:pt x="234010" y="342049"/>
                </a:lnTo>
                <a:lnTo>
                  <a:pt x="234010" y="290283"/>
                </a:lnTo>
                <a:lnTo>
                  <a:pt x="147446" y="290283"/>
                </a:lnTo>
                <a:lnTo>
                  <a:pt x="92492" y="286301"/>
                </a:lnTo>
                <a:lnTo>
                  <a:pt x="46932" y="275375"/>
                </a:lnTo>
                <a:lnTo>
                  <a:pt x="14926" y="259042"/>
                </a:lnTo>
                <a:lnTo>
                  <a:pt x="634" y="238836"/>
                </a:lnTo>
                <a:close/>
              </a:path>
              <a:path w="378459" h="369570">
                <a:moveTo>
                  <a:pt x="366353" y="362026"/>
                </a:moveTo>
                <a:lnTo>
                  <a:pt x="221957" y="362026"/>
                </a:lnTo>
                <a:lnTo>
                  <a:pt x="225755" y="364324"/>
                </a:lnTo>
                <a:lnTo>
                  <a:pt x="229882" y="365633"/>
                </a:lnTo>
                <a:lnTo>
                  <a:pt x="354812" y="365633"/>
                </a:lnTo>
                <a:lnTo>
                  <a:pt x="363909" y="363739"/>
                </a:lnTo>
                <a:lnTo>
                  <a:pt x="366353" y="362026"/>
                </a:lnTo>
                <a:close/>
              </a:path>
              <a:path w="378459" h="369570">
                <a:moveTo>
                  <a:pt x="344732" y="182816"/>
                </a:moveTo>
                <a:lnTo>
                  <a:pt x="294563" y="182816"/>
                </a:lnTo>
                <a:lnTo>
                  <a:pt x="312446" y="186502"/>
                </a:lnTo>
                <a:lnTo>
                  <a:pt x="327061" y="196576"/>
                </a:lnTo>
                <a:lnTo>
                  <a:pt x="336920" y="211566"/>
                </a:lnTo>
                <a:lnTo>
                  <a:pt x="340537" y="229997"/>
                </a:lnTo>
                <a:lnTo>
                  <a:pt x="340537" y="246049"/>
                </a:lnTo>
                <a:lnTo>
                  <a:pt x="355130" y="246049"/>
                </a:lnTo>
                <a:lnTo>
                  <a:pt x="355130" y="342049"/>
                </a:lnTo>
                <a:lnTo>
                  <a:pt x="377888" y="342049"/>
                </a:lnTo>
                <a:lnTo>
                  <a:pt x="377951" y="246049"/>
                </a:lnTo>
                <a:lnTo>
                  <a:pt x="376872" y="238738"/>
                </a:lnTo>
                <a:lnTo>
                  <a:pt x="373832" y="232289"/>
                </a:lnTo>
                <a:lnTo>
                  <a:pt x="369127" y="227068"/>
                </a:lnTo>
                <a:lnTo>
                  <a:pt x="363054" y="223443"/>
                </a:lnTo>
                <a:lnTo>
                  <a:pt x="356051" y="198203"/>
                </a:lnTo>
                <a:lnTo>
                  <a:pt x="344732" y="182816"/>
                </a:lnTo>
                <a:close/>
              </a:path>
              <a:path w="378459" h="369570">
                <a:moveTo>
                  <a:pt x="302171" y="280466"/>
                </a:moveTo>
                <a:lnTo>
                  <a:pt x="287273" y="280466"/>
                </a:lnTo>
                <a:lnTo>
                  <a:pt x="281254" y="286689"/>
                </a:lnTo>
                <a:lnTo>
                  <a:pt x="281254" y="299135"/>
                </a:lnTo>
                <a:lnTo>
                  <a:pt x="283476" y="303060"/>
                </a:lnTo>
                <a:lnTo>
                  <a:pt x="286956" y="305676"/>
                </a:lnTo>
                <a:lnTo>
                  <a:pt x="286956" y="326961"/>
                </a:lnTo>
                <a:lnTo>
                  <a:pt x="302171" y="326961"/>
                </a:lnTo>
                <a:lnTo>
                  <a:pt x="302171" y="305676"/>
                </a:lnTo>
                <a:lnTo>
                  <a:pt x="305650" y="303060"/>
                </a:lnTo>
                <a:lnTo>
                  <a:pt x="307873" y="299135"/>
                </a:lnTo>
                <a:lnTo>
                  <a:pt x="307873" y="286689"/>
                </a:lnTo>
                <a:lnTo>
                  <a:pt x="302171" y="280466"/>
                </a:lnTo>
                <a:close/>
              </a:path>
              <a:path w="378459" h="369570">
                <a:moveTo>
                  <a:pt x="234010" y="256857"/>
                </a:moveTo>
                <a:lnTo>
                  <a:pt x="211175" y="256857"/>
                </a:lnTo>
                <a:lnTo>
                  <a:pt x="211175" y="284708"/>
                </a:lnTo>
                <a:lnTo>
                  <a:pt x="196267" y="287101"/>
                </a:lnTo>
                <a:lnTo>
                  <a:pt x="180616" y="288848"/>
                </a:lnTo>
                <a:lnTo>
                  <a:pt x="164312" y="289919"/>
                </a:lnTo>
                <a:lnTo>
                  <a:pt x="147446" y="290283"/>
                </a:lnTo>
                <a:lnTo>
                  <a:pt x="234010" y="290283"/>
                </a:lnTo>
                <a:lnTo>
                  <a:pt x="234010" y="256857"/>
                </a:lnTo>
                <a:close/>
              </a:path>
              <a:path w="378459" h="369570">
                <a:moveTo>
                  <a:pt x="634" y="131699"/>
                </a:moveTo>
                <a:lnTo>
                  <a:pt x="0" y="134327"/>
                </a:lnTo>
                <a:lnTo>
                  <a:pt x="0" y="207060"/>
                </a:lnTo>
                <a:lnTo>
                  <a:pt x="11578" y="228566"/>
                </a:lnTo>
                <a:lnTo>
                  <a:pt x="43162" y="246172"/>
                </a:lnTo>
                <a:lnTo>
                  <a:pt x="90027" y="258065"/>
                </a:lnTo>
                <a:lnTo>
                  <a:pt x="147446" y="262432"/>
                </a:lnTo>
                <a:lnTo>
                  <a:pt x="164312" y="262068"/>
                </a:lnTo>
                <a:lnTo>
                  <a:pt x="180616" y="260997"/>
                </a:lnTo>
                <a:lnTo>
                  <a:pt x="196267" y="259250"/>
                </a:lnTo>
                <a:lnTo>
                  <a:pt x="211175" y="256857"/>
                </a:lnTo>
                <a:lnTo>
                  <a:pt x="234010" y="256857"/>
                </a:lnTo>
                <a:lnTo>
                  <a:pt x="234010" y="246049"/>
                </a:lnTo>
                <a:lnTo>
                  <a:pt x="321513" y="246049"/>
                </a:lnTo>
                <a:lnTo>
                  <a:pt x="321513" y="229997"/>
                </a:lnTo>
                <a:lnTo>
                  <a:pt x="248907" y="229997"/>
                </a:lnTo>
                <a:lnTo>
                  <a:pt x="252519" y="211566"/>
                </a:lnTo>
                <a:lnTo>
                  <a:pt x="262343" y="196576"/>
                </a:lnTo>
                <a:lnTo>
                  <a:pt x="276864" y="186502"/>
                </a:lnTo>
                <a:lnTo>
                  <a:pt x="292978" y="183146"/>
                </a:lnTo>
                <a:lnTo>
                  <a:pt x="147446" y="183146"/>
                </a:lnTo>
                <a:lnTo>
                  <a:pt x="92492" y="179162"/>
                </a:lnTo>
                <a:lnTo>
                  <a:pt x="46932" y="168233"/>
                </a:lnTo>
                <a:lnTo>
                  <a:pt x="14926" y="151899"/>
                </a:lnTo>
                <a:lnTo>
                  <a:pt x="634" y="131699"/>
                </a:lnTo>
                <a:close/>
              </a:path>
              <a:path w="378459" h="369570">
                <a:moveTo>
                  <a:pt x="294563" y="202476"/>
                </a:moveTo>
                <a:lnTo>
                  <a:pt x="284251" y="204609"/>
                </a:lnTo>
                <a:lnTo>
                  <a:pt x="275780" y="210459"/>
                </a:lnTo>
                <a:lnTo>
                  <a:pt x="270042" y="219197"/>
                </a:lnTo>
                <a:lnTo>
                  <a:pt x="267931" y="229997"/>
                </a:lnTo>
                <a:lnTo>
                  <a:pt x="321513" y="229997"/>
                </a:lnTo>
                <a:lnTo>
                  <a:pt x="319399" y="219197"/>
                </a:lnTo>
                <a:lnTo>
                  <a:pt x="313629" y="210459"/>
                </a:lnTo>
                <a:lnTo>
                  <a:pt x="305064" y="204609"/>
                </a:lnTo>
                <a:lnTo>
                  <a:pt x="294563" y="202476"/>
                </a:lnTo>
                <a:close/>
              </a:path>
              <a:path w="378459" h="369570">
                <a:moveTo>
                  <a:pt x="293928" y="131699"/>
                </a:moveTo>
                <a:lnTo>
                  <a:pt x="279693" y="151899"/>
                </a:lnTo>
                <a:lnTo>
                  <a:pt x="247800" y="168233"/>
                </a:lnTo>
                <a:lnTo>
                  <a:pt x="202351" y="179162"/>
                </a:lnTo>
                <a:lnTo>
                  <a:pt x="147446" y="183146"/>
                </a:lnTo>
                <a:lnTo>
                  <a:pt x="292978" y="183146"/>
                </a:lnTo>
                <a:lnTo>
                  <a:pt x="294563" y="182816"/>
                </a:lnTo>
                <a:lnTo>
                  <a:pt x="344732" y="182816"/>
                </a:lnTo>
                <a:lnTo>
                  <a:pt x="341053" y="177815"/>
                </a:lnTo>
                <a:lnTo>
                  <a:pt x="319933" y="164186"/>
                </a:lnTo>
                <a:lnTo>
                  <a:pt x="294563" y="159219"/>
                </a:lnTo>
                <a:lnTo>
                  <a:pt x="294563" y="134327"/>
                </a:lnTo>
                <a:lnTo>
                  <a:pt x="293928" y="131699"/>
                </a:lnTo>
                <a:close/>
              </a:path>
              <a:path w="378459" h="369570">
                <a:moveTo>
                  <a:pt x="147459" y="0"/>
                </a:moveTo>
                <a:lnTo>
                  <a:pt x="90038" y="4372"/>
                </a:lnTo>
                <a:lnTo>
                  <a:pt x="43168" y="16302"/>
                </a:lnTo>
                <a:lnTo>
                  <a:pt x="11580" y="34006"/>
                </a:lnTo>
                <a:lnTo>
                  <a:pt x="0" y="55702"/>
                </a:lnTo>
                <a:lnTo>
                  <a:pt x="0" y="101244"/>
                </a:lnTo>
                <a:lnTo>
                  <a:pt x="11580" y="122747"/>
                </a:lnTo>
                <a:lnTo>
                  <a:pt x="43168" y="140349"/>
                </a:lnTo>
                <a:lnTo>
                  <a:pt x="90038" y="152238"/>
                </a:lnTo>
                <a:lnTo>
                  <a:pt x="147459" y="156603"/>
                </a:lnTo>
                <a:lnTo>
                  <a:pt x="204695" y="152238"/>
                </a:lnTo>
                <a:lnTo>
                  <a:pt x="251466" y="140349"/>
                </a:lnTo>
                <a:lnTo>
                  <a:pt x="283015" y="122747"/>
                </a:lnTo>
                <a:lnTo>
                  <a:pt x="294589" y="101244"/>
                </a:lnTo>
                <a:lnTo>
                  <a:pt x="294589" y="55702"/>
                </a:lnTo>
                <a:lnTo>
                  <a:pt x="283015" y="34006"/>
                </a:lnTo>
                <a:lnTo>
                  <a:pt x="251466" y="16302"/>
                </a:lnTo>
                <a:lnTo>
                  <a:pt x="204695" y="4372"/>
                </a:lnTo>
                <a:lnTo>
                  <a:pt x="147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66B385E5-BD48-42C8-8868-E3625103ECA4}"/>
              </a:ext>
            </a:extLst>
          </p:cNvPr>
          <p:cNvSpPr txBox="1"/>
          <p:nvPr/>
        </p:nvSpPr>
        <p:spPr>
          <a:xfrm>
            <a:off x="7818010" y="3414772"/>
            <a:ext cx="1949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Data party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Basic user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information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92048776-A3F3-44E3-B418-ACF6F5FC09DD}"/>
              </a:ext>
            </a:extLst>
          </p:cNvPr>
          <p:cNvSpPr/>
          <p:nvPr/>
        </p:nvSpPr>
        <p:spPr>
          <a:xfrm>
            <a:off x="7371726" y="4631813"/>
            <a:ext cx="378460" cy="368935"/>
          </a:xfrm>
          <a:custGeom>
            <a:avLst/>
            <a:gdLst/>
            <a:ahLst/>
            <a:cxnLst/>
            <a:rect l="l" t="t" r="r" b="b"/>
            <a:pathLst>
              <a:path w="378459" h="368935">
                <a:moveTo>
                  <a:pt x="634" y="238353"/>
                </a:moveTo>
                <a:lnTo>
                  <a:pt x="317" y="239661"/>
                </a:lnTo>
                <a:lnTo>
                  <a:pt x="0" y="241299"/>
                </a:lnTo>
                <a:lnTo>
                  <a:pt x="0" y="313550"/>
                </a:lnTo>
                <a:lnTo>
                  <a:pt x="11578" y="335016"/>
                </a:lnTo>
                <a:lnTo>
                  <a:pt x="43162" y="352585"/>
                </a:lnTo>
                <a:lnTo>
                  <a:pt x="90027" y="364451"/>
                </a:lnTo>
                <a:lnTo>
                  <a:pt x="147446" y="368807"/>
                </a:lnTo>
                <a:lnTo>
                  <a:pt x="167515" y="368322"/>
                </a:lnTo>
                <a:lnTo>
                  <a:pt x="186721" y="366887"/>
                </a:lnTo>
                <a:lnTo>
                  <a:pt x="204918" y="364532"/>
                </a:lnTo>
                <a:lnTo>
                  <a:pt x="221957" y="361289"/>
                </a:lnTo>
                <a:lnTo>
                  <a:pt x="366346" y="361289"/>
                </a:lnTo>
                <a:lnTo>
                  <a:pt x="371254" y="357857"/>
                </a:lnTo>
                <a:lnTo>
                  <a:pt x="376163" y="350267"/>
                </a:lnTo>
                <a:lnTo>
                  <a:pt x="377888" y="341350"/>
                </a:lnTo>
                <a:lnTo>
                  <a:pt x="234010" y="341350"/>
                </a:lnTo>
                <a:lnTo>
                  <a:pt x="234010" y="289686"/>
                </a:lnTo>
                <a:lnTo>
                  <a:pt x="147446" y="289686"/>
                </a:lnTo>
                <a:lnTo>
                  <a:pt x="92492" y="285713"/>
                </a:lnTo>
                <a:lnTo>
                  <a:pt x="46932" y="274812"/>
                </a:lnTo>
                <a:lnTo>
                  <a:pt x="14926" y="258515"/>
                </a:lnTo>
                <a:lnTo>
                  <a:pt x="634" y="238353"/>
                </a:lnTo>
                <a:close/>
              </a:path>
              <a:path w="378459" h="368935">
                <a:moveTo>
                  <a:pt x="366346" y="361289"/>
                </a:moveTo>
                <a:lnTo>
                  <a:pt x="221957" y="361289"/>
                </a:lnTo>
                <a:lnTo>
                  <a:pt x="225755" y="363575"/>
                </a:lnTo>
                <a:lnTo>
                  <a:pt x="229882" y="364883"/>
                </a:lnTo>
                <a:lnTo>
                  <a:pt x="354812" y="364883"/>
                </a:lnTo>
                <a:lnTo>
                  <a:pt x="363909" y="362994"/>
                </a:lnTo>
                <a:lnTo>
                  <a:pt x="366346" y="361289"/>
                </a:lnTo>
                <a:close/>
              </a:path>
              <a:path w="378459" h="368935">
                <a:moveTo>
                  <a:pt x="344733" y="182448"/>
                </a:moveTo>
                <a:lnTo>
                  <a:pt x="294563" y="182448"/>
                </a:lnTo>
                <a:lnTo>
                  <a:pt x="312446" y="186125"/>
                </a:lnTo>
                <a:lnTo>
                  <a:pt x="327061" y="196176"/>
                </a:lnTo>
                <a:lnTo>
                  <a:pt x="336920" y="211133"/>
                </a:lnTo>
                <a:lnTo>
                  <a:pt x="340537" y="229527"/>
                </a:lnTo>
                <a:lnTo>
                  <a:pt x="340537" y="245541"/>
                </a:lnTo>
                <a:lnTo>
                  <a:pt x="355130" y="245541"/>
                </a:lnTo>
                <a:lnTo>
                  <a:pt x="355130" y="341350"/>
                </a:lnTo>
                <a:lnTo>
                  <a:pt x="377888" y="341350"/>
                </a:lnTo>
                <a:lnTo>
                  <a:pt x="377951" y="245541"/>
                </a:lnTo>
                <a:lnTo>
                  <a:pt x="376872" y="238247"/>
                </a:lnTo>
                <a:lnTo>
                  <a:pt x="373832" y="231811"/>
                </a:lnTo>
                <a:lnTo>
                  <a:pt x="369127" y="226601"/>
                </a:lnTo>
                <a:lnTo>
                  <a:pt x="363054" y="222986"/>
                </a:lnTo>
                <a:lnTo>
                  <a:pt x="356051" y="197800"/>
                </a:lnTo>
                <a:lnTo>
                  <a:pt x="344733" y="182448"/>
                </a:lnTo>
                <a:close/>
              </a:path>
              <a:path w="378459" h="368935">
                <a:moveTo>
                  <a:pt x="302171" y="279895"/>
                </a:moveTo>
                <a:lnTo>
                  <a:pt x="287273" y="279895"/>
                </a:lnTo>
                <a:lnTo>
                  <a:pt x="281254" y="286105"/>
                </a:lnTo>
                <a:lnTo>
                  <a:pt x="281254" y="298526"/>
                </a:lnTo>
                <a:lnTo>
                  <a:pt x="283476" y="302437"/>
                </a:lnTo>
                <a:lnTo>
                  <a:pt x="286956" y="305053"/>
                </a:lnTo>
                <a:lnTo>
                  <a:pt x="286956" y="326301"/>
                </a:lnTo>
                <a:lnTo>
                  <a:pt x="302171" y="326301"/>
                </a:lnTo>
                <a:lnTo>
                  <a:pt x="302171" y="305053"/>
                </a:lnTo>
                <a:lnTo>
                  <a:pt x="305650" y="302437"/>
                </a:lnTo>
                <a:lnTo>
                  <a:pt x="307873" y="298526"/>
                </a:lnTo>
                <a:lnTo>
                  <a:pt x="307873" y="286105"/>
                </a:lnTo>
                <a:lnTo>
                  <a:pt x="302171" y="279895"/>
                </a:lnTo>
                <a:close/>
              </a:path>
              <a:path w="378459" h="368935">
                <a:moveTo>
                  <a:pt x="234010" y="256336"/>
                </a:moveTo>
                <a:lnTo>
                  <a:pt x="211175" y="256336"/>
                </a:lnTo>
                <a:lnTo>
                  <a:pt x="211175" y="284124"/>
                </a:lnTo>
                <a:lnTo>
                  <a:pt x="196267" y="286515"/>
                </a:lnTo>
                <a:lnTo>
                  <a:pt x="180616" y="288258"/>
                </a:lnTo>
                <a:lnTo>
                  <a:pt x="164312" y="289325"/>
                </a:lnTo>
                <a:lnTo>
                  <a:pt x="147446" y="289686"/>
                </a:lnTo>
                <a:lnTo>
                  <a:pt x="234010" y="289686"/>
                </a:lnTo>
                <a:lnTo>
                  <a:pt x="234010" y="256336"/>
                </a:lnTo>
                <a:close/>
              </a:path>
              <a:path w="378459" h="368935">
                <a:moveTo>
                  <a:pt x="634" y="131432"/>
                </a:moveTo>
                <a:lnTo>
                  <a:pt x="0" y="134048"/>
                </a:lnTo>
                <a:lnTo>
                  <a:pt x="0" y="206641"/>
                </a:lnTo>
                <a:lnTo>
                  <a:pt x="11578" y="228102"/>
                </a:lnTo>
                <a:lnTo>
                  <a:pt x="43162" y="245671"/>
                </a:lnTo>
                <a:lnTo>
                  <a:pt x="90027" y="257540"/>
                </a:lnTo>
                <a:lnTo>
                  <a:pt x="147446" y="261899"/>
                </a:lnTo>
                <a:lnTo>
                  <a:pt x="164312" y="261535"/>
                </a:lnTo>
                <a:lnTo>
                  <a:pt x="180616" y="260465"/>
                </a:lnTo>
                <a:lnTo>
                  <a:pt x="196267" y="258722"/>
                </a:lnTo>
                <a:lnTo>
                  <a:pt x="211175" y="256336"/>
                </a:lnTo>
                <a:lnTo>
                  <a:pt x="234010" y="256336"/>
                </a:lnTo>
                <a:lnTo>
                  <a:pt x="234010" y="245541"/>
                </a:lnTo>
                <a:lnTo>
                  <a:pt x="321513" y="245541"/>
                </a:lnTo>
                <a:lnTo>
                  <a:pt x="321513" y="229527"/>
                </a:lnTo>
                <a:lnTo>
                  <a:pt x="248907" y="229527"/>
                </a:lnTo>
                <a:lnTo>
                  <a:pt x="252519" y="211133"/>
                </a:lnTo>
                <a:lnTo>
                  <a:pt x="262343" y="196176"/>
                </a:lnTo>
                <a:lnTo>
                  <a:pt x="276864" y="186125"/>
                </a:lnTo>
                <a:lnTo>
                  <a:pt x="293035" y="182765"/>
                </a:lnTo>
                <a:lnTo>
                  <a:pt x="147446" y="182765"/>
                </a:lnTo>
                <a:lnTo>
                  <a:pt x="92492" y="178791"/>
                </a:lnTo>
                <a:lnTo>
                  <a:pt x="46932" y="167890"/>
                </a:lnTo>
                <a:lnTo>
                  <a:pt x="14926" y="151593"/>
                </a:lnTo>
                <a:lnTo>
                  <a:pt x="634" y="131432"/>
                </a:lnTo>
                <a:close/>
              </a:path>
              <a:path w="378459" h="368935">
                <a:moveTo>
                  <a:pt x="294563" y="202056"/>
                </a:moveTo>
                <a:lnTo>
                  <a:pt x="284251" y="204188"/>
                </a:lnTo>
                <a:lnTo>
                  <a:pt x="275780" y="210029"/>
                </a:lnTo>
                <a:lnTo>
                  <a:pt x="270042" y="218751"/>
                </a:lnTo>
                <a:lnTo>
                  <a:pt x="267931" y="229527"/>
                </a:lnTo>
                <a:lnTo>
                  <a:pt x="321513" y="229527"/>
                </a:lnTo>
                <a:lnTo>
                  <a:pt x="319399" y="218751"/>
                </a:lnTo>
                <a:lnTo>
                  <a:pt x="313629" y="210029"/>
                </a:lnTo>
                <a:lnTo>
                  <a:pt x="305064" y="204188"/>
                </a:lnTo>
                <a:lnTo>
                  <a:pt x="294563" y="202056"/>
                </a:lnTo>
                <a:close/>
              </a:path>
              <a:path w="378459" h="368935">
                <a:moveTo>
                  <a:pt x="293928" y="131432"/>
                </a:moveTo>
                <a:lnTo>
                  <a:pt x="279693" y="151593"/>
                </a:lnTo>
                <a:lnTo>
                  <a:pt x="247800" y="167890"/>
                </a:lnTo>
                <a:lnTo>
                  <a:pt x="202351" y="178791"/>
                </a:lnTo>
                <a:lnTo>
                  <a:pt x="147446" y="182765"/>
                </a:lnTo>
                <a:lnTo>
                  <a:pt x="293035" y="182765"/>
                </a:lnTo>
                <a:lnTo>
                  <a:pt x="294563" y="182448"/>
                </a:lnTo>
                <a:lnTo>
                  <a:pt x="344733" y="182448"/>
                </a:lnTo>
                <a:lnTo>
                  <a:pt x="341053" y="177457"/>
                </a:lnTo>
                <a:lnTo>
                  <a:pt x="319933" y="163857"/>
                </a:lnTo>
                <a:lnTo>
                  <a:pt x="294563" y="158902"/>
                </a:lnTo>
                <a:lnTo>
                  <a:pt x="294563" y="134048"/>
                </a:lnTo>
                <a:lnTo>
                  <a:pt x="293928" y="131432"/>
                </a:lnTo>
                <a:close/>
              </a:path>
              <a:path w="378459" h="368935">
                <a:moveTo>
                  <a:pt x="147459" y="0"/>
                </a:moveTo>
                <a:lnTo>
                  <a:pt x="90038" y="4363"/>
                </a:lnTo>
                <a:lnTo>
                  <a:pt x="43168" y="16268"/>
                </a:lnTo>
                <a:lnTo>
                  <a:pt x="11580" y="33936"/>
                </a:lnTo>
                <a:lnTo>
                  <a:pt x="0" y="55587"/>
                </a:lnTo>
                <a:lnTo>
                  <a:pt x="0" y="101041"/>
                </a:lnTo>
                <a:lnTo>
                  <a:pt x="11580" y="122501"/>
                </a:lnTo>
                <a:lnTo>
                  <a:pt x="43168" y="140071"/>
                </a:lnTo>
                <a:lnTo>
                  <a:pt x="90038" y="151940"/>
                </a:lnTo>
                <a:lnTo>
                  <a:pt x="147459" y="156298"/>
                </a:lnTo>
                <a:lnTo>
                  <a:pt x="204695" y="151940"/>
                </a:lnTo>
                <a:lnTo>
                  <a:pt x="251466" y="140071"/>
                </a:lnTo>
                <a:lnTo>
                  <a:pt x="283015" y="122501"/>
                </a:lnTo>
                <a:lnTo>
                  <a:pt x="294589" y="101041"/>
                </a:lnTo>
                <a:lnTo>
                  <a:pt x="294589" y="55587"/>
                </a:lnTo>
                <a:lnTo>
                  <a:pt x="283015" y="33936"/>
                </a:lnTo>
                <a:lnTo>
                  <a:pt x="251466" y="16268"/>
                </a:lnTo>
                <a:lnTo>
                  <a:pt x="204695" y="4363"/>
                </a:lnTo>
                <a:lnTo>
                  <a:pt x="147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BB7AC9BE-DAA5-4457-9E2F-7137BAA2F9DB}"/>
              </a:ext>
            </a:extLst>
          </p:cNvPr>
          <p:cNvSpPr txBox="1"/>
          <p:nvPr/>
        </p:nvSpPr>
        <p:spPr>
          <a:xfrm>
            <a:off x="7828222" y="4583171"/>
            <a:ext cx="196659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Data party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Arial"/>
                <a:cs typeface="Arial"/>
              </a:rPr>
              <a:t>Other platform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information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4" name="object 41">
            <a:extLst>
              <a:ext uri="{FF2B5EF4-FFF2-40B4-BE49-F238E27FC236}">
                <a16:creationId xmlns:a16="http://schemas.microsoft.com/office/drawing/2014/main" id="{728AE722-3420-412D-8097-AC9493A02A0A}"/>
              </a:ext>
            </a:extLst>
          </p:cNvPr>
          <p:cNvGrpSpPr/>
          <p:nvPr/>
        </p:nvGrpSpPr>
        <p:grpSpPr>
          <a:xfrm>
            <a:off x="3097373" y="2880745"/>
            <a:ext cx="5952490" cy="2120265"/>
            <a:chOff x="3098755" y="3459482"/>
            <a:chExt cx="5952490" cy="2120265"/>
          </a:xfrm>
        </p:grpSpPr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33B7D2AF-3C7E-4939-A24E-BE6C44104A2D}"/>
                </a:ext>
              </a:extLst>
            </p:cNvPr>
            <p:cNvSpPr/>
            <p:nvPr/>
          </p:nvSpPr>
          <p:spPr>
            <a:xfrm>
              <a:off x="3184419" y="4464177"/>
              <a:ext cx="635" cy="669925"/>
            </a:xfrm>
            <a:custGeom>
              <a:avLst/>
              <a:gdLst/>
              <a:ahLst/>
              <a:cxnLst/>
              <a:rect l="l" t="t" r="r" b="b"/>
              <a:pathLst>
                <a:path w="635" h="669925">
                  <a:moveTo>
                    <a:pt x="393" y="0"/>
                  </a:moveTo>
                  <a:lnTo>
                    <a:pt x="0" y="66989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3">
              <a:extLst>
                <a:ext uri="{FF2B5EF4-FFF2-40B4-BE49-F238E27FC236}">
                  <a16:creationId xmlns:a16="http://schemas.microsoft.com/office/drawing/2014/main" id="{FEBA1F08-16A8-4FAD-A629-E3678E2A13D3}"/>
                </a:ext>
              </a:extLst>
            </p:cNvPr>
            <p:cNvSpPr/>
            <p:nvPr/>
          </p:nvSpPr>
          <p:spPr>
            <a:xfrm>
              <a:off x="3313176" y="4616958"/>
              <a:ext cx="373367" cy="3863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4">
              <a:extLst>
                <a:ext uri="{FF2B5EF4-FFF2-40B4-BE49-F238E27FC236}">
                  <a16:creationId xmlns:a16="http://schemas.microsoft.com/office/drawing/2014/main" id="{4E340F58-C268-4797-B82E-82A4288F90B7}"/>
                </a:ext>
              </a:extLst>
            </p:cNvPr>
            <p:cNvSpPr/>
            <p:nvPr/>
          </p:nvSpPr>
          <p:spPr>
            <a:xfrm>
              <a:off x="3117805" y="5019741"/>
              <a:ext cx="133350" cy="114935"/>
            </a:xfrm>
            <a:custGeom>
              <a:avLst/>
              <a:gdLst/>
              <a:ahLst/>
              <a:cxnLst/>
              <a:rect l="l" t="t" r="r" b="b"/>
              <a:pathLst>
                <a:path w="133350" h="114935">
                  <a:moveTo>
                    <a:pt x="0" y="0"/>
                  </a:moveTo>
                  <a:lnTo>
                    <a:pt x="66611" y="114338"/>
                  </a:lnTo>
                  <a:lnTo>
                    <a:pt x="133350" y="7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5">
              <a:extLst>
                <a:ext uri="{FF2B5EF4-FFF2-40B4-BE49-F238E27FC236}">
                  <a16:creationId xmlns:a16="http://schemas.microsoft.com/office/drawing/2014/main" id="{A2A18A70-29C2-4169-8FB3-ADDE6E0C2B45}"/>
                </a:ext>
              </a:extLst>
            </p:cNvPr>
            <p:cNvSpPr/>
            <p:nvPr/>
          </p:nvSpPr>
          <p:spPr>
            <a:xfrm>
              <a:off x="3118063" y="4464180"/>
              <a:ext cx="133350" cy="114935"/>
            </a:xfrm>
            <a:custGeom>
              <a:avLst/>
              <a:gdLst/>
              <a:ahLst/>
              <a:cxnLst/>
              <a:rect l="l" t="t" r="r" b="b"/>
              <a:pathLst>
                <a:path w="133350" h="114935">
                  <a:moveTo>
                    <a:pt x="133350" y="114338"/>
                  </a:moveTo>
                  <a:lnTo>
                    <a:pt x="66751" y="0"/>
                  </a:lnTo>
                  <a:lnTo>
                    <a:pt x="0" y="11424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6">
              <a:extLst>
                <a:ext uri="{FF2B5EF4-FFF2-40B4-BE49-F238E27FC236}">
                  <a16:creationId xmlns:a16="http://schemas.microsoft.com/office/drawing/2014/main" id="{2A670804-23CC-40F9-B465-D3DCB50F4108}"/>
                </a:ext>
              </a:extLst>
            </p:cNvPr>
            <p:cNvSpPr/>
            <p:nvPr/>
          </p:nvSpPr>
          <p:spPr>
            <a:xfrm>
              <a:off x="8565662" y="4475607"/>
              <a:ext cx="635" cy="669925"/>
            </a:xfrm>
            <a:custGeom>
              <a:avLst/>
              <a:gdLst/>
              <a:ahLst/>
              <a:cxnLst/>
              <a:rect l="l" t="t" r="r" b="b"/>
              <a:pathLst>
                <a:path w="634" h="669925">
                  <a:moveTo>
                    <a:pt x="393" y="0"/>
                  </a:moveTo>
                  <a:lnTo>
                    <a:pt x="0" y="66989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89B10BF7-21C1-4C87-919E-E762CAF20629}"/>
                </a:ext>
              </a:extLst>
            </p:cNvPr>
            <p:cNvSpPr/>
            <p:nvPr/>
          </p:nvSpPr>
          <p:spPr>
            <a:xfrm>
              <a:off x="8499048" y="5031171"/>
              <a:ext cx="133350" cy="114935"/>
            </a:xfrm>
            <a:custGeom>
              <a:avLst/>
              <a:gdLst/>
              <a:ahLst/>
              <a:cxnLst/>
              <a:rect l="l" t="t" r="r" b="b"/>
              <a:pathLst>
                <a:path w="133350" h="114935">
                  <a:moveTo>
                    <a:pt x="0" y="0"/>
                  </a:moveTo>
                  <a:lnTo>
                    <a:pt x="66611" y="114338"/>
                  </a:lnTo>
                  <a:lnTo>
                    <a:pt x="133350" y="7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8">
              <a:extLst>
                <a:ext uri="{FF2B5EF4-FFF2-40B4-BE49-F238E27FC236}">
                  <a16:creationId xmlns:a16="http://schemas.microsoft.com/office/drawing/2014/main" id="{9FD70DBC-096B-4ADA-9326-E549C01396F6}"/>
                </a:ext>
              </a:extLst>
            </p:cNvPr>
            <p:cNvSpPr/>
            <p:nvPr/>
          </p:nvSpPr>
          <p:spPr>
            <a:xfrm>
              <a:off x="8499306" y="4475610"/>
              <a:ext cx="133350" cy="114935"/>
            </a:xfrm>
            <a:custGeom>
              <a:avLst/>
              <a:gdLst/>
              <a:ahLst/>
              <a:cxnLst/>
              <a:rect l="l" t="t" r="r" b="b"/>
              <a:pathLst>
                <a:path w="133350" h="114935">
                  <a:moveTo>
                    <a:pt x="133350" y="114338"/>
                  </a:moveTo>
                  <a:lnTo>
                    <a:pt x="66751" y="0"/>
                  </a:lnTo>
                  <a:lnTo>
                    <a:pt x="0" y="11424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9">
              <a:extLst>
                <a:ext uri="{FF2B5EF4-FFF2-40B4-BE49-F238E27FC236}">
                  <a16:creationId xmlns:a16="http://schemas.microsoft.com/office/drawing/2014/main" id="{485FF70B-DB25-4959-ABF6-F0C47D00E59D}"/>
                </a:ext>
              </a:extLst>
            </p:cNvPr>
            <p:cNvSpPr/>
            <p:nvPr/>
          </p:nvSpPr>
          <p:spPr>
            <a:xfrm>
              <a:off x="8677656" y="4578858"/>
              <a:ext cx="373379" cy="3855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0">
              <a:extLst>
                <a:ext uri="{FF2B5EF4-FFF2-40B4-BE49-F238E27FC236}">
                  <a16:creationId xmlns:a16="http://schemas.microsoft.com/office/drawing/2014/main" id="{969582C8-9C86-4CA2-99E9-6C38071E818B}"/>
                </a:ext>
              </a:extLst>
            </p:cNvPr>
            <p:cNvSpPr/>
            <p:nvPr/>
          </p:nvSpPr>
          <p:spPr>
            <a:xfrm>
              <a:off x="4540370" y="5395066"/>
              <a:ext cx="2679065" cy="7620"/>
            </a:xfrm>
            <a:custGeom>
              <a:avLst/>
              <a:gdLst/>
              <a:ahLst/>
              <a:cxnLst/>
              <a:rect l="l" t="t" r="r" b="b"/>
              <a:pathLst>
                <a:path w="2679065" h="7620">
                  <a:moveTo>
                    <a:pt x="2678722" y="0"/>
                  </a:moveTo>
                  <a:lnTo>
                    <a:pt x="0" y="7607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1">
              <a:extLst>
                <a:ext uri="{FF2B5EF4-FFF2-40B4-BE49-F238E27FC236}">
                  <a16:creationId xmlns:a16="http://schemas.microsoft.com/office/drawing/2014/main" id="{6F1F24CA-0C19-420F-9F1C-F26853818E42}"/>
                </a:ext>
              </a:extLst>
            </p:cNvPr>
            <p:cNvSpPr/>
            <p:nvPr/>
          </p:nvSpPr>
          <p:spPr>
            <a:xfrm>
              <a:off x="4540373" y="5335671"/>
              <a:ext cx="114935" cy="133350"/>
            </a:xfrm>
            <a:custGeom>
              <a:avLst/>
              <a:gdLst/>
              <a:ahLst/>
              <a:cxnLst/>
              <a:rect l="l" t="t" r="r" b="b"/>
              <a:pathLst>
                <a:path w="114935" h="133350">
                  <a:moveTo>
                    <a:pt x="114109" y="0"/>
                  </a:moveTo>
                  <a:lnTo>
                    <a:pt x="0" y="67005"/>
                  </a:lnTo>
                  <a:lnTo>
                    <a:pt x="114490" y="1333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2">
              <a:extLst>
                <a:ext uri="{FF2B5EF4-FFF2-40B4-BE49-F238E27FC236}">
                  <a16:creationId xmlns:a16="http://schemas.microsoft.com/office/drawing/2014/main" id="{98343A81-83CB-4D9C-95C6-945229B1E37D}"/>
                </a:ext>
              </a:extLst>
            </p:cNvPr>
            <p:cNvSpPr/>
            <p:nvPr/>
          </p:nvSpPr>
          <p:spPr>
            <a:xfrm>
              <a:off x="7104611" y="5328709"/>
              <a:ext cx="114935" cy="133350"/>
            </a:xfrm>
            <a:custGeom>
              <a:avLst/>
              <a:gdLst/>
              <a:ahLst/>
              <a:cxnLst/>
              <a:rect l="l" t="t" r="r" b="b"/>
              <a:pathLst>
                <a:path w="114934" h="133350">
                  <a:moveTo>
                    <a:pt x="368" y="133350"/>
                  </a:moveTo>
                  <a:lnTo>
                    <a:pt x="114477" y="6635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3">
              <a:extLst>
                <a:ext uri="{FF2B5EF4-FFF2-40B4-BE49-F238E27FC236}">
                  <a16:creationId xmlns:a16="http://schemas.microsoft.com/office/drawing/2014/main" id="{491B2647-A680-4545-97B6-41BA54E8F696}"/>
                </a:ext>
              </a:extLst>
            </p:cNvPr>
            <p:cNvSpPr/>
            <p:nvPr/>
          </p:nvSpPr>
          <p:spPr>
            <a:xfrm>
              <a:off x="4901183" y="5193792"/>
              <a:ext cx="373379" cy="3855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A4717E0B-A839-4D1B-8C00-EE2D36F6B152}"/>
                </a:ext>
              </a:extLst>
            </p:cNvPr>
            <p:cNvSpPr/>
            <p:nvPr/>
          </p:nvSpPr>
          <p:spPr>
            <a:xfrm>
              <a:off x="4527421" y="4198752"/>
              <a:ext cx="2691765" cy="9525"/>
            </a:xfrm>
            <a:custGeom>
              <a:avLst/>
              <a:gdLst/>
              <a:ahLst/>
              <a:cxnLst/>
              <a:rect l="l" t="t" r="r" b="b"/>
              <a:pathLst>
                <a:path w="2691765" h="9525">
                  <a:moveTo>
                    <a:pt x="2691587" y="0"/>
                  </a:moveTo>
                  <a:lnTo>
                    <a:pt x="0" y="946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B883314F-3060-476B-9324-152FE94A5E59}"/>
                </a:ext>
              </a:extLst>
            </p:cNvPr>
            <p:cNvSpPr/>
            <p:nvPr/>
          </p:nvSpPr>
          <p:spPr>
            <a:xfrm>
              <a:off x="4527425" y="4141130"/>
              <a:ext cx="114935" cy="133350"/>
            </a:xfrm>
            <a:custGeom>
              <a:avLst/>
              <a:gdLst/>
              <a:ahLst/>
              <a:cxnLst/>
              <a:rect l="l" t="t" r="r" b="b"/>
              <a:pathLst>
                <a:path w="114935" h="133350">
                  <a:moveTo>
                    <a:pt x="114058" y="0"/>
                  </a:moveTo>
                  <a:lnTo>
                    <a:pt x="0" y="67081"/>
                  </a:lnTo>
                  <a:lnTo>
                    <a:pt x="114528" y="13334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6">
              <a:extLst>
                <a:ext uri="{FF2B5EF4-FFF2-40B4-BE49-F238E27FC236}">
                  <a16:creationId xmlns:a16="http://schemas.microsoft.com/office/drawing/2014/main" id="{B72270DB-223B-4E3E-B4A9-1C970EC8AE87}"/>
                </a:ext>
              </a:extLst>
            </p:cNvPr>
            <p:cNvSpPr/>
            <p:nvPr/>
          </p:nvSpPr>
          <p:spPr>
            <a:xfrm>
              <a:off x="7104484" y="4132472"/>
              <a:ext cx="114935" cy="133350"/>
            </a:xfrm>
            <a:custGeom>
              <a:avLst/>
              <a:gdLst/>
              <a:ahLst/>
              <a:cxnLst/>
              <a:rect l="l" t="t" r="r" b="b"/>
              <a:pathLst>
                <a:path w="114934" h="133350">
                  <a:moveTo>
                    <a:pt x="457" y="133350"/>
                  </a:moveTo>
                  <a:lnTo>
                    <a:pt x="114528" y="6628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7">
              <a:extLst>
                <a:ext uri="{FF2B5EF4-FFF2-40B4-BE49-F238E27FC236}">
                  <a16:creationId xmlns:a16="http://schemas.microsoft.com/office/drawing/2014/main" id="{556DE9BE-9360-456F-AFDE-38F9F992FB74}"/>
                </a:ext>
              </a:extLst>
            </p:cNvPr>
            <p:cNvSpPr/>
            <p:nvPr/>
          </p:nvSpPr>
          <p:spPr>
            <a:xfrm>
              <a:off x="4901183" y="3994404"/>
              <a:ext cx="373379" cy="3863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8">
              <a:extLst>
                <a:ext uri="{FF2B5EF4-FFF2-40B4-BE49-F238E27FC236}">
                  <a16:creationId xmlns:a16="http://schemas.microsoft.com/office/drawing/2014/main" id="{EA2800B2-DC0D-45E8-AF49-3D7666CF225A}"/>
                </a:ext>
              </a:extLst>
            </p:cNvPr>
            <p:cNvSpPr/>
            <p:nvPr/>
          </p:nvSpPr>
          <p:spPr>
            <a:xfrm>
              <a:off x="3448050" y="4470654"/>
              <a:ext cx="1746885" cy="262255"/>
            </a:xfrm>
            <a:custGeom>
              <a:avLst/>
              <a:gdLst/>
              <a:ahLst/>
              <a:cxnLst/>
              <a:rect l="l" t="t" r="r" b="b"/>
              <a:pathLst>
                <a:path w="1746885" h="262254">
                  <a:moveTo>
                    <a:pt x="0" y="0"/>
                  </a:moveTo>
                  <a:lnTo>
                    <a:pt x="1746554" y="261823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9">
              <a:extLst>
                <a:ext uri="{FF2B5EF4-FFF2-40B4-BE49-F238E27FC236}">
                  <a16:creationId xmlns:a16="http://schemas.microsoft.com/office/drawing/2014/main" id="{C6F43E90-84E0-43DB-8824-109C2D46BB92}"/>
                </a:ext>
              </a:extLst>
            </p:cNvPr>
            <p:cNvSpPr/>
            <p:nvPr/>
          </p:nvSpPr>
          <p:spPr>
            <a:xfrm>
              <a:off x="5173849" y="4687368"/>
              <a:ext cx="92710" cy="86360"/>
            </a:xfrm>
            <a:custGeom>
              <a:avLst/>
              <a:gdLst/>
              <a:ahLst/>
              <a:cxnLst/>
              <a:rect l="l" t="t" r="r" b="b"/>
              <a:pathLst>
                <a:path w="92710" h="86360">
                  <a:moveTo>
                    <a:pt x="12877" y="0"/>
                  </a:moveTo>
                  <a:lnTo>
                    <a:pt x="0" y="85902"/>
                  </a:lnTo>
                  <a:lnTo>
                    <a:pt x="92341" y="55841"/>
                  </a:lnTo>
                  <a:lnTo>
                    <a:pt x="128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0">
              <a:extLst>
                <a:ext uri="{FF2B5EF4-FFF2-40B4-BE49-F238E27FC236}">
                  <a16:creationId xmlns:a16="http://schemas.microsoft.com/office/drawing/2014/main" id="{66DD7960-3B82-4B89-A39C-329D83A8FDB2}"/>
                </a:ext>
              </a:extLst>
            </p:cNvPr>
            <p:cNvSpPr/>
            <p:nvPr/>
          </p:nvSpPr>
          <p:spPr>
            <a:xfrm>
              <a:off x="3544824" y="4851812"/>
              <a:ext cx="1670685" cy="289560"/>
            </a:xfrm>
            <a:custGeom>
              <a:avLst/>
              <a:gdLst/>
              <a:ahLst/>
              <a:cxnLst/>
              <a:rect l="l" t="t" r="r" b="b"/>
              <a:pathLst>
                <a:path w="1670685" h="289560">
                  <a:moveTo>
                    <a:pt x="0" y="289318"/>
                  </a:moveTo>
                  <a:lnTo>
                    <a:pt x="1670138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1">
              <a:extLst>
                <a:ext uri="{FF2B5EF4-FFF2-40B4-BE49-F238E27FC236}">
                  <a16:creationId xmlns:a16="http://schemas.microsoft.com/office/drawing/2014/main" id="{CD98D89C-CFDC-400B-811F-62F7BD153D22}"/>
                </a:ext>
              </a:extLst>
            </p:cNvPr>
            <p:cNvSpPr/>
            <p:nvPr/>
          </p:nvSpPr>
          <p:spPr>
            <a:xfrm>
              <a:off x="5193278" y="4811491"/>
              <a:ext cx="93345" cy="85725"/>
            </a:xfrm>
            <a:custGeom>
              <a:avLst/>
              <a:gdLst/>
              <a:ahLst/>
              <a:cxnLst/>
              <a:rect l="l" t="t" r="r" b="b"/>
              <a:pathLst>
                <a:path w="93345" h="85725">
                  <a:moveTo>
                    <a:pt x="0" y="0"/>
                  </a:moveTo>
                  <a:lnTo>
                    <a:pt x="14833" y="85598"/>
                  </a:lnTo>
                  <a:lnTo>
                    <a:pt x="93014" y="27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2">
              <a:extLst>
                <a:ext uri="{FF2B5EF4-FFF2-40B4-BE49-F238E27FC236}">
                  <a16:creationId xmlns:a16="http://schemas.microsoft.com/office/drawing/2014/main" id="{BAAAF650-0773-4F78-BF6F-4A074F3AF549}"/>
                </a:ext>
              </a:extLst>
            </p:cNvPr>
            <p:cNvSpPr/>
            <p:nvPr/>
          </p:nvSpPr>
          <p:spPr>
            <a:xfrm>
              <a:off x="6573283" y="4437888"/>
              <a:ext cx="1753870" cy="331470"/>
            </a:xfrm>
            <a:custGeom>
              <a:avLst/>
              <a:gdLst/>
              <a:ahLst/>
              <a:cxnLst/>
              <a:rect l="l" t="t" r="r" b="b"/>
              <a:pathLst>
                <a:path w="1753870" h="331470">
                  <a:moveTo>
                    <a:pt x="1753527" y="0"/>
                  </a:moveTo>
                  <a:lnTo>
                    <a:pt x="0" y="331063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3">
              <a:extLst>
                <a:ext uri="{FF2B5EF4-FFF2-40B4-BE49-F238E27FC236}">
                  <a16:creationId xmlns:a16="http://schemas.microsoft.com/office/drawing/2014/main" id="{52F709A3-BFBC-4841-B8AE-D61CE1B365A7}"/>
                </a:ext>
              </a:extLst>
            </p:cNvPr>
            <p:cNvSpPr/>
            <p:nvPr/>
          </p:nvSpPr>
          <p:spPr>
            <a:xfrm>
              <a:off x="6502139" y="4723580"/>
              <a:ext cx="93980" cy="85725"/>
            </a:xfrm>
            <a:custGeom>
              <a:avLst/>
              <a:gdLst/>
              <a:ahLst/>
              <a:cxnLst/>
              <a:rect l="l" t="t" r="r" b="b"/>
              <a:pathLst>
                <a:path w="93979" h="85725">
                  <a:moveTo>
                    <a:pt x="77304" y="0"/>
                  </a:moveTo>
                  <a:lnTo>
                    <a:pt x="0" y="58801"/>
                  </a:lnTo>
                  <a:lnTo>
                    <a:pt x="93421" y="85356"/>
                  </a:lnTo>
                  <a:lnTo>
                    <a:pt x="77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4">
              <a:extLst>
                <a:ext uri="{FF2B5EF4-FFF2-40B4-BE49-F238E27FC236}">
                  <a16:creationId xmlns:a16="http://schemas.microsoft.com/office/drawing/2014/main" id="{B1AA1FBF-7790-42A5-9457-11EFD9BA394E}"/>
                </a:ext>
              </a:extLst>
            </p:cNvPr>
            <p:cNvSpPr/>
            <p:nvPr/>
          </p:nvSpPr>
          <p:spPr>
            <a:xfrm>
              <a:off x="6564612" y="4850094"/>
              <a:ext cx="1906905" cy="283210"/>
            </a:xfrm>
            <a:custGeom>
              <a:avLst/>
              <a:gdLst/>
              <a:ahLst/>
              <a:cxnLst/>
              <a:rect l="l" t="t" r="r" b="b"/>
              <a:pathLst>
                <a:path w="1906904" h="283210">
                  <a:moveTo>
                    <a:pt x="1906447" y="28321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5">
              <a:extLst>
                <a:ext uri="{FF2B5EF4-FFF2-40B4-BE49-F238E27FC236}">
                  <a16:creationId xmlns:a16="http://schemas.microsoft.com/office/drawing/2014/main" id="{3ABF2041-94BF-497B-9C1F-D966C7235BCB}"/>
                </a:ext>
              </a:extLst>
            </p:cNvPr>
            <p:cNvSpPr/>
            <p:nvPr/>
          </p:nvSpPr>
          <p:spPr>
            <a:xfrm>
              <a:off x="6493000" y="4809264"/>
              <a:ext cx="92710" cy="86360"/>
            </a:xfrm>
            <a:custGeom>
              <a:avLst/>
              <a:gdLst/>
              <a:ahLst/>
              <a:cxnLst/>
              <a:rect l="l" t="t" r="r" b="b"/>
              <a:pathLst>
                <a:path w="92709" h="86360">
                  <a:moveTo>
                    <a:pt x="92303" y="0"/>
                  </a:moveTo>
                  <a:lnTo>
                    <a:pt x="0" y="30200"/>
                  </a:lnTo>
                  <a:lnTo>
                    <a:pt x="79540" y="85928"/>
                  </a:lnTo>
                  <a:lnTo>
                    <a:pt x="92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6">
              <a:extLst>
                <a:ext uri="{FF2B5EF4-FFF2-40B4-BE49-F238E27FC236}">
                  <a16:creationId xmlns:a16="http://schemas.microsoft.com/office/drawing/2014/main" id="{66DBBB0F-91C7-456D-B78B-B32331304DC0}"/>
                </a:ext>
              </a:extLst>
            </p:cNvPr>
            <p:cNvSpPr/>
            <p:nvPr/>
          </p:nvSpPr>
          <p:spPr>
            <a:xfrm>
              <a:off x="5896766" y="3531872"/>
              <a:ext cx="5080" cy="802640"/>
            </a:xfrm>
            <a:custGeom>
              <a:avLst/>
              <a:gdLst/>
              <a:ahLst/>
              <a:cxnLst/>
              <a:rect l="l" t="t" r="r" b="b"/>
              <a:pathLst>
                <a:path w="5079" h="802639">
                  <a:moveTo>
                    <a:pt x="4559" y="802614"/>
                  </a:moveTo>
                  <a:lnTo>
                    <a:pt x="0" y="0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7">
              <a:extLst>
                <a:ext uri="{FF2B5EF4-FFF2-40B4-BE49-F238E27FC236}">
                  <a16:creationId xmlns:a16="http://schemas.microsoft.com/office/drawing/2014/main" id="{A11F68C7-F2E2-4815-808C-055E7BEA76E7}"/>
                </a:ext>
              </a:extLst>
            </p:cNvPr>
            <p:cNvSpPr/>
            <p:nvPr/>
          </p:nvSpPr>
          <p:spPr>
            <a:xfrm>
              <a:off x="5853412" y="3459482"/>
              <a:ext cx="86995" cy="87630"/>
            </a:xfrm>
            <a:custGeom>
              <a:avLst/>
              <a:gdLst/>
              <a:ahLst/>
              <a:cxnLst/>
              <a:rect l="l" t="t" r="r" b="b"/>
              <a:pathLst>
                <a:path w="86995" h="87629">
                  <a:moveTo>
                    <a:pt x="42938" y="0"/>
                  </a:moveTo>
                  <a:lnTo>
                    <a:pt x="0" y="87109"/>
                  </a:lnTo>
                  <a:lnTo>
                    <a:pt x="86868" y="86613"/>
                  </a:lnTo>
                  <a:lnTo>
                    <a:pt x="429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68">
            <a:extLst>
              <a:ext uri="{FF2B5EF4-FFF2-40B4-BE49-F238E27FC236}">
                <a16:creationId xmlns:a16="http://schemas.microsoft.com/office/drawing/2014/main" id="{226903DD-13B5-4227-A5FF-C7182B4C122B}"/>
              </a:ext>
            </a:extLst>
          </p:cNvPr>
          <p:cNvSpPr txBox="1"/>
          <p:nvPr/>
        </p:nvSpPr>
        <p:spPr>
          <a:xfrm>
            <a:off x="5484351" y="4856537"/>
            <a:ext cx="97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AI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69">
            <a:extLst>
              <a:ext uri="{FF2B5EF4-FFF2-40B4-BE49-F238E27FC236}">
                <a16:creationId xmlns:a16="http://schemas.microsoft.com/office/drawing/2014/main" id="{17E51FC0-1393-4670-A793-AC151EA25A4E}"/>
              </a:ext>
            </a:extLst>
          </p:cNvPr>
          <p:cNvSpPr/>
          <p:nvPr/>
        </p:nvSpPr>
        <p:spPr>
          <a:xfrm>
            <a:off x="4234811" y="5333407"/>
            <a:ext cx="373379" cy="385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0">
            <a:extLst>
              <a:ext uri="{FF2B5EF4-FFF2-40B4-BE49-F238E27FC236}">
                <a16:creationId xmlns:a16="http://schemas.microsoft.com/office/drawing/2014/main" id="{602CB5B9-D9C8-4564-81D1-19C6D7011F9C}"/>
              </a:ext>
            </a:extLst>
          </p:cNvPr>
          <p:cNvSpPr txBox="1"/>
          <p:nvPr/>
        </p:nvSpPr>
        <p:spPr>
          <a:xfrm>
            <a:off x="4681042" y="5423606"/>
            <a:ext cx="33540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Private data cannot be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exchanged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4" name="object 72">
            <a:extLst>
              <a:ext uri="{FF2B5EF4-FFF2-40B4-BE49-F238E27FC236}">
                <a16:creationId xmlns:a16="http://schemas.microsoft.com/office/drawing/2014/main" id="{8FB1E0B2-8602-40CF-9F46-5B685C3B704E}"/>
              </a:ext>
            </a:extLst>
          </p:cNvPr>
          <p:cNvSpPr txBox="1"/>
          <p:nvPr/>
        </p:nvSpPr>
        <p:spPr>
          <a:xfrm>
            <a:off x="3313024" y="5721954"/>
            <a:ext cx="6059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Federated Recommendation Systems (FRS)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Framework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858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FD24-7F99-40CA-ABD6-C9FF0B84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Open problems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4E84-6693-4108-A7CC-4C4FCFBC0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056" y="1184233"/>
            <a:ext cx="10413745" cy="5030790"/>
          </a:xfrm>
        </p:spPr>
        <p:txBody>
          <a:bodyPr>
            <a:normAutofit fontScale="85000" lnSpcReduction="10000"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Security and Privacy</a:t>
            </a:r>
          </a:p>
          <a:p>
            <a:pPr>
              <a:buFontTx/>
              <a:buChar char="-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Federated Unlearning [33], Client Selection </a:t>
            </a:r>
          </a:p>
          <a:p>
            <a:pPr>
              <a:buFontTx/>
              <a:buChar char="-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Poisoning Attacks Against to FRS [34], Distributed Data Ordering Attack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Communication is Expensive</a:t>
            </a:r>
          </a:p>
          <a:p>
            <a:pPr>
              <a:buFontTx/>
              <a:buChar char="-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Adaptive Second-order Method, Newton-Type Methods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Fairness and Non-IID</a:t>
            </a:r>
          </a:p>
          <a:p>
            <a:pPr>
              <a:buFontTx/>
              <a:buChar char="-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Efficient Federated Shapley Value [35]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Learning Methods</a:t>
            </a:r>
          </a:p>
          <a:p>
            <a:pPr>
              <a:buFontTx/>
              <a:buChar char="-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Multimodal [36], Semi-Supervised, and Multi-task [37] Federated Learning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- FRS, Medical AI, Federated Learning + Natural Language Processing (FL+NLP), including Automatic Speech Recognition (ASR)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6598A-7B86-44C4-8CCC-DA5DB14A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DB3B9-F1A0-47B1-A4FF-1E0386E11A9F}"/>
              </a:ext>
            </a:extLst>
          </p:cNvPr>
          <p:cNvSpPr/>
          <p:nvPr/>
        </p:nvSpPr>
        <p:spPr>
          <a:xfrm>
            <a:off x="-65317" y="6035139"/>
            <a:ext cx="1241904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[33]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Bourtoule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L, Chandrasekaran V,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Choquette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-Choo C A, et al. Machine unlearning[C]//2021 IEEE Symposium on Security and Privacy (SP). IEEE, 2021: 141-159.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[34] Hai Huang, Jiaming Mu, Neil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Zhenqiang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Gong, Qi Li, Bin Liu, and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Mingwei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Xu. "Data Poisoning Attacks to Deep Learning Based Recommender Systems". In NDSS, 2021.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[35] Fan,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Zhenan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 “Improving Fairness for Data Valuation in Federated Learning.” (2021).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[36] Zhao,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Yuchen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 “Multimodal Federated Learning.”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abs/2109.04833 (2021): n.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[37] Hu,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Shengyuan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Zhiwei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Steven Wu, and Virginia Smith. "Private Multi-Task Learning: Formulation and Applications to Federated Learning."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preprint arXiv:2108.12978 (2021).</a:t>
            </a:r>
          </a:p>
        </p:txBody>
      </p:sp>
    </p:spTree>
    <p:extLst>
      <p:ext uri="{BB962C8B-B14F-4D97-AF65-F5344CB8AC3E}">
        <p14:creationId xmlns:p14="http://schemas.microsoft.com/office/powerpoint/2010/main" val="265194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C8F0-BE40-4F06-A454-3F366340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243"/>
            <a:ext cx="121920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General Problem Setting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3E10C80-ED9B-4A8C-B894-67465AB98461}"/>
              </a:ext>
            </a:extLst>
          </p:cNvPr>
          <p:cNvSpPr/>
          <p:nvPr/>
        </p:nvSpPr>
        <p:spPr>
          <a:xfrm>
            <a:off x="779870" y="1168052"/>
            <a:ext cx="349850" cy="351385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A42DBC-3469-4164-A23C-79CAED569773}"/>
              </a:ext>
            </a:extLst>
          </p:cNvPr>
          <p:cNvSpPr/>
          <p:nvPr/>
        </p:nvSpPr>
        <p:spPr>
          <a:xfrm>
            <a:off x="1129720" y="1144157"/>
            <a:ext cx="3788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one central server and N clients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4F24803-5FB5-41E7-BA63-2638325C8A31}"/>
              </a:ext>
            </a:extLst>
          </p:cNvPr>
          <p:cNvSpPr/>
          <p:nvPr/>
        </p:nvSpPr>
        <p:spPr>
          <a:xfrm>
            <a:off x="779870" y="1575491"/>
            <a:ext cx="349850" cy="351385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C8742F7-ECD2-4BAA-A259-4F55E51664FA}"/>
              </a:ext>
            </a:extLst>
          </p:cNvPr>
          <p:cNvSpPr/>
          <p:nvPr/>
        </p:nvSpPr>
        <p:spPr>
          <a:xfrm>
            <a:off x="779870" y="2000306"/>
            <a:ext cx="349850" cy="351385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EE8628A-66EF-4BB5-AA46-C3568DE040AC}"/>
              </a:ext>
            </a:extLst>
          </p:cNvPr>
          <p:cNvSpPr/>
          <p:nvPr/>
        </p:nvSpPr>
        <p:spPr>
          <a:xfrm>
            <a:off x="779870" y="2574352"/>
            <a:ext cx="349850" cy="351385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D42BDA-532C-4A48-90C0-339495DE0A8C}"/>
              </a:ext>
            </a:extLst>
          </p:cNvPr>
          <p:cNvSpPr/>
          <p:nvPr/>
        </p:nvSpPr>
        <p:spPr>
          <a:xfrm>
            <a:off x="1129720" y="1544589"/>
            <a:ext cx="45993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each client holds M data (for simplicity)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8575EE-D88A-4B6E-BACA-9F052DDDA12C}"/>
              </a:ext>
            </a:extLst>
          </p:cNvPr>
          <p:cNvSpPr/>
          <p:nvPr/>
        </p:nvSpPr>
        <p:spPr>
          <a:xfrm>
            <a:off x="1129720" y="1950262"/>
            <a:ext cx="9330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the clients can communicate with the central server but cannot connect with other clients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9D9988-2EEF-467B-842E-0C42D2D88723}"/>
              </a:ext>
            </a:extLst>
          </p:cNvPr>
          <p:cNvSpPr/>
          <p:nvPr/>
        </p:nvSpPr>
        <p:spPr>
          <a:xfrm>
            <a:off x="1129720" y="2557246"/>
            <a:ext cx="95296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there is a global model on the server, and the clients communicates with the server to update the model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17B84B-2157-49B7-AFFA-C4574E2BA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433" y="3083215"/>
            <a:ext cx="4569136" cy="36521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062D8A4-2E9E-45A5-9350-FF668E8EDC1F}"/>
              </a:ext>
            </a:extLst>
          </p:cNvPr>
          <p:cNvSpPr/>
          <p:nvPr/>
        </p:nvSpPr>
        <p:spPr>
          <a:xfrm>
            <a:off x="-77840" y="6647280"/>
            <a:ext cx="10195300" cy="246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McMahan H B. Advances and Open Problems in Federated Learning[J]. Foundations and Trends® in Machine Learning, 2021, 14(1).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054083-17FB-4E2E-97F4-5EBA3A6A013B}"/>
              </a:ext>
            </a:extLst>
          </p:cNvPr>
          <p:cNvSpPr/>
          <p:nvPr/>
        </p:nvSpPr>
        <p:spPr>
          <a:xfrm>
            <a:off x="3811433" y="3083216"/>
            <a:ext cx="4166241" cy="82082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F547A7F-CB7D-4057-9CE1-83B09A15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2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2278-D0AA-4073-8D55-5D092EA0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General Problem Setting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B3342-BFC2-4881-A98A-0EF36F783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48" y="1468976"/>
            <a:ext cx="9320503" cy="459185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00F6B-6B19-4174-B695-251BF6D1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C6B7-C211-4378-8352-4DB394E3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BF4AC2-D149-487D-AF69-288CB1CFFB9E}"/>
              </a:ext>
            </a:extLst>
          </p:cNvPr>
          <p:cNvSpPr/>
          <p:nvPr/>
        </p:nvSpPr>
        <p:spPr>
          <a:xfrm>
            <a:off x="4906347" y="3820578"/>
            <a:ext cx="2379306" cy="1325563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1" b="1" i="1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61B336-EF45-4DFA-8B26-75BFFC056BE8}"/>
              </a:ext>
            </a:extLst>
          </p:cNvPr>
          <p:cNvSpPr/>
          <p:nvPr/>
        </p:nvSpPr>
        <p:spPr>
          <a:xfrm>
            <a:off x="4779606" y="1325564"/>
            <a:ext cx="2632788" cy="132556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Communication is expensive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ABF573-30D5-4F68-BC5D-C5BDE02E3986}"/>
              </a:ext>
            </a:extLst>
          </p:cNvPr>
          <p:cNvSpPr/>
          <p:nvPr/>
        </p:nvSpPr>
        <p:spPr>
          <a:xfrm>
            <a:off x="1101012" y="4906039"/>
            <a:ext cx="2511490" cy="13255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Data are</a:t>
            </a:r>
          </a:p>
          <a:p>
            <a:pPr algn="ctr"/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heterogeneous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063368-BCE7-49B7-9CA4-6940F3C69FCF}"/>
              </a:ext>
            </a:extLst>
          </p:cNvPr>
          <p:cNvSpPr/>
          <p:nvPr/>
        </p:nvSpPr>
        <p:spPr>
          <a:xfrm>
            <a:off x="8447313" y="4906039"/>
            <a:ext cx="2511490" cy="132556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S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ecurity and p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rivacy issues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826FBC-067A-44AC-96AF-8CFBED885319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6096000" y="2651127"/>
            <a:ext cx="0" cy="1169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D6626-7D88-4B42-92F5-4584C318FFF7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flipH="1">
            <a:off x="2356757" y="4483360"/>
            <a:ext cx="2549590" cy="422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A83F76-F2C9-40BB-AEFE-6A636EC11529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7285653" y="4483360"/>
            <a:ext cx="2417406" cy="422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entralized-structure_66069">
            <a:extLst>
              <a:ext uri="{FF2B5EF4-FFF2-40B4-BE49-F238E27FC236}">
                <a16:creationId xmlns:a16="http://schemas.microsoft.com/office/drawing/2014/main" id="{72F42329-6798-403B-8AA4-F27FB313237E}"/>
              </a:ext>
            </a:extLst>
          </p:cNvPr>
          <p:cNvSpPr/>
          <p:nvPr/>
        </p:nvSpPr>
        <p:spPr>
          <a:xfrm>
            <a:off x="7412394" y="540701"/>
            <a:ext cx="1213022" cy="1226663"/>
          </a:xfrm>
          <a:custGeom>
            <a:avLst/>
            <a:gdLst>
              <a:gd name="connsiteX0" fmla="*/ 332088 w 578320"/>
              <a:gd name="connsiteY0" fmla="*/ 387618 h 555241"/>
              <a:gd name="connsiteX1" fmla="*/ 346836 w 578320"/>
              <a:gd name="connsiteY1" fmla="*/ 451168 h 555241"/>
              <a:gd name="connsiteX2" fmla="*/ 397530 w 578320"/>
              <a:gd name="connsiteY2" fmla="*/ 502744 h 555241"/>
              <a:gd name="connsiteX3" fmla="*/ 344992 w 578320"/>
              <a:gd name="connsiteY3" fmla="*/ 555241 h 555241"/>
              <a:gd name="connsiteX4" fmla="*/ 293376 w 578320"/>
              <a:gd name="connsiteY4" fmla="*/ 502744 h 555241"/>
              <a:gd name="connsiteX5" fmla="*/ 321028 w 578320"/>
              <a:gd name="connsiteY5" fmla="*/ 456694 h 555241"/>
              <a:gd name="connsiteX6" fmla="*/ 306280 w 578320"/>
              <a:gd name="connsiteY6" fmla="*/ 393144 h 555241"/>
              <a:gd name="connsiteX7" fmla="*/ 332088 w 578320"/>
              <a:gd name="connsiteY7" fmla="*/ 387618 h 555241"/>
              <a:gd name="connsiteX8" fmla="*/ 176153 w 578320"/>
              <a:gd name="connsiteY8" fmla="*/ 300182 h 555241"/>
              <a:gd name="connsiteX9" fmla="*/ 185376 w 578320"/>
              <a:gd name="connsiteY9" fmla="*/ 325037 h 555241"/>
              <a:gd name="connsiteX10" fmla="*/ 104216 w 578320"/>
              <a:gd name="connsiteY10" fmla="*/ 352654 h 555241"/>
              <a:gd name="connsiteX11" fmla="*/ 104216 w 578320"/>
              <a:gd name="connsiteY11" fmla="*/ 355415 h 555241"/>
              <a:gd name="connsiteX12" fmla="*/ 52569 w 578320"/>
              <a:gd name="connsiteY12" fmla="*/ 407887 h 555241"/>
              <a:gd name="connsiteX13" fmla="*/ 0 w 578320"/>
              <a:gd name="connsiteY13" fmla="*/ 355415 h 555241"/>
              <a:gd name="connsiteX14" fmla="*/ 52569 w 578320"/>
              <a:gd name="connsiteY14" fmla="*/ 303864 h 555241"/>
              <a:gd name="connsiteX15" fmla="*/ 95916 w 578320"/>
              <a:gd name="connsiteY15" fmla="*/ 327799 h 555241"/>
              <a:gd name="connsiteX16" fmla="*/ 525741 w 578320"/>
              <a:gd name="connsiteY16" fmla="*/ 245886 h 555241"/>
              <a:gd name="connsiteX17" fmla="*/ 578320 w 578320"/>
              <a:gd name="connsiteY17" fmla="*/ 298349 h 555241"/>
              <a:gd name="connsiteX18" fmla="*/ 525741 w 578320"/>
              <a:gd name="connsiteY18" fmla="*/ 349892 h 555241"/>
              <a:gd name="connsiteX19" fmla="*/ 474085 w 578320"/>
              <a:gd name="connsiteY19" fmla="*/ 306633 h 555241"/>
              <a:gd name="connsiteX20" fmla="*/ 409514 w 578320"/>
              <a:gd name="connsiteY20" fmla="*/ 300190 h 555241"/>
              <a:gd name="connsiteX21" fmla="*/ 412281 w 578320"/>
              <a:gd name="connsiteY21" fmla="*/ 275339 h 555241"/>
              <a:gd name="connsiteX22" fmla="*/ 412281 w 578320"/>
              <a:gd name="connsiteY22" fmla="*/ 273498 h 555241"/>
              <a:gd name="connsiteX23" fmla="*/ 476852 w 578320"/>
              <a:gd name="connsiteY23" fmla="*/ 279941 h 555241"/>
              <a:gd name="connsiteX24" fmla="*/ 525741 w 578320"/>
              <a:gd name="connsiteY24" fmla="*/ 245886 h 555241"/>
              <a:gd name="connsiteX25" fmla="*/ 293302 w 578320"/>
              <a:gd name="connsiteY25" fmla="*/ 185968 h 555241"/>
              <a:gd name="connsiteX26" fmla="*/ 382735 w 578320"/>
              <a:gd name="connsiteY26" fmla="*/ 275328 h 555241"/>
              <a:gd name="connsiteX27" fmla="*/ 293302 w 578320"/>
              <a:gd name="connsiteY27" fmla="*/ 364688 h 555241"/>
              <a:gd name="connsiteX28" fmla="*/ 203869 w 578320"/>
              <a:gd name="connsiteY28" fmla="*/ 275328 h 555241"/>
              <a:gd name="connsiteX29" fmla="*/ 293302 w 578320"/>
              <a:gd name="connsiteY29" fmla="*/ 185968 h 555241"/>
              <a:gd name="connsiteX30" fmla="*/ 135586 w 578320"/>
              <a:gd name="connsiteY30" fmla="*/ 74565 h 555241"/>
              <a:gd name="connsiteX31" fmla="*/ 187252 w 578320"/>
              <a:gd name="connsiteY31" fmla="*/ 126109 h 555241"/>
              <a:gd name="connsiteX32" fmla="*/ 180794 w 578320"/>
              <a:gd name="connsiteY32" fmla="*/ 150961 h 555241"/>
              <a:gd name="connsiteX33" fmla="*/ 215853 w 578320"/>
              <a:gd name="connsiteY33" fmla="*/ 185017 h 555241"/>
              <a:gd name="connsiteX34" fmla="*/ 198323 w 578320"/>
              <a:gd name="connsiteY34" fmla="*/ 203426 h 555241"/>
              <a:gd name="connsiteX35" fmla="*/ 163264 w 578320"/>
              <a:gd name="connsiteY35" fmla="*/ 170290 h 555241"/>
              <a:gd name="connsiteX36" fmla="*/ 135586 w 578320"/>
              <a:gd name="connsiteY36" fmla="*/ 178574 h 555241"/>
              <a:gd name="connsiteX37" fmla="*/ 82998 w 578320"/>
              <a:gd name="connsiteY37" fmla="*/ 126109 h 555241"/>
              <a:gd name="connsiteX38" fmla="*/ 135586 w 578320"/>
              <a:gd name="connsiteY38" fmla="*/ 74565 h 555241"/>
              <a:gd name="connsiteX39" fmla="*/ 426183 w 578320"/>
              <a:gd name="connsiteY39" fmla="*/ 0 h 555241"/>
              <a:gd name="connsiteX40" fmla="*/ 477865 w 578320"/>
              <a:gd name="connsiteY40" fmla="*/ 52490 h 555241"/>
              <a:gd name="connsiteX41" fmla="*/ 426183 w 578320"/>
              <a:gd name="connsiteY41" fmla="*/ 104060 h 555241"/>
              <a:gd name="connsiteX42" fmla="*/ 411416 w 578320"/>
              <a:gd name="connsiteY42" fmla="*/ 102218 h 555241"/>
              <a:gd name="connsiteX43" fmla="*/ 364349 w 578320"/>
              <a:gd name="connsiteY43" fmla="*/ 180494 h 555241"/>
              <a:gd name="connsiteX44" fmla="*/ 342199 w 578320"/>
              <a:gd name="connsiteY44" fmla="*/ 166681 h 555241"/>
              <a:gd name="connsiteX45" fmla="*/ 389267 w 578320"/>
              <a:gd name="connsiteY45" fmla="*/ 88405 h 555241"/>
              <a:gd name="connsiteX46" fmla="*/ 373578 w 578320"/>
              <a:gd name="connsiteY46" fmla="*/ 52490 h 555241"/>
              <a:gd name="connsiteX47" fmla="*/ 426183 w 578320"/>
              <a:gd name="connsiteY47" fmla="*/ 0 h 55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78320" h="555241">
                <a:moveTo>
                  <a:pt x="332088" y="387618"/>
                </a:moveTo>
                <a:lnTo>
                  <a:pt x="346836" y="451168"/>
                </a:lnTo>
                <a:cubicBezTo>
                  <a:pt x="374487" y="452089"/>
                  <a:pt x="397530" y="474193"/>
                  <a:pt x="397530" y="502744"/>
                </a:cubicBezTo>
                <a:cubicBezTo>
                  <a:pt x="397530" y="531295"/>
                  <a:pt x="373565" y="555241"/>
                  <a:pt x="344992" y="555241"/>
                </a:cubicBezTo>
                <a:cubicBezTo>
                  <a:pt x="316419" y="555241"/>
                  <a:pt x="293376" y="531295"/>
                  <a:pt x="293376" y="502744"/>
                </a:cubicBezTo>
                <a:cubicBezTo>
                  <a:pt x="293376" y="482482"/>
                  <a:pt x="304437" y="465904"/>
                  <a:pt x="321028" y="456694"/>
                </a:cubicBezTo>
                <a:lnTo>
                  <a:pt x="306280" y="393144"/>
                </a:lnTo>
                <a:cubicBezTo>
                  <a:pt x="315497" y="392223"/>
                  <a:pt x="323793" y="390381"/>
                  <a:pt x="332088" y="387618"/>
                </a:cubicBezTo>
                <a:close/>
                <a:moveTo>
                  <a:pt x="176153" y="300182"/>
                </a:moveTo>
                <a:cubicBezTo>
                  <a:pt x="177998" y="309388"/>
                  <a:pt x="181687" y="317673"/>
                  <a:pt x="185376" y="325037"/>
                </a:cubicBezTo>
                <a:lnTo>
                  <a:pt x="104216" y="352654"/>
                </a:lnTo>
                <a:cubicBezTo>
                  <a:pt x="104216" y="353574"/>
                  <a:pt x="104216" y="354495"/>
                  <a:pt x="104216" y="355415"/>
                </a:cubicBezTo>
                <a:cubicBezTo>
                  <a:pt x="104216" y="384873"/>
                  <a:pt x="81160" y="407887"/>
                  <a:pt x="52569" y="407887"/>
                </a:cubicBezTo>
                <a:cubicBezTo>
                  <a:pt x="23057" y="407887"/>
                  <a:pt x="0" y="384873"/>
                  <a:pt x="0" y="355415"/>
                </a:cubicBezTo>
                <a:cubicBezTo>
                  <a:pt x="0" y="326878"/>
                  <a:pt x="23057" y="303864"/>
                  <a:pt x="52569" y="303864"/>
                </a:cubicBezTo>
                <a:cubicBezTo>
                  <a:pt x="70092" y="303864"/>
                  <a:pt x="86693" y="313070"/>
                  <a:pt x="95916" y="327799"/>
                </a:cubicBezTo>
                <a:close/>
                <a:moveTo>
                  <a:pt x="525741" y="245886"/>
                </a:moveTo>
                <a:cubicBezTo>
                  <a:pt x="554337" y="245886"/>
                  <a:pt x="578320" y="269817"/>
                  <a:pt x="578320" y="298349"/>
                </a:cubicBezTo>
                <a:cubicBezTo>
                  <a:pt x="578320" y="326882"/>
                  <a:pt x="554337" y="349892"/>
                  <a:pt x="525741" y="349892"/>
                </a:cubicBezTo>
                <a:cubicBezTo>
                  <a:pt x="499913" y="349892"/>
                  <a:pt x="478697" y="331484"/>
                  <a:pt x="474085" y="306633"/>
                </a:cubicBezTo>
                <a:lnTo>
                  <a:pt x="409514" y="300190"/>
                </a:lnTo>
                <a:cubicBezTo>
                  <a:pt x="411359" y="291906"/>
                  <a:pt x="412281" y="283623"/>
                  <a:pt x="412281" y="275339"/>
                </a:cubicBezTo>
                <a:cubicBezTo>
                  <a:pt x="412281" y="274419"/>
                  <a:pt x="412281" y="274419"/>
                  <a:pt x="412281" y="273498"/>
                </a:cubicBezTo>
                <a:lnTo>
                  <a:pt x="476852" y="279941"/>
                </a:lnTo>
                <a:cubicBezTo>
                  <a:pt x="484232" y="260613"/>
                  <a:pt x="503603" y="245886"/>
                  <a:pt x="525741" y="245886"/>
                </a:cubicBezTo>
                <a:close/>
                <a:moveTo>
                  <a:pt x="293302" y="185968"/>
                </a:moveTo>
                <a:cubicBezTo>
                  <a:pt x="342694" y="185968"/>
                  <a:pt x="382735" y="225976"/>
                  <a:pt x="382735" y="275328"/>
                </a:cubicBezTo>
                <a:cubicBezTo>
                  <a:pt x="382735" y="324680"/>
                  <a:pt x="342694" y="364688"/>
                  <a:pt x="293302" y="364688"/>
                </a:cubicBezTo>
                <a:cubicBezTo>
                  <a:pt x="243910" y="364688"/>
                  <a:pt x="203869" y="324680"/>
                  <a:pt x="203869" y="275328"/>
                </a:cubicBezTo>
                <a:cubicBezTo>
                  <a:pt x="203869" y="225976"/>
                  <a:pt x="243910" y="185968"/>
                  <a:pt x="293302" y="185968"/>
                </a:cubicBezTo>
                <a:close/>
                <a:moveTo>
                  <a:pt x="135586" y="74565"/>
                </a:moveTo>
                <a:cubicBezTo>
                  <a:pt x="164187" y="74565"/>
                  <a:pt x="187252" y="97576"/>
                  <a:pt x="187252" y="126109"/>
                </a:cubicBezTo>
                <a:cubicBezTo>
                  <a:pt x="187252" y="135314"/>
                  <a:pt x="185407" y="143598"/>
                  <a:pt x="180794" y="150961"/>
                </a:cubicBezTo>
                <a:lnTo>
                  <a:pt x="215853" y="185017"/>
                </a:lnTo>
                <a:cubicBezTo>
                  <a:pt x="209395" y="190540"/>
                  <a:pt x="202936" y="196983"/>
                  <a:pt x="198323" y="203426"/>
                </a:cubicBezTo>
                <a:lnTo>
                  <a:pt x="163264" y="170290"/>
                </a:lnTo>
                <a:cubicBezTo>
                  <a:pt x="154961" y="175813"/>
                  <a:pt x="145735" y="178574"/>
                  <a:pt x="135586" y="178574"/>
                </a:cubicBezTo>
                <a:cubicBezTo>
                  <a:pt x="106986" y="178574"/>
                  <a:pt x="82998" y="155563"/>
                  <a:pt x="82998" y="126109"/>
                </a:cubicBezTo>
                <a:cubicBezTo>
                  <a:pt x="82998" y="97576"/>
                  <a:pt x="106986" y="74565"/>
                  <a:pt x="135586" y="74565"/>
                </a:cubicBezTo>
                <a:close/>
                <a:moveTo>
                  <a:pt x="426183" y="0"/>
                </a:moveTo>
                <a:cubicBezTo>
                  <a:pt x="454793" y="0"/>
                  <a:pt x="477865" y="23022"/>
                  <a:pt x="477865" y="52490"/>
                </a:cubicBezTo>
                <a:cubicBezTo>
                  <a:pt x="477865" y="81038"/>
                  <a:pt x="454793" y="104060"/>
                  <a:pt x="426183" y="104060"/>
                </a:cubicBezTo>
                <a:cubicBezTo>
                  <a:pt x="420645" y="104060"/>
                  <a:pt x="416031" y="103139"/>
                  <a:pt x="411416" y="102218"/>
                </a:cubicBezTo>
                <a:lnTo>
                  <a:pt x="364349" y="180494"/>
                </a:lnTo>
                <a:cubicBezTo>
                  <a:pt x="357888" y="174969"/>
                  <a:pt x="350505" y="170364"/>
                  <a:pt x="342199" y="166681"/>
                </a:cubicBezTo>
                <a:lnTo>
                  <a:pt x="389267" y="88405"/>
                </a:lnTo>
                <a:cubicBezTo>
                  <a:pt x="379115" y="79196"/>
                  <a:pt x="373578" y="66304"/>
                  <a:pt x="373578" y="52490"/>
                </a:cubicBezTo>
                <a:cubicBezTo>
                  <a:pt x="373578" y="23022"/>
                  <a:pt x="396650" y="0"/>
                  <a:pt x="42618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F438AF2-B144-42B3-9C2A-6150056A4A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29000"/>
            <a:ext cx="2642839" cy="1366025"/>
          </a:xfrm>
          <a:prstGeom prst="rect">
            <a:avLst/>
          </a:prstGeom>
        </p:spPr>
      </p:pic>
      <p:sp>
        <p:nvSpPr>
          <p:cNvPr id="19" name="iconfont-11899-5651488">
            <a:extLst>
              <a:ext uri="{FF2B5EF4-FFF2-40B4-BE49-F238E27FC236}">
                <a16:creationId xmlns:a16="http://schemas.microsoft.com/office/drawing/2014/main" id="{2DDCD13E-837D-4287-B834-53CA8B99106B}"/>
              </a:ext>
            </a:extLst>
          </p:cNvPr>
          <p:cNvSpPr/>
          <p:nvPr/>
        </p:nvSpPr>
        <p:spPr>
          <a:xfrm>
            <a:off x="10738815" y="3820576"/>
            <a:ext cx="852309" cy="1035097"/>
          </a:xfrm>
          <a:custGeom>
            <a:avLst/>
            <a:gdLst>
              <a:gd name="T0" fmla="*/ 649 w 7781"/>
              <a:gd name="T1" fmla="*/ 4538 h 10375"/>
              <a:gd name="T2" fmla="*/ 7133 w 7781"/>
              <a:gd name="T3" fmla="*/ 4538 h 10375"/>
              <a:gd name="T4" fmla="*/ 7781 w 7781"/>
              <a:gd name="T5" fmla="*/ 5187 h 10375"/>
              <a:gd name="T6" fmla="*/ 7781 w 7781"/>
              <a:gd name="T7" fmla="*/ 9726 h 10375"/>
              <a:gd name="T8" fmla="*/ 7133 w 7781"/>
              <a:gd name="T9" fmla="*/ 10375 h 10375"/>
              <a:gd name="T10" fmla="*/ 649 w 7781"/>
              <a:gd name="T11" fmla="*/ 10375 h 10375"/>
              <a:gd name="T12" fmla="*/ 0 w 7781"/>
              <a:gd name="T13" fmla="*/ 9726 h 10375"/>
              <a:gd name="T14" fmla="*/ 0 w 7781"/>
              <a:gd name="T15" fmla="*/ 5187 h 10375"/>
              <a:gd name="T16" fmla="*/ 649 w 7781"/>
              <a:gd name="T17" fmla="*/ 4538 h 10375"/>
              <a:gd name="T18" fmla="*/ 3891 w 7781"/>
              <a:gd name="T19" fmla="*/ 6138 h 10375"/>
              <a:gd name="T20" fmla="*/ 2919 w 7781"/>
              <a:gd name="T21" fmla="*/ 7046 h 10375"/>
              <a:gd name="T22" fmla="*/ 3405 w 7781"/>
              <a:gd name="T23" fmla="*/ 7827 h 10375"/>
              <a:gd name="T24" fmla="*/ 3405 w 7781"/>
              <a:gd name="T25" fmla="*/ 8691 h 10375"/>
              <a:gd name="T26" fmla="*/ 3891 w 7781"/>
              <a:gd name="T27" fmla="*/ 9165 h 10375"/>
              <a:gd name="T28" fmla="*/ 4377 w 7781"/>
              <a:gd name="T29" fmla="*/ 8691 h 10375"/>
              <a:gd name="T30" fmla="*/ 4377 w 7781"/>
              <a:gd name="T31" fmla="*/ 7827 h 10375"/>
              <a:gd name="T32" fmla="*/ 4864 w 7781"/>
              <a:gd name="T33" fmla="*/ 7046 h 10375"/>
              <a:gd name="T34" fmla="*/ 3891 w 7781"/>
              <a:gd name="T35" fmla="*/ 6138 h 10375"/>
              <a:gd name="T36" fmla="*/ 5839 w 7781"/>
              <a:gd name="T37" fmla="*/ 2723 h 10375"/>
              <a:gd name="T38" fmla="*/ 5836 w 7781"/>
              <a:gd name="T39" fmla="*/ 2723 h 10375"/>
              <a:gd name="T40" fmla="*/ 3891 w 7781"/>
              <a:gd name="T41" fmla="*/ 908 h 10375"/>
              <a:gd name="T42" fmla="*/ 1946 w 7781"/>
              <a:gd name="T43" fmla="*/ 2723 h 10375"/>
              <a:gd name="T44" fmla="*/ 1945 w 7781"/>
              <a:gd name="T45" fmla="*/ 2723 h 10375"/>
              <a:gd name="T46" fmla="*/ 1945 w 7781"/>
              <a:gd name="T47" fmla="*/ 4538 h 10375"/>
              <a:gd name="T48" fmla="*/ 978 w 7781"/>
              <a:gd name="T49" fmla="*/ 4538 h 10375"/>
              <a:gd name="T50" fmla="*/ 978 w 7781"/>
              <a:gd name="T51" fmla="*/ 2723 h 10375"/>
              <a:gd name="T52" fmla="*/ 974 w 7781"/>
              <a:gd name="T53" fmla="*/ 2723 h 10375"/>
              <a:gd name="T54" fmla="*/ 3891 w 7781"/>
              <a:gd name="T55" fmla="*/ 0 h 10375"/>
              <a:gd name="T56" fmla="*/ 6809 w 7781"/>
              <a:gd name="T57" fmla="*/ 2691 h 10375"/>
              <a:gd name="T58" fmla="*/ 6811 w 7781"/>
              <a:gd name="T59" fmla="*/ 2691 h 10375"/>
              <a:gd name="T60" fmla="*/ 6811 w 7781"/>
              <a:gd name="T61" fmla="*/ 4538 h 10375"/>
              <a:gd name="T62" fmla="*/ 5839 w 7781"/>
              <a:gd name="T63" fmla="*/ 4538 h 10375"/>
              <a:gd name="T64" fmla="*/ 5839 w 7781"/>
              <a:gd name="T65" fmla="*/ 2723 h 10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81" h="10375">
                <a:moveTo>
                  <a:pt x="649" y="4538"/>
                </a:moveTo>
                <a:lnTo>
                  <a:pt x="7133" y="4538"/>
                </a:lnTo>
                <a:cubicBezTo>
                  <a:pt x="7490" y="4538"/>
                  <a:pt x="7781" y="4828"/>
                  <a:pt x="7781" y="5187"/>
                </a:cubicBezTo>
                <a:lnTo>
                  <a:pt x="7781" y="9726"/>
                </a:lnTo>
                <a:cubicBezTo>
                  <a:pt x="7781" y="10083"/>
                  <a:pt x="7491" y="10375"/>
                  <a:pt x="7133" y="10375"/>
                </a:cubicBezTo>
                <a:lnTo>
                  <a:pt x="649" y="10375"/>
                </a:lnTo>
                <a:cubicBezTo>
                  <a:pt x="291" y="10375"/>
                  <a:pt x="0" y="10085"/>
                  <a:pt x="0" y="9726"/>
                </a:cubicBezTo>
                <a:lnTo>
                  <a:pt x="0" y="5187"/>
                </a:lnTo>
                <a:cubicBezTo>
                  <a:pt x="1" y="4830"/>
                  <a:pt x="291" y="4538"/>
                  <a:pt x="649" y="4538"/>
                </a:cubicBezTo>
                <a:close/>
                <a:moveTo>
                  <a:pt x="3891" y="6138"/>
                </a:moveTo>
                <a:cubicBezTo>
                  <a:pt x="3354" y="6138"/>
                  <a:pt x="2919" y="6544"/>
                  <a:pt x="2919" y="7046"/>
                </a:cubicBezTo>
                <a:cubicBezTo>
                  <a:pt x="2919" y="7381"/>
                  <a:pt x="3116" y="7671"/>
                  <a:pt x="3405" y="7827"/>
                </a:cubicBezTo>
                <a:lnTo>
                  <a:pt x="3405" y="8691"/>
                </a:lnTo>
                <a:cubicBezTo>
                  <a:pt x="3409" y="8956"/>
                  <a:pt x="3626" y="9168"/>
                  <a:pt x="3891" y="9165"/>
                </a:cubicBezTo>
                <a:cubicBezTo>
                  <a:pt x="4156" y="9168"/>
                  <a:pt x="4374" y="8956"/>
                  <a:pt x="4377" y="8691"/>
                </a:cubicBezTo>
                <a:lnTo>
                  <a:pt x="4377" y="7827"/>
                </a:lnTo>
                <a:cubicBezTo>
                  <a:pt x="4666" y="7670"/>
                  <a:pt x="4864" y="7381"/>
                  <a:pt x="4864" y="7046"/>
                </a:cubicBezTo>
                <a:cubicBezTo>
                  <a:pt x="4864" y="6544"/>
                  <a:pt x="4429" y="6138"/>
                  <a:pt x="3891" y="6138"/>
                </a:cubicBezTo>
                <a:close/>
                <a:moveTo>
                  <a:pt x="5839" y="2723"/>
                </a:moveTo>
                <a:lnTo>
                  <a:pt x="5836" y="2723"/>
                </a:lnTo>
                <a:cubicBezTo>
                  <a:pt x="5836" y="1721"/>
                  <a:pt x="4965" y="908"/>
                  <a:pt x="3891" y="908"/>
                </a:cubicBezTo>
                <a:cubicBezTo>
                  <a:pt x="2817" y="908"/>
                  <a:pt x="1946" y="1721"/>
                  <a:pt x="1946" y="2723"/>
                </a:cubicBezTo>
                <a:lnTo>
                  <a:pt x="1945" y="2723"/>
                </a:lnTo>
                <a:lnTo>
                  <a:pt x="1945" y="4538"/>
                </a:lnTo>
                <a:lnTo>
                  <a:pt x="978" y="4538"/>
                </a:lnTo>
                <a:lnTo>
                  <a:pt x="978" y="2723"/>
                </a:lnTo>
                <a:lnTo>
                  <a:pt x="974" y="2723"/>
                </a:lnTo>
                <a:cubicBezTo>
                  <a:pt x="974" y="1220"/>
                  <a:pt x="2280" y="0"/>
                  <a:pt x="3891" y="0"/>
                </a:cubicBezTo>
                <a:cubicBezTo>
                  <a:pt x="5491" y="0"/>
                  <a:pt x="6790" y="1201"/>
                  <a:pt x="6809" y="2691"/>
                </a:cubicBezTo>
                <a:lnTo>
                  <a:pt x="6811" y="2691"/>
                </a:lnTo>
                <a:lnTo>
                  <a:pt x="6811" y="4538"/>
                </a:lnTo>
                <a:lnTo>
                  <a:pt x="5839" y="4538"/>
                </a:lnTo>
                <a:lnTo>
                  <a:pt x="5839" y="27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01C8DB3-F432-4F1A-B5DE-943DFFAA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454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7659E-897E-4ED0-A4CD-89F1066A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7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6EF789E-11AC-40A3-A243-5BFED8AFEE0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6DCD29-C128-4479-97E4-5684BC0EF9E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5E9944-CA6F-43AC-A5F9-463202213030}"/>
              </a:ext>
            </a:extLst>
          </p:cNvPr>
          <p:cNvSpPr txBox="1">
            <a:spLocks/>
          </p:cNvSpPr>
          <p:nvPr/>
        </p:nvSpPr>
        <p:spPr>
          <a:xfrm>
            <a:off x="0" y="995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New Attack Surfaces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B38536-2DBF-46A3-905A-D4C74B07F9FC}"/>
              </a:ext>
            </a:extLst>
          </p:cNvPr>
          <p:cNvGrpSpPr/>
          <p:nvPr/>
        </p:nvGrpSpPr>
        <p:grpSpPr>
          <a:xfrm>
            <a:off x="210828" y="2542686"/>
            <a:ext cx="3757017" cy="2772895"/>
            <a:chOff x="29280" y="1569374"/>
            <a:chExt cx="4488040" cy="33124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236B542-45F2-4B01-A8D1-9B1D4F90DA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446" y="2754370"/>
              <a:ext cx="1212170" cy="1357583"/>
            </a:xfrm>
            <a:prstGeom prst="straightConnector1">
              <a:avLst/>
            </a:prstGeom>
            <a:ln w="25400" cmpd="dbl">
              <a:solidFill>
                <a:srgbClr val="A817A7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97">
              <a:extLst>
                <a:ext uri="{FF2B5EF4-FFF2-40B4-BE49-F238E27FC236}">
                  <a16:creationId xmlns:a16="http://schemas.microsoft.com/office/drawing/2014/main" id="{FF21C46D-D58A-4EB0-BD40-D17555C093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15485">
              <a:off x="2848547" y="3190212"/>
              <a:ext cx="1256180" cy="661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Malicious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updates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97124A4-EE43-453C-A38A-7B72E5C9BB62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2888811" y="2568640"/>
              <a:ext cx="892884" cy="1582400"/>
            </a:xfrm>
            <a:prstGeom prst="straightConnector1">
              <a:avLst/>
            </a:prstGeom>
            <a:ln w="25400" cmpd="dbl">
              <a:solidFill>
                <a:srgbClr val="A817A7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97">
              <a:extLst>
                <a:ext uri="{FF2B5EF4-FFF2-40B4-BE49-F238E27FC236}">
                  <a16:creationId xmlns:a16="http://schemas.microsoft.com/office/drawing/2014/main" id="{40005F91-6E31-4660-9D07-4DE29237EB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769889">
              <a:off x="237939" y="3296665"/>
              <a:ext cx="1761716" cy="33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Fake updates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42D4D66-2275-4A4B-A14E-28E400CD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80" y="3813584"/>
              <a:ext cx="1019475" cy="1019474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846332-A07F-4613-ABF6-AAB16734C18F}"/>
                </a:ext>
              </a:extLst>
            </p:cNvPr>
            <p:cNvGrpSpPr/>
            <p:nvPr/>
          </p:nvGrpSpPr>
          <p:grpSpPr>
            <a:xfrm>
              <a:off x="248769" y="3339905"/>
              <a:ext cx="457234" cy="429933"/>
              <a:chOff x="2785500" y="4680459"/>
              <a:chExt cx="643125" cy="604725"/>
            </a:xfrm>
            <a:solidFill>
              <a:schemeClr val="tx1"/>
            </a:solidFill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80D217E-5F5F-493E-AC67-8730EB1664AE}"/>
                  </a:ext>
                </a:extLst>
              </p:cNvPr>
              <p:cNvGrpSpPr/>
              <p:nvPr/>
            </p:nvGrpSpPr>
            <p:grpSpPr>
              <a:xfrm>
                <a:off x="2785500" y="4791456"/>
                <a:ext cx="145554" cy="382730"/>
                <a:chOff x="2785500" y="4805696"/>
                <a:chExt cx="145554" cy="382730"/>
              </a:xfrm>
              <a:grpFill/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257B2E54-C9AC-47E7-B75D-A3D79349134D}"/>
                    </a:ext>
                  </a:extLst>
                </p:cNvPr>
                <p:cNvSpPr/>
                <p:nvPr/>
              </p:nvSpPr>
              <p:spPr>
                <a:xfrm>
                  <a:off x="2785501" y="4805696"/>
                  <a:ext cx="145553" cy="14555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17AFE464-3417-4800-AD3C-0C555535D685}"/>
                    </a:ext>
                  </a:extLst>
                </p:cNvPr>
                <p:cNvSpPr/>
                <p:nvPr/>
              </p:nvSpPr>
              <p:spPr>
                <a:xfrm>
                  <a:off x="2785500" y="5042873"/>
                  <a:ext cx="145553" cy="14555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EB2B669-5C71-4DA3-B5CC-88B173D1D81A}"/>
                  </a:ext>
                </a:extLst>
              </p:cNvPr>
              <p:cNvGrpSpPr/>
              <p:nvPr/>
            </p:nvGrpSpPr>
            <p:grpSpPr>
              <a:xfrm>
                <a:off x="3283071" y="4791456"/>
                <a:ext cx="145554" cy="382730"/>
                <a:chOff x="3283071" y="4805696"/>
                <a:chExt cx="145554" cy="382730"/>
              </a:xfrm>
              <a:grpFill/>
            </p:grpSpPr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CE501352-16D8-4F36-85A0-180EDB0B3A30}"/>
                    </a:ext>
                  </a:extLst>
                </p:cNvPr>
                <p:cNvSpPr/>
                <p:nvPr/>
              </p:nvSpPr>
              <p:spPr>
                <a:xfrm>
                  <a:off x="3283072" y="4805696"/>
                  <a:ext cx="145553" cy="14555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C4DF3716-AA45-4FA6-8AD1-EC27B82AC451}"/>
                    </a:ext>
                  </a:extLst>
                </p:cNvPr>
                <p:cNvSpPr/>
                <p:nvPr/>
              </p:nvSpPr>
              <p:spPr>
                <a:xfrm>
                  <a:off x="3283071" y="5042873"/>
                  <a:ext cx="145553" cy="14555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704CB231-9224-474C-B376-E6CD0DEE70ED}"/>
                  </a:ext>
                </a:extLst>
              </p:cNvPr>
              <p:cNvGrpSpPr/>
              <p:nvPr/>
            </p:nvGrpSpPr>
            <p:grpSpPr>
              <a:xfrm>
                <a:off x="3029437" y="4680459"/>
                <a:ext cx="155251" cy="604725"/>
                <a:chOff x="3018630" y="4680459"/>
                <a:chExt cx="155251" cy="604725"/>
              </a:xfrm>
              <a:grpFill/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70687220-D029-413B-8662-F40AB5D5955A}"/>
                    </a:ext>
                  </a:extLst>
                </p:cNvPr>
                <p:cNvSpPr/>
                <p:nvPr/>
              </p:nvSpPr>
              <p:spPr>
                <a:xfrm>
                  <a:off x="3019145" y="4910045"/>
                  <a:ext cx="145553" cy="14555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F5FB0B21-3B1F-4EB7-95B2-B622BAD98749}"/>
                    </a:ext>
                  </a:extLst>
                </p:cNvPr>
                <p:cNvSpPr/>
                <p:nvPr/>
              </p:nvSpPr>
              <p:spPr>
                <a:xfrm>
                  <a:off x="3018630" y="5139631"/>
                  <a:ext cx="145553" cy="14555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3504EECC-64C4-4E5E-AEC9-A522F3ED9166}"/>
                    </a:ext>
                  </a:extLst>
                </p:cNvPr>
                <p:cNvSpPr/>
                <p:nvPr/>
              </p:nvSpPr>
              <p:spPr>
                <a:xfrm>
                  <a:off x="3028328" y="4680459"/>
                  <a:ext cx="145553" cy="14555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0CADA92-952F-42F1-B0B5-A4C519266864}"/>
                  </a:ext>
                </a:extLst>
              </p:cNvPr>
              <p:cNvCxnSpPr>
                <a:cxnSpLocks/>
                <a:stCxn id="113" idx="6"/>
                <a:endCxn id="110" idx="2"/>
              </p:cNvCxnSpPr>
              <p:nvPr/>
            </p:nvCxnSpPr>
            <p:spPr>
              <a:xfrm flipV="1">
                <a:off x="2931054" y="4753236"/>
                <a:ext cx="108081" cy="110997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1B46E792-39BA-482A-BC8C-179683E8CCE6}"/>
                  </a:ext>
                </a:extLst>
              </p:cNvPr>
              <p:cNvCxnSpPr>
                <a:cxnSpLocks/>
                <a:stCxn id="113" idx="6"/>
                <a:endCxn id="108" idx="2"/>
              </p:cNvCxnSpPr>
              <p:nvPr/>
            </p:nvCxnSpPr>
            <p:spPr>
              <a:xfrm>
                <a:off x="2931054" y="4864233"/>
                <a:ext cx="98898" cy="11858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3623320-8389-4904-BC7A-A905BBD54B3B}"/>
                  </a:ext>
                </a:extLst>
              </p:cNvPr>
              <p:cNvCxnSpPr>
                <a:cxnSpLocks/>
                <a:stCxn id="113" idx="6"/>
                <a:endCxn id="109" idx="2"/>
              </p:cNvCxnSpPr>
              <p:nvPr/>
            </p:nvCxnSpPr>
            <p:spPr>
              <a:xfrm>
                <a:off x="2931054" y="4864233"/>
                <a:ext cx="98383" cy="34817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DD4826B-79AF-43D2-8998-DA8581260C93}"/>
                  </a:ext>
                </a:extLst>
              </p:cNvPr>
              <p:cNvCxnSpPr>
                <a:cxnSpLocks/>
                <a:stCxn id="114" idx="6"/>
                <a:endCxn id="110" idx="2"/>
              </p:cNvCxnSpPr>
              <p:nvPr/>
            </p:nvCxnSpPr>
            <p:spPr>
              <a:xfrm flipV="1">
                <a:off x="2931053" y="4753236"/>
                <a:ext cx="108082" cy="34817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E72888E-D270-4479-A94E-D7FB2C99CCDF}"/>
                  </a:ext>
                </a:extLst>
              </p:cNvPr>
              <p:cNvCxnSpPr>
                <a:cxnSpLocks/>
                <a:stCxn id="114" idx="6"/>
              </p:cNvCxnSpPr>
              <p:nvPr/>
            </p:nvCxnSpPr>
            <p:spPr>
              <a:xfrm flipV="1">
                <a:off x="2931053" y="4971574"/>
                <a:ext cx="106260" cy="12983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EAC0209-297B-4E61-8863-C5A9CAF03363}"/>
                  </a:ext>
                </a:extLst>
              </p:cNvPr>
              <p:cNvCxnSpPr>
                <a:cxnSpLocks/>
                <a:stCxn id="114" idx="6"/>
                <a:endCxn id="109" idx="2"/>
              </p:cNvCxnSpPr>
              <p:nvPr/>
            </p:nvCxnSpPr>
            <p:spPr>
              <a:xfrm>
                <a:off x="2931053" y="5101410"/>
                <a:ext cx="98384" cy="11099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427510E-DEFF-4561-9D10-BFEFD0A2ABB5}"/>
                  </a:ext>
                </a:extLst>
              </p:cNvPr>
              <p:cNvCxnSpPr>
                <a:stCxn id="110" idx="6"/>
                <a:endCxn id="111" idx="2"/>
              </p:cNvCxnSpPr>
              <p:nvPr/>
            </p:nvCxnSpPr>
            <p:spPr>
              <a:xfrm>
                <a:off x="3184688" y="4753236"/>
                <a:ext cx="98384" cy="110997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A2AE35B-CDB6-42A0-AA87-2B28919A97F1}"/>
                  </a:ext>
                </a:extLst>
              </p:cNvPr>
              <p:cNvCxnSpPr>
                <a:stCxn id="110" idx="6"/>
                <a:endCxn id="112" idx="2"/>
              </p:cNvCxnSpPr>
              <p:nvPr/>
            </p:nvCxnSpPr>
            <p:spPr>
              <a:xfrm>
                <a:off x="3184688" y="4753236"/>
                <a:ext cx="98383" cy="34817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EEBA590-FE03-49E2-9B1D-20C9E3D5383B}"/>
                  </a:ext>
                </a:extLst>
              </p:cNvPr>
              <p:cNvCxnSpPr>
                <a:cxnSpLocks/>
                <a:stCxn id="108" idx="6"/>
                <a:endCxn id="111" idx="2"/>
              </p:cNvCxnSpPr>
              <p:nvPr/>
            </p:nvCxnSpPr>
            <p:spPr>
              <a:xfrm flipV="1">
                <a:off x="3175505" y="4864233"/>
                <a:ext cx="107567" cy="11858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6C11163-69A4-48A4-9C38-809E3691C8B7}"/>
                  </a:ext>
                </a:extLst>
              </p:cNvPr>
              <p:cNvCxnSpPr>
                <a:cxnSpLocks/>
                <a:stCxn id="108" idx="6"/>
                <a:endCxn id="112" idx="2"/>
              </p:cNvCxnSpPr>
              <p:nvPr/>
            </p:nvCxnSpPr>
            <p:spPr>
              <a:xfrm>
                <a:off x="3175505" y="4982822"/>
                <a:ext cx="107566" cy="11858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76CA6DC-D43A-4355-B55F-FD7BDFD0282F}"/>
                  </a:ext>
                </a:extLst>
              </p:cNvPr>
              <p:cNvCxnSpPr>
                <a:cxnSpLocks/>
                <a:stCxn id="109" idx="6"/>
                <a:endCxn id="112" idx="2"/>
              </p:cNvCxnSpPr>
              <p:nvPr/>
            </p:nvCxnSpPr>
            <p:spPr>
              <a:xfrm flipV="1">
                <a:off x="3174990" y="5101410"/>
                <a:ext cx="108081" cy="11099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3BD768C-BB0C-4679-8F4F-62ECB6426699}"/>
                  </a:ext>
                </a:extLst>
              </p:cNvPr>
              <p:cNvCxnSpPr>
                <a:stCxn id="109" idx="6"/>
                <a:endCxn id="111" idx="2"/>
              </p:cNvCxnSpPr>
              <p:nvPr/>
            </p:nvCxnSpPr>
            <p:spPr>
              <a:xfrm flipV="1">
                <a:off x="3174990" y="4864233"/>
                <a:ext cx="108082" cy="34817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7517B8E-6B98-4927-9BD4-7357C1323026}"/>
                </a:ext>
              </a:extLst>
            </p:cNvPr>
            <p:cNvGrpSpPr/>
            <p:nvPr/>
          </p:nvGrpSpPr>
          <p:grpSpPr>
            <a:xfrm>
              <a:off x="4019564" y="3627191"/>
              <a:ext cx="497756" cy="468036"/>
              <a:chOff x="2785500" y="4680459"/>
              <a:chExt cx="643125" cy="604725"/>
            </a:xfrm>
            <a:solidFill>
              <a:schemeClr val="bg2"/>
            </a:solidFill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E150E19-3296-4212-BC5A-2D2BDDA0AF2D}"/>
                  </a:ext>
                </a:extLst>
              </p:cNvPr>
              <p:cNvGrpSpPr/>
              <p:nvPr/>
            </p:nvGrpSpPr>
            <p:grpSpPr>
              <a:xfrm>
                <a:off x="2785500" y="4791456"/>
                <a:ext cx="145554" cy="382730"/>
                <a:chOff x="2785500" y="4805696"/>
                <a:chExt cx="145554" cy="382730"/>
              </a:xfrm>
              <a:grpFill/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101BB2EC-3335-4762-B121-9AF946319077}"/>
                    </a:ext>
                  </a:extLst>
                </p:cNvPr>
                <p:cNvSpPr/>
                <p:nvPr/>
              </p:nvSpPr>
              <p:spPr>
                <a:xfrm>
                  <a:off x="2785501" y="4805696"/>
                  <a:ext cx="145553" cy="14555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B0F4ECD-1606-427B-B8CC-5D76F2A464E1}"/>
                    </a:ext>
                  </a:extLst>
                </p:cNvPr>
                <p:cNvSpPr/>
                <p:nvPr/>
              </p:nvSpPr>
              <p:spPr>
                <a:xfrm>
                  <a:off x="2785500" y="5042873"/>
                  <a:ext cx="145553" cy="145553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F182DDF-3675-490A-ADDF-6E4A78BF2603}"/>
                  </a:ext>
                </a:extLst>
              </p:cNvPr>
              <p:cNvGrpSpPr/>
              <p:nvPr/>
            </p:nvGrpSpPr>
            <p:grpSpPr>
              <a:xfrm>
                <a:off x="3283071" y="4791456"/>
                <a:ext cx="145554" cy="382730"/>
                <a:chOff x="3283071" y="4805696"/>
                <a:chExt cx="145554" cy="382730"/>
              </a:xfrm>
              <a:grpFill/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99F0C54D-1CE9-466E-9011-E43B385080C2}"/>
                    </a:ext>
                  </a:extLst>
                </p:cNvPr>
                <p:cNvSpPr/>
                <p:nvPr/>
              </p:nvSpPr>
              <p:spPr>
                <a:xfrm>
                  <a:off x="3283072" y="4805696"/>
                  <a:ext cx="145553" cy="145553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893D59A9-71DD-4B35-9441-992661338BA0}"/>
                    </a:ext>
                  </a:extLst>
                </p:cNvPr>
                <p:cNvSpPr/>
                <p:nvPr/>
              </p:nvSpPr>
              <p:spPr>
                <a:xfrm>
                  <a:off x="3283071" y="5042873"/>
                  <a:ext cx="145553" cy="14555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761C0B53-5788-4182-B9FF-F996D2C4D08F}"/>
                  </a:ext>
                </a:extLst>
              </p:cNvPr>
              <p:cNvGrpSpPr/>
              <p:nvPr/>
            </p:nvGrpSpPr>
            <p:grpSpPr>
              <a:xfrm>
                <a:off x="3029437" y="4680459"/>
                <a:ext cx="155251" cy="604725"/>
                <a:chOff x="3018630" y="4680459"/>
                <a:chExt cx="155251" cy="604725"/>
              </a:xfrm>
              <a:grpFill/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6B73D6E-7F78-4635-9190-F9604342CD2C}"/>
                    </a:ext>
                  </a:extLst>
                </p:cNvPr>
                <p:cNvSpPr/>
                <p:nvPr/>
              </p:nvSpPr>
              <p:spPr>
                <a:xfrm>
                  <a:off x="3019145" y="4910045"/>
                  <a:ext cx="145553" cy="14555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E36142A1-5C5F-4A50-9679-A8B71BCE8C31}"/>
                    </a:ext>
                  </a:extLst>
                </p:cNvPr>
                <p:cNvSpPr/>
                <p:nvPr/>
              </p:nvSpPr>
              <p:spPr>
                <a:xfrm>
                  <a:off x="3018630" y="5139631"/>
                  <a:ext cx="145553" cy="14555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19776B30-FF79-432D-B567-DBA87C0E1C6E}"/>
                    </a:ext>
                  </a:extLst>
                </p:cNvPr>
                <p:cNvSpPr/>
                <p:nvPr/>
              </p:nvSpPr>
              <p:spPr>
                <a:xfrm>
                  <a:off x="3028328" y="4680459"/>
                  <a:ext cx="145553" cy="14555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921CA0F-68DF-4554-9175-4B555597A510}"/>
                  </a:ext>
                </a:extLst>
              </p:cNvPr>
              <p:cNvCxnSpPr>
                <a:cxnSpLocks/>
                <a:stCxn id="91" idx="6"/>
                <a:endCxn id="88" idx="2"/>
              </p:cNvCxnSpPr>
              <p:nvPr/>
            </p:nvCxnSpPr>
            <p:spPr>
              <a:xfrm flipV="1">
                <a:off x="2931054" y="4753236"/>
                <a:ext cx="108081" cy="110997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3FDC4D0-F720-408A-90E1-F32C0FF14ACE}"/>
                  </a:ext>
                </a:extLst>
              </p:cNvPr>
              <p:cNvCxnSpPr>
                <a:cxnSpLocks/>
                <a:stCxn id="91" idx="6"/>
                <a:endCxn id="86" idx="2"/>
              </p:cNvCxnSpPr>
              <p:nvPr/>
            </p:nvCxnSpPr>
            <p:spPr>
              <a:xfrm>
                <a:off x="2931054" y="4864233"/>
                <a:ext cx="98898" cy="11858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EE17984-C42E-4A98-8F71-D40CD2B3F229}"/>
                  </a:ext>
                </a:extLst>
              </p:cNvPr>
              <p:cNvCxnSpPr>
                <a:cxnSpLocks/>
                <a:stCxn id="91" idx="6"/>
                <a:endCxn id="87" idx="2"/>
              </p:cNvCxnSpPr>
              <p:nvPr/>
            </p:nvCxnSpPr>
            <p:spPr>
              <a:xfrm>
                <a:off x="2931054" y="4864233"/>
                <a:ext cx="98383" cy="34817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F76C8D6-AAD2-4DAE-AD21-AE68AD6D15CE}"/>
                  </a:ext>
                </a:extLst>
              </p:cNvPr>
              <p:cNvCxnSpPr>
                <a:cxnSpLocks/>
                <a:stCxn id="92" idx="6"/>
                <a:endCxn id="88" idx="2"/>
              </p:cNvCxnSpPr>
              <p:nvPr/>
            </p:nvCxnSpPr>
            <p:spPr>
              <a:xfrm flipV="1">
                <a:off x="2931053" y="4753236"/>
                <a:ext cx="108082" cy="34817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8113413-0231-4E07-9BEC-253931BC7600}"/>
                  </a:ext>
                </a:extLst>
              </p:cNvPr>
              <p:cNvCxnSpPr>
                <a:cxnSpLocks/>
                <a:stCxn id="92" idx="6"/>
              </p:cNvCxnSpPr>
              <p:nvPr/>
            </p:nvCxnSpPr>
            <p:spPr>
              <a:xfrm flipV="1">
                <a:off x="2931053" y="4971574"/>
                <a:ext cx="106260" cy="12983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5BF98CE-92A7-4C46-929A-D2A68E2C5012}"/>
                  </a:ext>
                </a:extLst>
              </p:cNvPr>
              <p:cNvCxnSpPr>
                <a:cxnSpLocks/>
                <a:stCxn id="92" idx="6"/>
                <a:endCxn id="87" idx="2"/>
              </p:cNvCxnSpPr>
              <p:nvPr/>
            </p:nvCxnSpPr>
            <p:spPr>
              <a:xfrm>
                <a:off x="2931053" y="5101410"/>
                <a:ext cx="98384" cy="11099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8C73D65-005E-425D-90AE-2B5D8D13FA39}"/>
                  </a:ext>
                </a:extLst>
              </p:cNvPr>
              <p:cNvCxnSpPr>
                <a:stCxn id="88" idx="6"/>
                <a:endCxn id="89" idx="2"/>
              </p:cNvCxnSpPr>
              <p:nvPr/>
            </p:nvCxnSpPr>
            <p:spPr>
              <a:xfrm>
                <a:off x="3184688" y="4753236"/>
                <a:ext cx="98384" cy="110997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C77ED19-350B-4A19-B5F4-397A96108BC8}"/>
                  </a:ext>
                </a:extLst>
              </p:cNvPr>
              <p:cNvCxnSpPr>
                <a:stCxn id="88" idx="6"/>
                <a:endCxn id="90" idx="2"/>
              </p:cNvCxnSpPr>
              <p:nvPr/>
            </p:nvCxnSpPr>
            <p:spPr>
              <a:xfrm>
                <a:off x="3184688" y="4753236"/>
                <a:ext cx="98383" cy="34817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2120736-D48F-49EC-8D39-D7E702F060BD}"/>
                  </a:ext>
                </a:extLst>
              </p:cNvPr>
              <p:cNvCxnSpPr>
                <a:cxnSpLocks/>
                <a:stCxn id="86" idx="6"/>
                <a:endCxn id="89" idx="2"/>
              </p:cNvCxnSpPr>
              <p:nvPr/>
            </p:nvCxnSpPr>
            <p:spPr>
              <a:xfrm flipV="1">
                <a:off x="3175505" y="4864233"/>
                <a:ext cx="107567" cy="11858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7958F14-CFEE-43EF-91F9-06AC1E6A4F33}"/>
                  </a:ext>
                </a:extLst>
              </p:cNvPr>
              <p:cNvCxnSpPr>
                <a:cxnSpLocks/>
                <a:stCxn id="86" idx="6"/>
                <a:endCxn id="90" idx="2"/>
              </p:cNvCxnSpPr>
              <p:nvPr/>
            </p:nvCxnSpPr>
            <p:spPr>
              <a:xfrm>
                <a:off x="3175505" y="4982822"/>
                <a:ext cx="107566" cy="11858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4B11704-BABB-48A6-8A54-5CD5FC3845E3}"/>
                  </a:ext>
                </a:extLst>
              </p:cNvPr>
              <p:cNvCxnSpPr>
                <a:cxnSpLocks/>
                <a:stCxn id="87" idx="6"/>
                <a:endCxn id="90" idx="2"/>
              </p:cNvCxnSpPr>
              <p:nvPr/>
            </p:nvCxnSpPr>
            <p:spPr>
              <a:xfrm flipV="1">
                <a:off x="3174990" y="5101410"/>
                <a:ext cx="108081" cy="11099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7A2012A-76DE-423D-903B-98DDE5AFF4C5}"/>
                  </a:ext>
                </a:extLst>
              </p:cNvPr>
              <p:cNvCxnSpPr>
                <a:stCxn id="87" idx="6"/>
                <a:endCxn id="89" idx="2"/>
              </p:cNvCxnSpPr>
              <p:nvPr/>
            </p:nvCxnSpPr>
            <p:spPr>
              <a:xfrm flipV="1">
                <a:off x="3174990" y="4864233"/>
                <a:ext cx="108082" cy="34817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266021-B1FA-4F9C-99E9-3C003A2EBD91}"/>
                </a:ext>
              </a:extLst>
            </p:cNvPr>
            <p:cNvGrpSpPr/>
            <p:nvPr/>
          </p:nvGrpSpPr>
          <p:grpSpPr>
            <a:xfrm>
              <a:off x="2583992" y="3512716"/>
              <a:ext cx="457234" cy="429933"/>
              <a:chOff x="2785500" y="4680459"/>
              <a:chExt cx="643125" cy="604725"/>
            </a:xfrm>
            <a:solidFill>
              <a:schemeClr val="bg2"/>
            </a:solidFill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FD51842-EA2D-4534-AD6D-6A3A045031C4}"/>
                  </a:ext>
                </a:extLst>
              </p:cNvPr>
              <p:cNvGrpSpPr/>
              <p:nvPr/>
            </p:nvGrpSpPr>
            <p:grpSpPr>
              <a:xfrm>
                <a:off x="2785500" y="4791456"/>
                <a:ext cx="145554" cy="382730"/>
                <a:chOff x="2785500" y="4805696"/>
                <a:chExt cx="145554" cy="382730"/>
              </a:xfrm>
              <a:grpFill/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4D018EB9-1476-434C-96F3-68DAED41B146}"/>
                    </a:ext>
                  </a:extLst>
                </p:cNvPr>
                <p:cNvSpPr/>
                <p:nvPr/>
              </p:nvSpPr>
              <p:spPr>
                <a:xfrm>
                  <a:off x="2785501" y="4805696"/>
                  <a:ext cx="145553" cy="14555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7D613241-EDF9-4B59-9E0A-9E21B044E10F}"/>
                    </a:ext>
                  </a:extLst>
                </p:cNvPr>
                <p:cNvSpPr/>
                <p:nvPr/>
              </p:nvSpPr>
              <p:spPr>
                <a:xfrm>
                  <a:off x="2785500" y="5042873"/>
                  <a:ext cx="145553" cy="14555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BAD5CB8-1C00-4EBE-98A1-6081E2934FBA}"/>
                  </a:ext>
                </a:extLst>
              </p:cNvPr>
              <p:cNvGrpSpPr/>
              <p:nvPr/>
            </p:nvGrpSpPr>
            <p:grpSpPr>
              <a:xfrm>
                <a:off x="3283071" y="4791456"/>
                <a:ext cx="145554" cy="382730"/>
                <a:chOff x="3283071" y="4805696"/>
                <a:chExt cx="145554" cy="382730"/>
              </a:xfrm>
              <a:grpFill/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0627CADF-A71F-41D7-857C-2B4DD93E7A6A}"/>
                    </a:ext>
                  </a:extLst>
                </p:cNvPr>
                <p:cNvSpPr/>
                <p:nvPr/>
              </p:nvSpPr>
              <p:spPr>
                <a:xfrm>
                  <a:off x="3283072" y="4805696"/>
                  <a:ext cx="145553" cy="14555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E4F4981A-3158-407B-ACA2-A9BABA677445}"/>
                    </a:ext>
                  </a:extLst>
                </p:cNvPr>
                <p:cNvSpPr/>
                <p:nvPr/>
              </p:nvSpPr>
              <p:spPr>
                <a:xfrm>
                  <a:off x="3283071" y="5042873"/>
                  <a:ext cx="145553" cy="14555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3E876AC-99C9-4A27-A2D0-3133D863EE66}"/>
                  </a:ext>
                </a:extLst>
              </p:cNvPr>
              <p:cNvGrpSpPr/>
              <p:nvPr/>
            </p:nvGrpSpPr>
            <p:grpSpPr>
              <a:xfrm>
                <a:off x="3029437" y="4680459"/>
                <a:ext cx="155251" cy="604725"/>
                <a:chOff x="3018630" y="4680459"/>
                <a:chExt cx="155251" cy="604725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224B4842-700A-4B7F-88B4-25B6B745D04B}"/>
                    </a:ext>
                  </a:extLst>
                </p:cNvPr>
                <p:cNvSpPr/>
                <p:nvPr/>
              </p:nvSpPr>
              <p:spPr>
                <a:xfrm>
                  <a:off x="3019145" y="4910045"/>
                  <a:ext cx="145553" cy="14555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F9E1237-9CB8-470A-8945-B41988FAAEE1}"/>
                    </a:ext>
                  </a:extLst>
                </p:cNvPr>
                <p:cNvSpPr/>
                <p:nvPr/>
              </p:nvSpPr>
              <p:spPr>
                <a:xfrm>
                  <a:off x="3018630" y="5139631"/>
                  <a:ext cx="145553" cy="14555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3B554943-8DC9-4E67-9366-8C32AB5E76CE}"/>
                    </a:ext>
                  </a:extLst>
                </p:cNvPr>
                <p:cNvSpPr/>
                <p:nvPr/>
              </p:nvSpPr>
              <p:spPr>
                <a:xfrm>
                  <a:off x="3028328" y="4680459"/>
                  <a:ext cx="145553" cy="14555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0F32AC7-07DA-4358-9D90-32D0814CE398}"/>
                  </a:ext>
                </a:extLst>
              </p:cNvPr>
              <p:cNvCxnSpPr>
                <a:cxnSpLocks/>
                <a:stCxn id="69" idx="6"/>
                <a:endCxn id="66" idx="2"/>
              </p:cNvCxnSpPr>
              <p:nvPr/>
            </p:nvCxnSpPr>
            <p:spPr>
              <a:xfrm flipV="1">
                <a:off x="2931054" y="4753236"/>
                <a:ext cx="108081" cy="110997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2D1CAAA-2025-4A93-A11B-2AF21372D3E6}"/>
                  </a:ext>
                </a:extLst>
              </p:cNvPr>
              <p:cNvCxnSpPr>
                <a:cxnSpLocks/>
                <a:stCxn id="69" idx="6"/>
                <a:endCxn id="64" idx="2"/>
              </p:cNvCxnSpPr>
              <p:nvPr/>
            </p:nvCxnSpPr>
            <p:spPr>
              <a:xfrm>
                <a:off x="2931054" y="4864233"/>
                <a:ext cx="98898" cy="11858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D78C051-F353-4E31-BDAB-5DA03F8D5581}"/>
                  </a:ext>
                </a:extLst>
              </p:cNvPr>
              <p:cNvCxnSpPr>
                <a:cxnSpLocks/>
                <a:stCxn id="69" idx="6"/>
                <a:endCxn id="65" idx="2"/>
              </p:cNvCxnSpPr>
              <p:nvPr/>
            </p:nvCxnSpPr>
            <p:spPr>
              <a:xfrm>
                <a:off x="2931054" y="4864233"/>
                <a:ext cx="98383" cy="34817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5CD131E-85DA-46CA-97F1-F683E86C3F67}"/>
                  </a:ext>
                </a:extLst>
              </p:cNvPr>
              <p:cNvCxnSpPr>
                <a:cxnSpLocks/>
                <a:stCxn id="70" idx="6"/>
                <a:endCxn id="66" idx="2"/>
              </p:cNvCxnSpPr>
              <p:nvPr/>
            </p:nvCxnSpPr>
            <p:spPr>
              <a:xfrm flipV="1">
                <a:off x="2931053" y="4753236"/>
                <a:ext cx="108082" cy="34817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5AF0E65-28DD-462D-BCB8-3E85316767FF}"/>
                  </a:ext>
                </a:extLst>
              </p:cNvPr>
              <p:cNvCxnSpPr>
                <a:cxnSpLocks/>
                <a:stCxn id="70" idx="6"/>
              </p:cNvCxnSpPr>
              <p:nvPr/>
            </p:nvCxnSpPr>
            <p:spPr>
              <a:xfrm flipV="1">
                <a:off x="2931053" y="4971574"/>
                <a:ext cx="106260" cy="12983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425ADCB-620F-42C7-9597-330796C93058}"/>
                  </a:ext>
                </a:extLst>
              </p:cNvPr>
              <p:cNvCxnSpPr>
                <a:cxnSpLocks/>
                <a:stCxn id="70" idx="6"/>
                <a:endCxn id="65" idx="2"/>
              </p:cNvCxnSpPr>
              <p:nvPr/>
            </p:nvCxnSpPr>
            <p:spPr>
              <a:xfrm>
                <a:off x="2931053" y="5101410"/>
                <a:ext cx="98384" cy="11099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E43CBDD-F48D-4BC5-B4A8-7CA9AA445890}"/>
                  </a:ext>
                </a:extLst>
              </p:cNvPr>
              <p:cNvCxnSpPr>
                <a:stCxn id="66" idx="6"/>
                <a:endCxn id="67" idx="2"/>
              </p:cNvCxnSpPr>
              <p:nvPr/>
            </p:nvCxnSpPr>
            <p:spPr>
              <a:xfrm>
                <a:off x="3184688" y="4753236"/>
                <a:ext cx="98384" cy="110997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2673B7C-DC19-47B0-9C8F-4C276E315511}"/>
                  </a:ext>
                </a:extLst>
              </p:cNvPr>
              <p:cNvCxnSpPr>
                <a:stCxn id="66" idx="6"/>
                <a:endCxn id="68" idx="2"/>
              </p:cNvCxnSpPr>
              <p:nvPr/>
            </p:nvCxnSpPr>
            <p:spPr>
              <a:xfrm>
                <a:off x="3184688" y="4753236"/>
                <a:ext cx="98383" cy="34817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7553B6C-56DA-47B2-B6E1-70C818B6C9AA}"/>
                  </a:ext>
                </a:extLst>
              </p:cNvPr>
              <p:cNvCxnSpPr>
                <a:cxnSpLocks/>
                <a:stCxn id="64" idx="6"/>
                <a:endCxn id="67" idx="2"/>
              </p:cNvCxnSpPr>
              <p:nvPr/>
            </p:nvCxnSpPr>
            <p:spPr>
              <a:xfrm flipV="1">
                <a:off x="3175505" y="4864233"/>
                <a:ext cx="107567" cy="11858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4E7F3AA-48A8-40B8-B4B3-A97A707B432D}"/>
                  </a:ext>
                </a:extLst>
              </p:cNvPr>
              <p:cNvCxnSpPr>
                <a:cxnSpLocks/>
                <a:stCxn id="64" idx="6"/>
                <a:endCxn id="68" idx="2"/>
              </p:cNvCxnSpPr>
              <p:nvPr/>
            </p:nvCxnSpPr>
            <p:spPr>
              <a:xfrm>
                <a:off x="3175505" y="4982822"/>
                <a:ext cx="107566" cy="11858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F45E391-8C76-45F1-B948-B6B7F7C06981}"/>
                  </a:ext>
                </a:extLst>
              </p:cNvPr>
              <p:cNvCxnSpPr>
                <a:cxnSpLocks/>
                <a:stCxn id="65" idx="6"/>
                <a:endCxn id="68" idx="2"/>
              </p:cNvCxnSpPr>
              <p:nvPr/>
            </p:nvCxnSpPr>
            <p:spPr>
              <a:xfrm flipV="1">
                <a:off x="3174990" y="5101410"/>
                <a:ext cx="108081" cy="11099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C1BFF62-C6BC-45FE-9D03-38D678B53433}"/>
                  </a:ext>
                </a:extLst>
              </p:cNvPr>
              <p:cNvCxnSpPr>
                <a:stCxn id="65" idx="6"/>
                <a:endCxn id="67" idx="2"/>
              </p:cNvCxnSpPr>
              <p:nvPr/>
            </p:nvCxnSpPr>
            <p:spPr>
              <a:xfrm flipV="1">
                <a:off x="3174990" y="4864233"/>
                <a:ext cx="108082" cy="34817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67E29B7-3ED3-42A9-88EF-BD871DB0E8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44979" y="2680604"/>
              <a:ext cx="132230" cy="1377064"/>
            </a:xfrm>
            <a:prstGeom prst="straightConnector1">
              <a:avLst/>
            </a:prstGeom>
            <a:ln w="25400" cmpd="dbl">
              <a:solidFill>
                <a:schemeClr val="accent2">
                  <a:lumMod val="75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CC3272-C9FA-4B58-8301-EA1A7E588DD9}"/>
                </a:ext>
              </a:extLst>
            </p:cNvPr>
            <p:cNvSpPr/>
            <p:nvPr/>
          </p:nvSpPr>
          <p:spPr>
            <a:xfrm>
              <a:off x="1236477" y="3308431"/>
              <a:ext cx="1277627" cy="7720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i="1" dirty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 </a:t>
              </a:r>
            </a:p>
            <a:p>
              <a:pPr algn="ctr"/>
              <a:r>
                <a:rPr lang="en-US" altLang="en-US" b="1" i="1" dirty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updates</a:t>
              </a:r>
              <a:endParaRPr lang="en-US" b="1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55ABD1F-DD04-40D4-90FC-42928732B588}"/>
                </a:ext>
              </a:extLst>
            </p:cNvPr>
            <p:cNvGrpSpPr/>
            <p:nvPr/>
          </p:nvGrpSpPr>
          <p:grpSpPr>
            <a:xfrm>
              <a:off x="158778" y="1569374"/>
              <a:ext cx="3756327" cy="1321804"/>
              <a:chOff x="1883176" y="1311802"/>
              <a:chExt cx="4307385" cy="1653853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1D4C522-3082-4BEB-AB5B-EB280CB489CA}"/>
                  </a:ext>
                </a:extLst>
              </p:cNvPr>
              <p:cNvSpPr/>
              <p:nvPr/>
            </p:nvSpPr>
            <p:spPr>
              <a:xfrm>
                <a:off x="3322192" y="1609582"/>
                <a:ext cx="1546302" cy="875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en-US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Insecure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en-US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aggregation</a:t>
                </a:r>
                <a:endParaRPr 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E65CB9F6-1949-46E1-B1FF-80D7E3A1F0ED}"/>
                  </a:ext>
                </a:extLst>
              </p:cNvPr>
              <p:cNvSpPr/>
              <p:nvPr/>
            </p:nvSpPr>
            <p:spPr>
              <a:xfrm>
                <a:off x="1883176" y="1311802"/>
                <a:ext cx="4307385" cy="1653853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F Pro Display" pitchFamily="2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3980D5A4-7A15-48F8-B9A0-1AD06F3F0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9540" y="1693629"/>
                <a:ext cx="1146258" cy="807162"/>
              </a:xfrm>
              <a:prstGeom prst="rect">
                <a:avLst/>
              </a:pr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4FCB08A-EEF4-4E65-A603-EEF1433135CE}"/>
                  </a:ext>
                </a:extLst>
              </p:cNvPr>
              <p:cNvGrpSpPr/>
              <p:nvPr/>
            </p:nvGrpSpPr>
            <p:grpSpPr>
              <a:xfrm>
                <a:off x="4781471" y="1739395"/>
                <a:ext cx="618940" cy="581984"/>
                <a:chOff x="2785500" y="4680459"/>
                <a:chExt cx="643125" cy="604725"/>
              </a:xfrm>
              <a:solidFill>
                <a:schemeClr val="bg2"/>
              </a:solidFill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4DAAD557-3914-448B-87EA-2670F4EA2CEC}"/>
                    </a:ext>
                  </a:extLst>
                </p:cNvPr>
                <p:cNvGrpSpPr/>
                <p:nvPr/>
              </p:nvGrpSpPr>
              <p:grpSpPr>
                <a:xfrm>
                  <a:off x="2785500" y="4791456"/>
                  <a:ext cx="145554" cy="382730"/>
                  <a:chOff x="2785500" y="4805696"/>
                  <a:chExt cx="145554" cy="382730"/>
                </a:xfrm>
                <a:grpFill/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BAEEE67-49DC-4D51-A4C5-2BBA30A46E9B}"/>
                      </a:ext>
                    </a:extLst>
                  </p:cNvPr>
                  <p:cNvSpPr/>
                  <p:nvPr/>
                </p:nvSpPr>
                <p:spPr>
                  <a:xfrm>
                    <a:off x="2785501" y="4805696"/>
                    <a:ext cx="145553" cy="14555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B037484D-C671-48A4-A7E0-EB037A063B8E}"/>
                      </a:ext>
                    </a:extLst>
                  </p:cNvPr>
                  <p:cNvSpPr/>
                  <p:nvPr/>
                </p:nvSpPr>
                <p:spPr>
                  <a:xfrm>
                    <a:off x="2785500" y="5042873"/>
                    <a:ext cx="145553" cy="14555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B67799D-6808-45C0-9281-73CD0E542C2A}"/>
                    </a:ext>
                  </a:extLst>
                </p:cNvPr>
                <p:cNvGrpSpPr/>
                <p:nvPr/>
              </p:nvGrpSpPr>
              <p:grpSpPr>
                <a:xfrm>
                  <a:off x="3283071" y="4791456"/>
                  <a:ext cx="145554" cy="382730"/>
                  <a:chOff x="3283071" y="4805696"/>
                  <a:chExt cx="145554" cy="382730"/>
                </a:xfrm>
                <a:grpFill/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F4D27EBC-EAFF-4669-9516-E7E328A157C5}"/>
                      </a:ext>
                    </a:extLst>
                  </p:cNvPr>
                  <p:cNvSpPr/>
                  <p:nvPr/>
                </p:nvSpPr>
                <p:spPr>
                  <a:xfrm>
                    <a:off x="3283072" y="4805696"/>
                    <a:ext cx="145553" cy="14555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2C8B2699-C487-46C2-8224-C9C183104D9E}"/>
                      </a:ext>
                    </a:extLst>
                  </p:cNvPr>
                  <p:cNvSpPr/>
                  <p:nvPr/>
                </p:nvSpPr>
                <p:spPr>
                  <a:xfrm>
                    <a:off x="3283071" y="5042873"/>
                    <a:ext cx="145553" cy="14555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17D8A82A-C8CE-4912-8D03-8AA6E07FC3D5}"/>
                    </a:ext>
                  </a:extLst>
                </p:cNvPr>
                <p:cNvGrpSpPr/>
                <p:nvPr/>
              </p:nvGrpSpPr>
              <p:grpSpPr>
                <a:xfrm>
                  <a:off x="3029437" y="4680459"/>
                  <a:ext cx="155251" cy="604725"/>
                  <a:chOff x="3018630" y="4680459"/>
                  <a:chExt cx="155251" cy="604725"/>
                </a:xfrm>
                <a:grpFill/>
              </p:grpSpPr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38E68081-0EB4-4A48-8E6D-4FFCEDEA812B}"/>
                      </a:ext>
                    </a:extLst>
                  </p:cNvPr>
                  <p:cNvSpPr/>
                  <p:nvPr/>
                </p:nvSpPr>
                <p:spPr>
                  <a:xfrm>
                    <a:off x="3019145" y="4910045"/>
                    <a:ext cx="145553" cy="14555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FBFF45D9-DDFE-4E17-8FDC-A8D7DB38D9F7}"/>
                      </a:ext>
                    </a:extLst>
                  </p:cNvPr>
                  <p:cNvSpPr/>
                  <p:nvPr/>
                </p:nvSpPr>
                <p:spPr>
                  <a:xfrm>
                    <a:off x="3018630" y="5139631"/>
                    <a:ext cx="145553" cy="145553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410438CE-4097-4342-A364-EA6942590C98}"/>
                      </a:ext>
                    </a:extLst>
                  </p:cNvPr>
                  <p:cNvSpPr/>
                  <p:nvPr/>
                </p:nvSpPr>
                <p:spPr>
                  <a:xfrm>
                    <a:off x="3028328" y="4680459"/>
                    <a:ext cx="145553" cy="145553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B04A3B7-B471-496D-ACEA-2B2623F52071}"/>
                    </a:ext>
                  </a:extLst>
                </p:cNvPr>
                <p:cNvCxnSpPr>
                  <a:cxnSpLocks/>
                  <a:stCxn id="47" idx="6"/>
                  <a:endCxn id="44" idx="2"/>
                </p:cNvCxnSpPr>
                <p:nvPr/>
              </p:nvCxnSpPr>
              <p:spPr>
                <a:xfrm flipV="1">
                  <a:off x="2931054" y="4753236"/>
                  <a:ext cx="108081" cy="110997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20C3D91-A8D2-427B-BDA2-1C37EB88C753}"/>
                    </a:ext>
                  </a:extLst>
                </p:cNvPr>
                <p:cNvCxnSpPr>
                  <a:cxnSpLocks/>
                  <a:stCxn id="47" idx="6"/>
                  <a:endCxn id="42" idx="2"/>
                </p:cNvCxnSpPr>
                <p:nvPr/>
              </p:nvCxnSpPr>
              <p:spPr>
                <a:xfrm>
                  <a:off x="2931054" y="4864233"/>
                  <a:ext cx="98898" cy="11858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8172318-662A-4ADC-BD80-284C8C206D52}"/>
                    </a:ext>
                  </a:extLst>
                </p:cNvPr>
                <p:cNvCxnSpPr>
                  <a:cxnSpLocks/>
                  <a:stCxn id="47" idx="6"/>
                  <a:endCxn id="43" idx="2"/>
                </p:cNvCxnSpPr>
                <p:nvPr/>
              </p:nvCxnSpPr>
              <p:spPr>
                <a:xfrm>
                  <a:off x="2931054" y="4864233"/>
                  <a:ext cx="98383" cy="34817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4D89747-D438-483B-93B2-323EA4A7AFBF}"/>
                    </a:ext>
                  </a:extLst>
                </p:cNvPr>
                <p:cNvCxnSpPr>
                  <a:cxnSpLocks/>
                  <a:stCxn id="48" idx="6"/>
                  <a:endCxn id="44" idx="2"/>
                </p:cNvCxnSpPr>
                <p:nvPr/>
              </p:nvCxnSpPr>
              <p:spPr>
                <a:xfrm flipV="1">
                  <a:off x="2931053" y="4753236"/>
                  <a:ext cx="108082" cy="34817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6686518-87D4-4132-9B07-44C244B2FC36}"/>
                    </a:ext>
                  </a:extLst>
                </p:cNvPr>
                <p:cNvCxnSpPr>
                  <a:cxnSpLocks/>
                  <a:stCxn id="48" idx="6"/>
                </p:cNvCxnSpPr>
                <p:nvPr/>
              </p:nvCxnSpPr>
              <p:spPr>
                <a:xfrm flipV="1">
                  <a:off x="2931053" y="4971574"/>
                  <a:ext cx="106260" cy="12983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AEE81652-4DCF-463B-89BA-8E3E7268DE36}"/>
                    </a:ext>
                  </a:extLst>
                </p:cNvPr>
                <p:cNvCxnSpPr>
                  <a:cxnSpLocks/>
                  <a:stCxn id="48" idx="6"/>
                  <a:endCxn id="43" idx="2"/>
                </p:cNvCxnSpPr>
                <p:nvPr/>
              </p:nvCxnSpPr>
              <p:spPr>
                <a:xfrm>
                  <a:off x="2931053" y="5101410"/>
                  <a:ext cx="98384" cy="110998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A8355DE-5D2D-4E43-B716-9882A63295A9}"/>
                    </a:ext>
                  </a:extLst>
                </p:cNvPr>
                <p:cNvCxnSpPr>
                  <a:stCxn id="44" idx="6"/>
                  <a:endCxn id="45" idx="2"/>
                </p:cNvCxnSpPr>
                <p:nvPr/>
              </p:nvCxnSpPr>
              <p:spPr>
                <a:xfrm>
                  <a:off x="3184688" y="4753236"/>
                  <a:ext cx="98384" cy="110997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11231C2-C8C8-4486-BDD3-7841DE336A38}"/>
                    </a:ext>
                  </a:extLst>
                </p:cNvPr>
                <p:cNvCxnSpPr>
                  <a:stCxn id="44" idx="6"/>
                  <a:endCxn id="46" idx="2"/>
                </p:cNvCxnSpPr>
                <p:nvPr/>
              </p:nvCxnSpPr>
              <p:spPr>
                <a:xfrm>
                  <a:off x="3184688" y="4753236"/>
                  <a:ext cx="98383" cy="34817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D406655-B729-4FA2-9EFD-7A99E1A0B5CD}"/>
                    </a:ext>
                  </a:extLst>
                </p:cNvPr>
                <p:cNvCxnSpPr>
                  <a:cxnSpLocks/>
                  <a:stCxn id="42" idx="6"/>
                  <a:endCxn id="45" idx="2"/>
                </p:cNvCxnSpPr>
                <p:nvPr/>
              </p:nvCxnSpPr>
              <p:spPr>
                <a:xfrm flipV="1">
                  <a:off x="3175505" y="4864233"/>
                  <a:ext cx="107567" cy="11858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7AA56C8-8AB5-40B7-8158-D25508D39851}"/>
                    </a:ext>
                  </a:extLst>
                </p:cNvPr>
                <p:cNvCxnSpPr>
                  <a:cxnSpLocks/>
                  <a:stCxn id="42" idx="6"/>
                  <a:endCxn id="46" idx="2"/>
                </p:cNvCxnSpPr>
                <p:nvPr/>
              </p:nvCxnSpPr>
              <p:spPr>
                <a:xfrm>
                  <a:off x="3175505" y="4982822"/>
                  <a:ext cx="107566" cy="118588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0E1DFCC-B00D-4950-A375-B6C64D78D8B9}"/>
                    </a:ext>
                  </a:extLst>
                </p:cNvPr>
                <p:cNvCxnSpPr>
                  <a:cxnSpLocks/>
                  <a:stCxn id="43" idx="6"/>
                  <a:endCxn id="46" idx="2"/>
                </p:cNvCxnSpPr>
                <p:nvPr/>
              </p:nvCxnSpPr>
              <p:spPr>
                <a:xfrm flipV="1">
                  <a:off x="3174990" y="5101410"/>
                  <a:ext cx="108081" cy="110998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26646DA-34B2-495B-8F45-EBFBA5CB7E61}"/>
                    </a:ext>
                  </a:extLst>
                </p:cNvPr>
                <p:cNvCxnSpPr>
                  <a:stCxn id="43" idx="6"/>
                  <a:endCxn id="45" idx="2"/>
                </p:cNvCxnSpPr>
                <p:nvPr/>
              </p:nvCxnSpPr>
              <p:spPr>
                <a:xfrm flipV="1">
                  <a:off x="3174990" y="4864233"/>
                  <a:ext cx="108082" cy="34817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D9AE532-A87A-467D-AACF-D6C1346F2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5158" y="2097210"/>
                <a:ext cx="1236047" cy="0"/>
              </a:xfrm>
              <a:prstGeom prst="straightConnector1">
                <a:avLst/>
              </a:prstGeom>
              <a:ln w="25400" cmpd="dbl">
                <a:solidFill>
                  <a:schemeClr val="accent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6" descr="database computer的圖片搜尋結果">
              <a:extLst>
                <a:ext uri="{FF2B5EF4-FFF2-40B4-BE49-F238E27FC236}">
                  <a16:creationId xmlns:a16="http://schemas.microsoft.com/office/drawing/2014/main" id="{75A77F1D-FA5D-4938-8E26-D64C6296D2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0012" y="4120711"/>
              <a:ext cx="611363" cy="74993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D31CD7C-2DB4-45E6-B2CC-269C71A0477E}"/>
                </a:ext>
              </a:extLst>
            </p:cNvPr>
            <p:cNvSpPr/>
            <p:nvPr/>
          </p:nvSpPr>
          <p:spPr>
            <a:xfrm>
              <a:off x="1422777" y="3974043"/>
              <a:ext cx="559537" cy="698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dirty="0">
                  <a:latin typeface="SF Pro Display Light" pitchFamily="2" charset="0"/>
                  <a:cs typeface="Calibri" panose="020F0502020204030204" pitchFamily="34" charset="0"/>
                </a:rPr>
                <a:t>…</a:t>
              </a:r>
              <a:endParaRPr lang="en-US" sz="3200" dirty="0">
                <a:latin typeface="SF Pro Display Light" pitchFamily="2" charset="0"/>
                <a:cs typeface="Calibri" panose="020F0502020204030204" pitchFamily="34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D8852A7-70AD-4EE7-A345-B72816FF0C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" t="6668" r="6282"/>
            <a:stretch/>
          </p:blipFill>
          <p:spPr>
            <a:xfrm>
              <a:off x="3414801" y="4151040"/>
              <a:ext cx="733788" cy="730766"/>
            </a:xfrm>
            <a:prstGeom prst="rect">
              <a:avLst/>
            </a:prstGeom>
          </p:spPr>
        </p:pic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D5B043-C95C-4301-A178-B1557BC0D03F}"/>
              </a:ext>
            </a:extLst>
          </p:cNvPr>
          <p:cNvSpPr/>
          <p:nvPr/>
        </p:nvSpPr>
        <p:spPr>
          <a:xfrm>
            <a:off x="-67786" y="5186801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Free</a:t>
            </a:r>
            <a:r>
              <a:rPr lang="zh-CN" altLang="en-US" sz="2000" b="1" i="1" dirty="0"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 </a:t>
            </a: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Rider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9608F89-70B8-4D7B-8AAE-126DE568225E}"/>
              </a:ext>
            </a:extLst>
          </p:cNvPr>
          <p:cNvSpPr/>
          <p:nvPr/>
        </p:nvSpPr>
        <p:spPr>
          <a:xfrm>
            <a:off x="2772846" y="523975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Attacker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9168224-0899-498F-9B7E-426CAD3C12C2}"/>
              </a:ext>
            </a:extLst>
          </p:cNvPr>
          <p:cNvSpPr/>
          <p:nvPr/>
        </p:nvSpPr>
        <p:spPr>
          <a:xfrm>
            <a:off x="1053700" y="2147497"/>
            <a:ext cx="1936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Central Server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ular Callout 244">
            <a:extLst>
              <a:ext uri="{FF2B5EF4-FFF2-40B4-BE49-F238E27FC236}">
                <a16:creationId xmlns:a16="http://schemas.microsoft.com/office/drawing/2014/main" id="{9D99E335-65F1-4478-BE6C-E465FE640255}"/>
              </a:ext>
            </a:extLst>
          </p:cNvPr>
          <p:cNvSpPr/>
          <p:nvPr/>
        </p:nvSpPr>
        <p:spPr>
          <a:xfrm>
            <a:off x="8363983" y="1659923"/>
            <a:ext cx="3717620" cy="1106990"/>
          </a:xfrm>
          <a:prstGeom prst="wedgeRectCallout">
            <a:avLst>
              <a:gd name="adj1" fmla="val 18951"/>
              <a:gd name="adj2" fmla="val -325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0" lvl="1"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Poorly trained model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BECC65D-FBB7-475B-BF5B-354DB3F3C735}"/>
              </a:ext>
            </a:extLst>
          </p:cNvPr>
          <p:cNvGrpSpPr/>
          <p:nvPr/>
        </p:nvGrpSpPr>
        <p:grpSpPr>
          <a:xfrm>
            <a:off x="4316253" y="3290574"/>
            <a:ext cx="3890583" cy="1125336"/>
            <a:chOff x="4328373" y="3433329"/>
            <a:chExt cx="3890583" cy="1125336"/>
          </a:xfrm>
        </p:grpSpPr>
        <p:sp>
          <p:nvSpPr>
            <p:cNvPr id="120" name="Round Same Side Corner Rectangle 249">
              <a:extLst>
                <a:ext uri="{FF2B5EF4-FFF2-40B4-BE49-F238E27FC236}">
                  <a16:creationId xmlns:a16="http://schemas.microsoft.com/office/drawing/2014/main" id="{29AE3FF8-5A7C-4E65-B8E6-63DBA0826ABF}"/>
                </a:ext>
              </a:extLst>
            </p:cNvPr>
            <p:cNvSpPr/>
            <p:nvPr/>
          </p:nvSpPr>
          <p:spPr>
            <a:xfrm>
              <a:off x="4328373" y="3433329"/>
              <a:ext cx="3695129" cy="1125336"/>
            </a:xfrm>
            <a:prstGeom prst="round2Same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A612909-1BDE-43A8-A7B5-2C42356B8DD0}"/>
                </a:ext>
              </a:extLst>
            </p:cNvPr>
            <p:cNvSpPr txBox="1"/>
            <p:nvPr/>
          </p:nvSpPr>
          <p:spPr>
            <a:xfrm>
              <a:off x="4358333" y="3552943"/>
              <a:ext cx="3860623" cy="882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5400" tIns="25400" rIns="25400" bIns="25400" numCol="1" spcCol="38100" rtlCol="0" anchor="t" anchorCtr="0">
              <a:spAutoFit/>
            </a:bodyPr>
            <a:lstStyle/>
            <a:p>
              <a:pPr marL="342900" indent="-342900" defTabSz="292100" hangingPunct="0">
                <a:buFont typeface="Wingdings" pitchFamily="2" charset="2"/>
                <a:buChar char="§"/>
              </a:pPr>
              <a:r>
                <a:rPr lang="en-US" altLang="zh-CN" b="1" i="1" dirty="0">
                  <a:latin typeface="Arial" panose="020B0604020202020204" pitchFamily="34" charset="0"/>
                  <a:cs typeface="Arial" panose="020B0604020202020204" pitchFamily="34" charset="0"/>
                  <a:sym typeface="Helvetica"/>
                </a:rPr>
                <a:t>Injection of malicious updates</a:t>
              </a:r>
            </a:p>
            <a:p>
              <a:pPr marL="540000" lvl="1" indent="-162000" defTabSz="292100" hangingPunct="0">
                <a:buFont typeface="Arial" panose="020B0604020202020204" pitchFamily="34" charset="0"/>
                <a:buChar char="•"/>
              </a:pPr>
              <a:r>
                <a:rPr lang="en-HK" i="1" dirty="0">
                  <a:latin typeface="Arial" panose="020B0604020202020204" pitchFamily="34" charset="0"/>
                  <a:cs typeface="Arial" panose="020B0604020202020204" pitchFamily="34" charset="0"/>
                  <a:sym typeface="Helvetica"/>
                </a:rPr>
                <a:t>Backdoor models</a:t>
              </a:r>
            </a:p>
            <a:p>
              <a:pPr marL="540000" lvl="1" indent="-162000" defTabSz="292100" hangingPunct="0">
                <a:buFont typeface="Arial" panose="020B0604020202020204" pitchFamily="34" charset="0"/>
                <a:buChar char="•"/>
              </a:pPr>
              <a:r>
                <a:rPr lang="en-HK" i="1" dirty="0">
                  <a:latin typeface="Arial" panose="020B0604020202020204" pitchFamily="34" charset="0"/>
                  <a:cs typeface="Arial" panose="020B0604020202020204" pitchFamily="34" charset="0"/>
                  <a:sym typeface="Helvetica"/>
                </a:rPr>
                <a:t>Active data inference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99A875A-7766-4B5A-BA1B-2D818428E01D}"/>
              </a:ext>
            </a:extLst>
          </p:cNvPr>
          <p:cNvGrpSpPr/>
          <p:nvPr/>
        </p:nvGrpSpPr>
        <p:grpSpPr>
          <a:xfrm>
            <a:off x="4316253" y="1688325"/>
            <a:ext cx="3695129" cy="1077479"/>
            <a:chOff x="4328373" y="3480076"/>
            <a:chExt cx="3695129" cy="107747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3" name="Round Same Side Corner Rectangle 261">
              <a:extLst>
                <a:ext uri="{FF2B5EF4-FFF2-40B4-BE49-F238E27FC236}">
                  <a16:creationId xmlns:a16="http://schemas.microsoft.com/office/drawing/2014/main" id="{8EB27D2B-1B49-4D93-A40A-E42C1637902A}"/>
                </a:ext>
              </a:extLst>
            </p:cNvPr>
            <p:cNvSpPr/>
            <p:nvPr/>
          </p:nvSpPr>
          <p:spPr>
            <a:xfrm>
              <a:off x="4328373" y="3480076"/>
              <a:ext cx="3695129" cy="1077479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14ACF9-0FDD-47EC-8F5B-043074145D32}"/>
                </a:ext>
              </a:extLst>
            </p:cNvPr>
            <p:cNvSpPr txBox="1"/>
            <p:nvPr/>
          </p:nvSpPr>
          <p:spPr>
            <a:xfrm>
              <a:off x="4358333" y="3573623"/>
              <a:ext cx="3596465" cy="88229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5400" tIns="25400" rIns="25400" bIns="25400" numCol="1" spcCol="38100" rtlCol="0" anchor="t" anchorCtr="0">
              <a:spAutoFit/>
            </a:bodyPr>
            <a:lstStyle/>
            <a:p>
              <a:pPr marL="342900" indent="-342900" defTabSz="292100" hangingPunct="0">
                <a:buFont typeface="Wingdings" pitchFamily="2" charset="2"/>
                <a:buChar char="§"/>
              </a:pPr>
              <a:r>
                <a:rPr lang="en-US" altLang="zh-CN" b="1" i="1" dirty="0">
                  <a:latin typeface="Arial" panose="020B0604020202020204" pitchFamily="34" charset="0"/>
                  <a:cs typeface="Arial" panose="020B0604020202020204" pitchFamily="34" charset="0"/>
                  <a:sym typeface="Helvetica"/>
                </a:rPr>
                <a:t>Lazy (passive) free</a:t>
              </a:r>
              <a:r>
                <a:rPr lang="zh-CN" altLang="en-US" b="1" i="1" dirty="0">
                  <a:latin typeface="Arial" panose="020B0604020202020204" pitchFamily="34" charset="0"/>
                  <a:cs typeface="Arial" panose="020B0604020202020204" pitchFamily="34" charset="0"/>
                  <a:sym typeface="Helvetica"/>
                </a:rPr>
                <a:t> </a:t>
              </a:r>
              <a:r>
                <a:rPr lang="en-US" altLang="zh-CN" b="1" i="1" dirty="0">
                  <a:latin typeface="Arial" panose="020B0604020202020204" pitchFamily="34" charset="0"/>
                  <a:cs typeface="Arial" panose="020B0604020202020204" pitchFamily="34" charset="0"/>
                  <a:sym typeface="Helvetica"/>
                </a:rPr>
                <a:t>rider</a:t>
              </a:r>
            </a:p>
            <a:p>
              <a:pPr marL="540000" lvl="1" indent="-162000" defTabSz="292100" hangingPunct="0">
                <a:buFont typeface="Arial" panose="020B0604020202020204" pitchFamily="34" charset="0"/>
                <a:buChar char="•"/>
              </a:pPr>
              <a:r>
                <a:rPr lang="en-HK" i="1" dirty="0">
                  <a:latin typeface="Arial" panose="020B0604020202020204" pitchFamily="34" charset="0"/>
                  <a:cs typeface="Arial" panose="020B0604020202020204" pitchFamily="34" charset="0"/>
                  <a:sym typeface="Helvetica"/>
                </a:rPr>
                <a:t>Skip local training</a:t>
              </a:r>
            </a:p>
            <a:p>
              <a:pPr marL="540000" lvl="1" indent="-162000" defTabSz="292100" hangingPunct="0">
                <a:buFont typeface="Arial" panose="020B0604020202020204" pitchFamily="34" charset="0"/>
                <a:buChar char="•"/>
              </a:pPr>
              <a:r>
                <a:rPr lang="en-HK" i="1" dirty="0">
                  <a:latin typeface="Arial" panose="020B0604020202020204" pitchFamily="34" charset="0"/>
                  <a:cs typeface="Arial" panose="020B0604020202020204" pitchFamily="34" charset="0"/>
                  <a:sym typeface="Helvetica"/>
                </a:rPr>
                <a:t>Low-quality updates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B62665-50DE-477A-A91A-2E5BF2F2A675}"/>
              </a:ext>
            </a:extLst>
          </p:cNvPr>
          <p:cNvGrpSpPr/>
          <p:nvPr/>
        </p:nvGrpSpPr>
        <p:grpSpPr>
          <a:xfrm>
            <a:off x="4304812" y="5173397"/>
            <a:ext cx="3706570" cy="1178794"/>
            <a:chOff x="4328373" y="3487445"/>
            <a:chExt cx="3706570" cy="1178794"/>
          </a:xfrm>
          <a:solidFill>
            <a:srgbClr val="3CF494"/>
          </a:solidFill>
        </p:grpSpPr>
        <p:sp>
          <p:nvSpPr>
            <p:cNvPr id="126" name="Round Same Side Corner Rectangle 265">
              <a:extLst>
                <a:ext uri="{FF2B5EF4-FFF2-40B4-BE49-F238E27FC236}">
                  <a16:creationId xmlns:a16="http://schemas.microsoft.com/office/drawing/2014/main" id="{0DB13591-7A4C-4AFC-AD92-5ACCB07A99D7}"/>
                </a:ext>
              </a:extLst>
            </p:cNvPr>
            <p:cNvSpPr/>
            <p:nvPr/>
          </p:nvSpPr>
          <p:spPr>
            <a:xfrm>
              <a:off x="4328373" y="3487445"/>
              <a:ext cx="3706570" cy="11787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52AE3A-395E-4ADD-B897-EDF0082484B1}"/>
                </a:ext>
              </a:extLst>
            </p:cNvPr>
            <p:cNvSpPr txBox="1"/>
            <p:nvPr/>
          </p:nvSpPr>
          <p:spPr>
            <a:xfrm>
              <a:off x="4358333" y="3595019"/>
              <a:ext cx="3607906" cy="88229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5400" tIns="25400" rIns="25400" bIns="25400" numCol="1" spcCol="38100" rtlCol="0" anchor="t" anchorCtr="0">
              <a:spAutoFit/>
            </a:bodyPr>
            <a:lstStyle/>
            <a:p>
              <a:pPr marL="342900" indent="-342900" defTabSz="292100" hangingPunct="0">
                <a:buFont typeface="Wingdings" pitchFamily="2" charset="2"/>
                <a:buChar char="§"/>
              </a:pPr>
              <a:r>
                <a:rPr lang="en-US" altLang="zh-CN" b="1" i="1" dirty="0">
                  <a:latin typeface="Arial" panose="020B0604020202020204" pitchFamily="34" charset="0"/>
                  <a:cs typeface="Arial" panose="020B0604020202020204" pitchFamily="34" charset="0"/>
                  <a:sym typeface="Helvetica"/>
                </a:rPr>
                <a:t>Extract information </a:t>
              </a:r>
            </a:p>
            <a:p>
              <a:pPr marL="540000" lvl="1" indent="-162000" defTabSz="292100" hangingPunct="0">
                <a:buFont typeface="Arial" panose="020B0604020202020204" pitchFamily="34" charset="0"/>
                <a:buChar char="•"/>
              </a:pPr>
              <a:r>
                <a:rPr lang="en-HK" i="1" dirty="0">
                  <a:latin typeface="Arial" panose="020B0604020202020204" pitchFamily="34" charset="0"/>
                  <a:cs typeface="Arial" panose="020B0604020202020204" pitchFamily="34" charset="0"/>
                  <a:sym typeface="Helvetica"/>
                </a:rPr>
                <a:t>Memorize some contributions</a:t>
              </a:r>
            </a:p>
            <a:p>
              <a:pPr marL="540000" lvl="1" indent="-162000" defTabSz="292100" hangingPunct="0">
                <a:buFont typeface="Arial" panose="020B0604020202020204" pitchFamily="34" charset="0"/>
                <a:buChar char="•"/>
              </a:pPr>
              <a:r>
                <a:rPr lang="en-HK" i="1" dirty="0">
                  <a:latin typeface="Arial" panose="020B0604020202020204" pitchFamily="34" charset="0"/>
                  <a:cs typeface="Arial" panose="020B0604020202020204" pitchFamily="34" charset="0"/>
                  <a:sym typeface="Helvetica"/>
                </a:rPr>
                <a:t>Gradient leakage</a:t>
              </a:r>
            </a:p>
          </p:txBody>
        </p:sp>
      </p:grpSp>
      <p:sp>
        <p:nvSpPr>
          <p:cNvPr id="128" name="Right Arrow 2">
            <a:extLst>
              <a:ext uri="{FF2B5EF4-FFF2-40B4-BE49-F238E27FC236}">
                <a16:creationId xmlns:a16="http://schemas.microsoft.com/office/drawing/2014/main" id="{3B469A71-76C9-4677-9F87-ECB917DD5F1E}"/>
              </a:ext>
            </a:extLst>
          </p:cNvPr>
          <p:cNvSpPr/>
          <p:nvPr/>
        </p:nvSpPr>
        <p:spPr>
          <a:xfrm>
            <a:off x="8041342" y="2018031"/>
            <a:ext cx="302945" cy="390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ight Arrow 170">
            <a:extLst>
              <a:ext uri="{FF2B5EF4-FFF2-40B4-BE49-F238E27FC236}">
                <a16:creationId xmlns:a16="http://schemas.microsoft.com/office/drawing/2014/main" id="{0C2516E7-DD34-49CB-98B2-5DB2E2188ADF}"/>
              </a:ext>
            </a:extLst>
          </p:cNvPr>
          <p:cNvSpPr/>
          <p:nvPr/>
        </p:nvSpPr>
        <p:spPr>
          <a:xfrm>
            <a:off x="8044797" y="3667027"/>
            <a:ext cx="302945" cy="390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Arrow 171">
            <a:extLst>
              <a:ext uri="{FF2B5EF4-FFF2-40B4-BE49-F238E27FC236}">
                <a16:creationId xmlns:a16="http://schemas.microsoft.com/office/drawing/2014/main" id="{8649ED7C-2618-4637-98C8-29D7EA1B43EF}"/>
              </a:ext>
            </a:extLst>
          </p:cNvPr>
          <p:cNvSpPr/>
          <p:nvPr/>
        </p:nvSpPr>
        <p:spPr>
          <a:xfrm>
            <a:off x="8047851" y="5567450"/>
            <a:ext cx="302945" cy="390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ular Callout 172">
            <a:extLst>
              <a:ext uri="{FF2B5EF4-FFF2-40B4-BE49-F238E27FC236}">
                <a16:creationId xmlns:a16="http://schemas.microsoft.com/office/drawing/2014/main" id="{2A64EBF5-D990-4C0E-A8A1-B5A76059C519}"/>
              </a:ext>
            </a:extLst>
          </p:cNvPr>
          <p:cNvSpPr/>
          <p:nvPr/>
        </p:nvSpPr>
        <p:spPr>
          <a:xfrm>
            <a:off x="8363982" y="3308919"/>
            <a:ext cx="3717621" cy="1106990"/>
          </a:xfrm>
          <a:prstGeom prst="wedgeRectCallout">
            <a:avLst>
              <a:gd name="adj1" fmla="val 18951"/>
              <a:gd name="adj2" fmla="val -325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0" lvl="1"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Damaged model security</a:t>
            </a:r>
          </a:p>
        </p:txBody>
      </p:sp>
      <p:sp>
        <p:nvSpPr>
          <p:cNvPr id="132" name="Rectangular Callout 173">
            <a:extLst>
              <a:ext uri="{FF2B5EF4-FFF2-40B4-BE49-F238E27FC236}">
                <a16:creationId xmlns:a16="http://schemas.microsoft.com/office/drawing/2014/main" id="{20EC8499-8F15-4697-8F03-96ADE9A43C79}"/>
              </a:ext>
            </a:extLst>
          </p:cNvPr>
          <p:cNvSpPr/>
          <p:nvPr/>
        </p:nvSpPr>
        <p:spPr>
          <a:xfrm>
            <a:off x="8387265" y="5209342"/>
            <a:ext cx="3694338" cy="1106990"/>
          </a:xfrm>
          <a:prstGeom prst="wedgeRectCallout">
            <a:avLst>
              <a:gd name="adj1" fmla="val 18951"/>
              <a:gd name="adj2" fmla="val -3252"/>
            </a:avLst>
          </a:prstGeom>
          <a:solidFill>
            <a:srgbClr val="3CF49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0" lvl="1"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privacy breach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E3DBB4D-2B20-4806-8F8E-9D81AE5275DC}"/>
              </a:ext>
            </a:extLst>
          </p:cNvPr>
          <p:cNvSpPr/>
          <p:nvPr/>
        </p:nvSpPr>
        <p:spPr>
          <a:xfrm>
            <a:off x="-67786" y="6627614"/>
            <a:ext cx="105064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Lyu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L, Yu H, Zhao J, et al. Threats to Federated Learning[M]//Federated Learning. Springer, Cham, 2020: 3-16.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911ABD-E2EE-4F7A-9FCD-12AE386AE400}"/>
              </a:ext>
            </a:extLst>
          </p:cNvPr>
          <p:cNvSpPr/>
          <p:nvPr/>
        </p:nvSpPr>
        <p:spPr>
          <a:xfrm>
            <a:off x="4197096" y="5064546"/>
            <a:ext cx="7917732" cy="13334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FB339C0-7C7E-4382-AA78-A9A5E7EE79E2}"/>
              </a:ext>
            </a:extLst>
          </p:cNvPr>
          <p:cNvSpPr/>
          <p:nvPr/>
        </p:nvSpPr>
        <p:spPr>
          <a:xfrm>
            <a:off x="4197096" y="1563625"/>
            <a:ext cx="7924878" cy="295848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Slide Number Placeholder 132">
            <a:extLst>
              <a:ext uri="{FF2B5EF4-FFF2-40B4-BE49-F238E27FC236}">
                <a16:creationId xmlns:a16="http://schemas.microsoft.com/office/drawing/2014/main" id="{7DBFC88C-6861-4463-A761-117508474E7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B8AC9F-5DE7-4097-99C0-90E95E81504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CA006077-969A-4144-9F46-8C3C30D462D1}"/>
              </a:ext>
            </a:extLst>
          </p:cNvPr>
          <p:cNvSpPr/>
          <p:nvPr/>
        </p:nvSpPr>
        <p:spPr>
          <a:xfrm>
            <a:off x="6665782" y="2851621"/>
            <a:ext cx="3043802" cy="37860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 Attacks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57B053FF-C050-466B-8F0B-488B4EBCD193}"/>
              </a:ext>
            </a:extLst>
          </p:cNvPr>
          <p:cNvSpPr/>
          <p:nvPr/>
        </p:nvSpPr>
        <p:spPr>
          <a:xfrm>
            <a:off x="6665782" y="4606817"/>
            <a:ext cx="3043802" cy="36871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Privacy Attacks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3573A4AD-8C1A-4417-B9C5-25474D5C4C95}"/>
              </a:ext>
            </a:extLst>
          </p:cNvPr>
          <p:cNvSpPr/>
          <p:nvPr/>
        </p:nvSpPr>
        <p:spPr>
          <a:xfrm>
            <a:off x="977715" y="1957995"/>
            <a:ext cx="2067056" cy="73203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1E23AAC-A884-4A37-9182-01B0A514F5FF}"/>
              </a:ext>
            </a:extLst>
          </p:cNvPr>
          <p:cNvSpPr/>
          <p:nvPr/>
        </p:nvSpPr>
        <p:spPr>
          <a:xfrm>
            <a:off x="2851056" y="4739880"/>
            <a:ext cx="1048526" cy="54659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8250A8B-2999-42B2-9532-34B73D99BEAE}"/>
              </a:ext>
            </a:extLst>
          </p:cNvPr>
          <p:cNvSpPr/>
          <p:nvPr/>
        </p:nvSpPr>
        <p:spPr>
          <a:xfrm>
            <a:off x="2117808" y="4907004"/>
            <a:ext cx="477263" cy="35439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954E2FC-1E61-448A-B85C-D1D8F929C75B}"/>
              </a:ext>
            </a:extLst>
          </p:cNvPr>
          <p:cNvCxnSpPr>
            <a:cxnSpLocks/>
          </p:cNvCxnSpPr>
          <p:nvPr/>
        </p:nvCxnSpPr>
        <p:spPr>
          <a:xfrm flipV="1">
            <a:off x="2880699" y="3024855"/>
            <a:ext cx="314155" cy="50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D75ECDF-B97C-48E3-A9DB-2FA180FA5DE5}"/>
              </a:ext>
            </a:extLst>
          </p:cNvPr>
          <p:cNvSpPr/>
          <p:nvPr/>
        </p:nvSpPr>
        <p:spPr>
          <a:xfrm>
            <a:off x="3195137" y="2841836"/>
            <a:ext cx="857927" cy="33855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600" b="1" i="1" dirty="0"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Output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39D20E34-5E62-4892-A79D-A1CE209E4CCD}"/>
              </a:ext>
            </a:extLst>
          </p:cNvPr>
          <p:cNvSpPr/>
          <p:nvPr/>
        </p:nvSpPr>
        <p:spPr>
          <a:xfrm>
            <a:off x="3103811" y="2726133"/>
            <a:ext cx="1052914" cy="54477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85F01A4-D087-4454-B9E9-E6910626017F}"/>
              </a:ext>
            </a:extLst>
          </p:cNvPr>
          <p:cNvSpPr/>
          <p:nvPr/>
        </p:nvSpPr>
        <p:spPr>
          <a:xfrm rot="18848346">
            <a:off x="286317" y="3864414"/>
            <a:ext cx="1754986" cy="54477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D9E1F37-1F49-48D5-96C2-B33F8E43C982}"/>
              </a:ext>
            </a:extLst>
          </p:cNvPr>
          <p:cNvCxnSpPr>
            <a:cxnSpLocks/>
            <a:stCxn id="141" idx="4"/>
            <a:endCxn id="147" idx="0"/>
          </p:cNvCxnSpPr>
          <p:nvPr/>
        </p:nvCxnSpPr>
        <p:spPr>
          <a:xfrm flipH="1">
            <a:off x="2011243" y="5261403"/>
            <a:ext cx="345197" cy="281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7650756-3C83-49C0-BB68-CF8C1DAC3C52}"/>
              </a:ext>
            </a:extLst>
          </p:cNvPr>
          <p:cNvSpPr/>
          <p:nvPr/>
        </p:nvSpPr>
        <p:spPr>
          <a:xfrm>
            <a:off x="1696894" y="5542550"/>
            <a:ext cx="628698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Data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4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089A-8CC1-4944-A043-A72A54E0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Ordering Attack Against to Federated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F0A90-0858-49F6-9F0A-980881BE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E40E4-3F8B-494F-B8F3-CC76E60F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471" y="2561985"/>
            <a:ext cx="6937057" cy="29644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ACED91-7EC9-41EA-AB48-93D270B077FA}"/>
              </a:ext>
            </a:extLst>
          </p:cNvPr>
          <p:cNvSpPr/>
          <p:nvPr/>
        </p:nvSpPr>
        <p:spPr>
          <a:xfrm>
            <a:off x="-87631" y="6654169"/>
            <a:ext cx="112547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Shumailov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Shumaylov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Kazhdan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D, et al. Manipulating SGD with data ordering attacks[J].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preprint arXiv:2104.09667, 2021.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F2B98E-78A4-41E8-A51C-B5F74455AE55}"/>
              </a:ext>
            </a:extLst>
          </p:cNvPr>
          <p:cNvSpPr/>
          <p:nvPr/>
        </p:nvSpPr>
        <p:spPr>
          <a:xfrm>
            <a:off x="1268731" y="5675363"/>
            <a:ext cx="10085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Figure 1: The attacker reorders the benign randomly supplied data based on the surrogate model outputs. Attacker co-trains the surrogate model with the data that is supplied to the source model.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71E87E-20FF-4E60-A6FB-835B07C5B7CA}"/>
              </a:ext>
            </a:extLst>
          </p:cNvPr>
          <p:cNvSpPr/>
          <p:nvPr/>
        </p:nvSpPr>
        <p:spPr>
          <a:xfrm>
            <a:off x="830580" y="1435942"/>
            <a:ext cx="100850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ordering attack [3]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aims to allow an attacker to affect the performance of the model by simply changing the order in which batches or data points are provided to the model during training.</a:t>
            </a:r>
          </a:p>
        </p:txBody>
      </p:sp>
    </p:spTree>
    <p:extLst>
      <p:ext uri="{BB962C8B-B14F-4D97-AF65-F5344CB8AC3E}">
        <p14:creationId xmlns:p14="http://schemas.microsoft.com/office/powerpoint/2010/main" val="141684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9FA9-7892-40BC-B965-D1D845F0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Ordering Attack Against to Federated Learning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07126-80A4-4946-9A25-10B1D662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0E0E-2A85-44DF-882B-12CD68A6828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A3137-C459-40B6-B21B-DA4012BF6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04" y="4044462"/>
            <a:ext cx="9135674" cy="22526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D61AEA-91EF-4FFB-A9D7-94C777010BAC}"/>
              </a:ext>
            </a:extLst>
          </p:cNvPr>
          <p:cNvSpPr/>
          <p:nvPr/>
        </p:nvSpPr>
        <p:spPr>
          <a:xfrm>
            <a:off x="2090031" y="6297099"/>
            <a:ext cx="8092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Figure 2: Taxonomy of Batch Reordering, Reshuffling, and Replacing Attacks.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42F64-AC0E-4D05-B709-EC6702A732AD}"/>
              </a:ext>
            </a:extLst>
          </p:cNvPr>
          <p:cNvSpPr/>
          <p:nvPr/>
        </p:nvSpPr>
        <p:spPr>
          <a:xfrm>
            <a:off x="667192" y="1250275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Expectation mini-batch SGD: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CEFCFCB-4467-4449-BB5E-00DA2682A77D}"/>
                  </a:ext>
                </a:extLst>
              </p:cNvPr>
              <p:cNvSpPr/>
              <p:nvPr/>
            </p:nvSpPr>
            <p:spPr>
              <a:xfrm>
                <a:off x="3106174" y="1429328"/>
                <a:ext cx="597965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)]=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∇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CEFCFCB-4467-4449-BB5E-00DA2682A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174" y="1429328"/>
                <a:ext cx="5979650" cy="871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285F4AD-6DD6-46B9-9BA1-3063E84C8543}"/>
              </a:ext>
            </a:extLst>
          </p:cNvPr>
          <p:cNvSpPr/>
          <p:nvPr/>
        </p:nvSpPr>
        <p:spPr>
          <a:xfrm>
            <a:off x="667192" y="2204138"/>
            <a:ext cx="10568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The explicit stochastic assumption opens a new attack surface for the attacker to influence the learning process. In particular, let us consider the effect of N SGD steps over one epoch [4]: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01322-7520-4A1B-9345-F43D6441214F}"/>
              </a:ext>
            </a:extLst>
          </p:cNvPr>
          <p:cNvSpPr/>
          <p:nvPr/>
        </p:nvSpPr>
        <p:spPr>
          <a:xfrm>
            <a:off x="-68629" y="6637878"/>
            <a:ext cx="10726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Smith S L,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Dherin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B, Barrett D G T, et al. On the origin of implicit regularization in stochastic gradient descent[J].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preprint arXiv:2101.12176, 2021.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52E95F9-7ADE-4A8E-810D-57083DBF9FCA}"/>
              </a:ext>
            </a:extLst>
          </p:cNvPr>
          <p:cNvSpPr/>
          <p:nvPr/>
        </p:nvSpPr>
        <p:spPr>
          <a:xfrm>
            <a:off x="4358311" y="4504344"/>
            <a:ext cx="3186260" cy="12537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implement it in a distributed manner?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heads-of-thin-outline-to-the-left_32766">
            <a:hlinkClick r:id="rId4" action="ppaction://hlinksldjump"/>
            <a:extLst>
              <a:ext uri="{FF2B5EF4-FFF2-40B4-BE49-F238E27FC236}">
                <a16:creationId xmlns:a16="http://schemas.microsoft.com/office/drawing/2014/main" id="{6B3CA732-4097-47D8-85F4-8E172E1649EA}"/>
              </a:ext>
            </a:extLst>
          </p:cNvPr>
          <p:cNvSpPr/>
          <p:nvPr/>
        </p:nvSpPr>
        <p:spPr>
          <a:xfrm>
            <a:off x="11737910" y="6469218"/>
            <a:ext cx="394967" cy="365125"/>
          </a:xfrm>
          <a:custGeom>
            <a:avLst/>
            <a:gdLst>
              <a:gd name="T0" fmla="*/ 602275 w 602487"/>
              <a:gd name="T1" fmla="*/ 602275 w 602487"/>
              <a:gd name="T2" fmla="*/ 602275 w 602487"/>
              <a:gd name="T3" fmla="*/ 602275 w 602487"/>
              <a:gd name="T4" fmla="*/ 602275 w 602487"/>
              <a:gd name="T5" fmla="*/ 602275 w 602487"/>
              <a:gd name="T6" fmla="*/ 602275 w 602487"/>
              <a:gd name="T7" fmla="*/ 602275 w 602487"/>
              <a:gd name="T8" fmla="*/ 602275 w 602487"/>
              <a:gd name="T9" fmla="*/ 602275 w 602487"/>
              <a:gd name="T10" fmla="*/ 602275 w 602487"/>
              <a:gd name="T11" fmla="*/ 602275 w 602487"/>
              <a:gd name="T12" fmla="*/ 602275 w 602487"/>
              <a:gd name="T13" fmla="*/ 602275 w 602487"/>
              <a:gd name="T14" fmla="*/ 602275 w 602487"/>
              <a:gd name="T15" fmla="*/ 602275 w 602487"/>
              <a:gd name="T16" fmla="*/ 602275 w 602487"/>
              <a:gd name="T17" fmla="*/ 602275 w 602487"/>
              <a:gd name="T18" fmla="*/ 602275 w 602487"/>
              <a:gd name="T19" fmla="*/ 602275 w 602487"/>
              <a:gd name="T20" fmla="*/ 602275 w 602487"/>
              <a:gd name="T21" fmla="*/ 602275 w 602487"/>
              <a:gd name="T22" fmla="*/ 602275 w 602487"/>
              <a:gd name="T23" fmla="*/ 602275 w 602487"/>
              <a:gd name="T24" fmla="*/ 602275 w 602487"/>
              <a:gd name="T25" fmla="*/ 602275 w 602487"/>
              <a:gd name="T26" fmla="*/ 602275 w 602487"/>
              <a:gd name="T27" fmla="*/ 602275 w 602487"/>
              <a:gd name="T28" fmla="*/ 602275 w 602487"/>
              <a:gd name="T29" fmla="*/ 602275 w 602487"/>
              <a:gd name="T30" fmla="*/ 602275 w 602487"/>
              <a:gd name="T31" fmla="*/ 602275 w 602487"/>
              <a:gd name="T32" fmla="*/ 602275 w 602487"/>
              <a:gd name="T33" fmla="*/ 602275 w 602487"/>
              <a:gd name="T34" fmla="*/ 602275 w 602487"/>
              <a:gd name="T35" fmla="*/ 602275 w 602487"/>
              <a:gd name="T36" fmla="*/ 602275 w 602487"/>
              <a:gd name="T37" fmla="*/ 602275 w 602487"/>
              <a:gd name="T38" fmla="*/ 602275 w 602487"/>
              <a:gd name="T39" fmla="*/ 602275 w 602487"/>
              <a:gd name="T40" fmla="*/ 602275 w 602487"/>
              <a:gd name="T41" fmla="*/ 602275 w 602487"/>
              <a:gd name="T42" fmla="*/ 602275 w 602487"/>
              <a:gd name="T43" fmla="*/ 602275 w 60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01" h="6107">
                <a:moveTo>
                  <a:pt x="3311" y="5345"/>
                </a:moveTo>
                <a:cubicBezTo>
                  <a:pt x="3475" y="5510"/>
                  <a:pt x="3475" y="5777"/>
                  <a:pt x="3311" y="5942"/>
                </a:cubicBezTo>
                <a:cubicBezTo>
                  <a:pt x="3146" y="6107"/>
                  <a:pt x="2879" y="6107"/>
                  <a:pt x="2714" y="5942"/>
                </a:cubicBezTo>
                <a:lnTo>
                  <a:pt x="123" y="3351"/>
                </a:lnTo>
                <a:cubicBezTo>
                  <a:pt x="41" y="3269"/>
                  <a:pt x="0" y="3161"/>
                  <a:pt x="0" y="3053"/>
                </a:cubicBezTo>
                <a:cubicBezTo>
                  <a:pt x="0" y="2945"/>
                  <a:pt x="41" y="2837"/>
                  <a:pt x="123" y="2755"/>
                </a:cubicBezTo>
                <a:lnTo>
                  <a:pt x="2714" y="164"/>
                </a:lnTo>
                <a:cubicBezTo>
                  <a:pt x="2879" y="0"/>
                  <a:pt x="3146" y="0"/>
                  <a:pt x="3311" y="164"/>
                </a:cubicBezTo>
                <a:cubicBezTo>
                  <a:pt x="3475" y="329"/>
                  <a:pt x="3475" y="596"/>
                  <a:pt x="3311" y="761"/>
                </a:cubicBezTo>
                <a:lnTo>
                  <a:pt x="1019" y="3053"/>
                </a:lnTo>
                <a:lnTo>
                  <a:pt x="3311" y="5345"/>
                </a:lnTo>
                <a:close/>
                <a:moveTo>
                  <a:pt x="3645" y="3053"/>
                </a:moveTo>
                <a:lnTo>
                  <a:pt x="5937" y="761"/>
                </a:lnTo>
                <a:cubicBezTo>
                  <a:pt x="6101" y="596"/>
                  <a:pt x="6101" y="329"/>
                  <a:pt x="5937" y="164"/>
                </a:cubicBezTo>
                <a:cubicBezTo>
                  <a:pt x="5772" y="0"/>
                  <a:pt x="5505" y="0"/>
                  <a:pt x="5340" y="164"/>
                </a:cubicBezTo>
                <a:lnTo>
                  <a:pt x="2750" y="2755"/>
                </a:lnTo>
                <a:cubicBezTo>
                  <a:pt x="2667" y="2837"/>
                  <a:pt x="2626" y="2945"/>
                  <a:pt x="2626" y="3053"/>
                </a:cubicBezTo>
                <a:cubicBezTo>
                  <a:pt x="2626" y="3161"/>
                  <a:pt x="2667" y="3269"/>
                  <a:pt x="2750" y="3351"/>
                </a:cubicBezTo>
                <a:lnTo>
                  <a:pt x="5340" y="5942"/>
                </a:lnTo>
                <a:cubicBezTo>
                  <a:pt x="5505" y="6107"/>
                  <a:pt x="5772" y="6107"/>
                  <a:pt x="5937" y="5942"/>
                </a:cubicBezTo>
                <a:cubicBezTo>
                  <a:pt x="6101" y="5777"/>
                  <a:pt x="6101" y="5510"/>
                  <a:pt x="5937" y="5345"/>
                </a:cubicBezTo>
                <a:lnTo>
                  <a:pt x="3645" y="3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C40D25-A0F8-4795-B25F-0A087720A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53" y="2734723"/>
            <a:ext cx="5238691" cy="135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4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1658;#407066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1471</TotalTime>
  <Words>2830</Words>
  <Application>Microsoft Office PowerPoint</Application>
  <PresentationFormat>Widescreen</PresentationFormat>
  <Paragraphs>409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等线</vt:lpstr>
      <vt:lpstr>等线 Light</vt:lpstr>
      <vt:lpstr>Montserrat</vt:lpstr>
      <vt:lpstr>Poppins Medium</vt:lpstr>
      <vt:lpstr>SF Pro Display</vt:lpstr>
      <vt:lpstr>SF Pro Display Light</vt:lpstr>
      <vt:lpstr>Arial</vt:lpstr>
      <vt:lpstr>Calibri</vt:lpstr>
      <vt:lpstr>Calibri Light</vt:lpstr>
      <vt:lpstr>Cambria Math</vt:lpstr>
      <vt:lpstr>Helvetica</vt:lpstr>
      <vt:lpstr>Sitka Subheading</vt:lpstr>
      <vt:lpstr>Wingdings</vt:lpstr>
      <vt:lpstr>Office Theme</vt:lpstr>
      <vt:lpstr>Advanced Federated Learning: From Academia to Industry</vt:lpstr>
      <vt:lpstr>Outline</vt:lpstr>
      <vt:lpstr>PowerPoint Presentation</vt:lpstr>
      <vt:lpstr>General Problem Setting</vt:lpstr>
      <vt:lpstr>General Problem Setting</vt:lpstr>
      <vt:lpstr>Challenges</vt:lpstr>
      <vt:lpstr>PowerPoint Presentation</vt:lpstr>
      <vt:lpstr>Data Ordering Attack Against to Federated Learning</vt:lpstr>
      <vt:lpstr>Data Ordering Attack Against to Federated Learning</vt:lpstr>
      <vt:lpstr>State-of-the-art Methods for Expensive Communication Issues</vt:lpstr>
      <vt:lpstr>PowerPoint Presentation</vt:lpstr>
      <vt:lpstr>PowerPoint Presentation</vt:lpstr>
      <vt:lpstr>PowerPoint Presentation</vt:lpstr>
      <vt:lpstr>State-of-the-art Methods for Non-IID Issues</vt:lpstr>
      <vt:lpstr>Data Valuation in Federated Learning</vt:lpstr>
      <vt:lpstr>Data Valuation in Federated Learning</vt:lpstr>
      <vt:lpstr>Data Valuation in Federated Learning</vt:lpstr>
      <vt:lpstr>Data Valuation in Federated Learning</vt:lpstr>
      <vt:lpstr>Data Valuation in Federated Learning</vt:lpstr>
      <vt:lpstr>Data Valuation in Federated Learning</vt:lpstr>
      <vt:lpstr>Data Valuation in Federated Learning</vt:lpstr>
      <vt:lpstr>Data Valuation in Federated Learning</vt:lpstr>
      <vt:lpstr>Data Valuation in Federated Learning</vt:lpstr>
      <vt:lpstr>Data Valuation in Federated Learning</vt:lpstr>
      <vt:lpstr>Data Valuation in Federated Learning</vt:lpstr>
      <vt:lpstr>Data Valuation in Federated Learning</vt:lpstr>
      <vt:lpstr>PowerPoint Presentation</vt:lpstr>
      <vt:lpstr>Federated Learning Framework</vt:lpstr>
      <vt:lpstr>Tencent – Federated Learning for Medical AI</vt:lpstr>
      <vt:lpstr>Tencent – Federated Learning with TEE</vt:lpstr>
      <vt:lpstr>WeBank - Federated Recommendation System</vt:lpstr>
      <vt:lpstr>Open problems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Advanced Federated Learning: From Academia to Industry</dc:title>
  <dc:creator>Mr. LIU Yi</dc:creator>
  <cp:lastModifiedBy>Mr. LIU Yi</cp:lastModifiedBy>
  <cp:revision>50</cp:revision>
  <dcterms:created xsi:type="dcterms:W3CDTF">2021-09-23T03:12:34Z</dcterms:created>
  <dcterms:modified xsi:type="dcterms:W3CDTF">2021-09-24T07:38:43Z</dcterms:modified>
</cp:coreProperties>
</file>