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5" r:id="rId7"/>
    <p:sldId id="269" r:id="rId8"/>
    <p:sldId id="267" r:id="rId9"/>
    <p:sldId id="270" r:id="rId10"/>
    <p:sldId id="262" r:id="rId11"/>
    <p:sldId id="260" r:id="rId12"/>
    <p:sldId id="272" r:id="rId13"/>
    <p:sldId id="273" r:id="rId14"/>
    <p:sldId id="275" r:id="rId15"/>
    <p:sldId id="264" r:id="rId16"/>
    <p:sldId id="276" r:id="rId17"/>
    <p:sldId id="263" r:id="rId18"/>
    <p:sldId id="266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5T15:52:00.16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Anti-fuzzing techniques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3510" y="3602038"/>
            <a:ext cx="9144000" cy="1655762"/>
          </a:xfrm>
        </p:spPr>
        <p:txBody>
          <a:bodyPr/>
          <a:p>
            <a:r>
              <a:rPr lang="en-US" altLang="zh-CN"/>
              <a:t>Zhou Zhengxiang</a:t>
            </a:r>
            <a:endParaRPr lang="en-US" altLang="zh-CN"/>
          </a:p>
          <a:p>
            <a:r>
              <a:rPr lang="en-US" altLang="zh-CN"/>
              <a:t>2022.5.6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Design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Check instrumentations to detect fuzzers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2193290"/>
            <a:ext cx="75311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Design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 Disable shared memory for fuzzing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285" y="2317750"/>
            <a:ext cx="521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int shm_id = shmget(key, 1, 0600);</a:t>
            </a:r>
            <a:endParaRPr lang="en-US" altLang="zh-CN" sz="2800" b="1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3235325"/>
            <a:ext cx="5038725" cy="3147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545080" y="5279390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575" y="3093085"/>
            <a:ext cx="3048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Our program normal execution</a:t>
            </a:r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6315075" y="3301365"/>
            <a:ext cx="5038725" cy="3147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6222365" y="3154045"/>
            <a:ext cx="236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Fuzzer run our program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3719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6351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8982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1614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245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6877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6877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7930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0562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3193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5825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8456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31088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77404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0036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226675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990" y="535622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03719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76351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48982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21614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94245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66877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67930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40562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3193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85825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58456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31088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77404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50036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226675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952990" y="551878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03719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6351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48982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21614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94245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66877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67930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40562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13193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85825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58456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31088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77404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0036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226675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952990" y="568134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03719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76351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8982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21614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94245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66877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67930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40562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13193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85825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8456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31088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077404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050036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0226675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952990" y="584390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03719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76351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48982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21614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94245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66877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67930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40562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913193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885825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58456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31088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077404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050036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0226675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952990" y="6006465"/>
            <a:ext cx="203200" cy="162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-54" t="3302"/>
          <a:stretch>
            <a:fillRect/>
          </a:stretch>
        </p:blipFill>
        <p:spPr>
          <a:xfrm>
            <a:off x="688975" y="177165"/>
            <a:ext cx="10664825" cy="284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Design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 Optimize existing techniques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2411730"/>
            <a:ext cx="6632575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Design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 Optimize existing techniques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Directly hook all input functions, and disturb taint tags from the source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23010" y="2933700"/>
          <a:ext cx="10130790" cy="41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395"/>
                <a:gridCol w="5065395"/>
              </a:tblGrid>
              <a:tr h="41662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atfuzz_fread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(input, sizeof(char), size, fp);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int x = input[0];        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int y = input[1];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int z = x + y;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y = input[2]-input[0];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if (z - y == 0){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   crash;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}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size_t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 atfuzz_fread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(void *ptr, size_t mem_b, size_t size, stream* fp){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   size_t rtn = 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</a:rPr>
                        <a:t>fread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(ptr, mem_b, size, fp);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// disturb taint tags;</a:t>
                      </a:r>
                      <a:endParaRPr lang="en-US" altLang="zh-CN" sz="24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   ...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   return rtn;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Evaluation</a:t>
            </a:r>
            <a:endParaRPr lang="en-US" altLang="zh-CN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85" y="1463675"/>
            <a:ext cx="1057338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Evaluation</a:t>
            </a:r>
            <a:endParaRPr lang="en-US" altLang="zh-CN" b="1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45260"/>
            <a:ext cx="10756265" cy="2569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528185"/>
            <a:ext cx="6894830" cy="1735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04900" y="4128135"/>
            <a:ext cx="6378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Average space efficiency (1 / space cost) for 1% coverage reduction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Discussions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 b="1"/>
              <a:t>Obfuscation or anti-fuzzing?</a:t>
            </a:r>
            <a:endParaRPr lang="zh-CN" altLang="en-US" b="1"/>
          </a:p>
          <a:p>
            <a:pPr marL="0" indent="0">
              <a:buNone/>
            </a:pPr>
            <a:r>
              <a:rPr lang="en-US" altLang="zh-CN" sz="2000"/>
              <a:t>    Self-modifying codes and reverse-engineering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b="1"/>
              <a:t>More advanced binary instrumentation techniques</a:t>
            </a:r>
            <a:endParaRPr lang="en-US" altLang="zh-CN" b="1"/>
          </a:p>
          <a:p>
            <a:pPr marL="457200" lvl="1" indent="0">
              <a:buNone/>
            </a:pPr>
            <a:r>
              <a:rPr lang="en-US" altLang="zh-CN"/>
              <a:t>Binary rewriting technique: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1710"/>
              <a:t>Zhuo Zhang, etc. StochFuzz: Sound and Cost-effective Fuzzing of Stripped Binaries by Incremental and Stochastic Rewriting (S&amp;P 21)</a:t>
            </a:r>
            <a:endParaRPr lang="en-US" altLang="zh-CN" sz="171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 / 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[1] </a:t>
            </a:r>
            <a:r>
              <a:rPr lang="zh-CN" altLang="en-US" sz="2000">
                <a:sym typeface="+mn-ea"/>
              </a:rPr>
              <a:t>Jinho Jung</a:t>
            </a:r>
            <a:r>
              <a:rPr lang="en-US" altLang="zh-CN" sz="2000">
                <a:sym typeface="+mn-ea"/>
              </a:rPr>
              <a:t>, etc. </a:t>
            </a:r>
            <a:r>
              <a:rPr lang="zh-CN" altLang="en-US" sz="2000">
                <a:sym typeface="+mn-ea"/>
              </a:rPr>
              <a:t>Fuzzification: Anti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fuzzing techniques.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USENIX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2019.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[2] Emre Güler, etc. Antifuzz: Impeding fuzzing audits of binary executables. USENIX 2019.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[3] Banescu, Sebastian, etc. Code Obfuscation against Symbolic Execution Attacks, 2016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What is fuzzing?</a:t>
            </a:r>
            <a:endParaRPr lang="en-US" altLang="zh-CN" b="1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372870"/>
            <a:ext cx="10262235" cy="4892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Why is anti-fuzzing necessary?</a:t>
            </a:r>
            <a:endParaRPr lang="en-US" altLang="zh-CN" b="1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6995" y="1315720"/>
            <a:ext cx="914082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Existing techniques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1. Targeted detection</a:t>
            </a:r>
            <a:endParaRPr lang="en-US" altLang="zh-CN" sz="3600"/>
          </a:p>
          <a:p>
            <a:r>
              <a:rPr lang="en-US" altLang="zh-CN" sz="3600"/>
              <a:t>2. Introduce latency</a:t>
            </a:r>
            <a:endParaRPr lang="en-US" altLang="zh-CN" sz="3600"/>
          </a:p>
          <a:p>
            <a:r>
              <a:rPr lang="en-US" altLang="zh-CN" sz="3600"/>
              <a:t>3. Add fake blocks</a:t>
            </a:r>
            <a:endParaRPr lang="en-US" altLang="zh-CN" sz="3600"/>
          </a:p>
          <a:p>
            <a:r>
              <a:rPr lang="en-US" altLang="zh-CN" sz="3600"/>
              <a:t>4. Disturb data flows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 Targeted detection</a:t>
            </a:r>
            <a:endParaRPr lang="en-US" altLang="zh-CN" b="1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645" y="1423035"/>
            <a:ext cx="834263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Introduce latency</a:t>
            </a:r>
            <a:endParaRPr lang="en-US" altLang="zh-CN" b="1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607820" y="1366520"/>
            <a:ext cx="8112760" cy="494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1885950" y="4526280"/>
            <a:ext cx="1440180" cy="3041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8840000">
            <a:off x="8979535" y="4376420"/>
            <a:ext cx="163830" cy="603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938770" y="4409440"/>
            <a:ext cx="624840" cy="603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84525" y="4508500"/>
            <a:ext cx="527050" cy="142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26485" y="4508500"/>
            <a:ext cx="209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sleep(5);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 Add fake blocks</a:t>
            </a:r>
            <a:endParaRPr lang="en-US" altLang="zh-CN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521460"/>
            <a:ext cx="9190990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4. Disturb data flows</a:t>
            </a:r>
            <a:endParaRPr lang="en-US" altLang="zh-CN" b="1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283335" y="1691005"/>
            <a:ext cx="4896485" cy="4351655"/>
          </a:xfrm>
        </p:spPr>
        <p:txBody>
          <a:bodyPr/>
          <a:p>
            <a:r>
              <a:rPr lang="en-US" altLang="zh-CN" sz="1800"/>
              <a:t>taint analysis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int x = input[0];       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int y = input[1];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int z = x + y;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y = input[2]-input[0];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if (z - y == 0){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crash;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3641090" y="237871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85895" y="237871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30700" y="237871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41090" y="277939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85895" y="277939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30700" y="277939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2040" y="342392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845" y="342392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1650" y="342392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20770" y="2378710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[0]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3688715" y="2010410"/>
            <a:ext cx="938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   y     z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40455" y="2779395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[0]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966210" y="2779395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[1]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3622040" y="3423920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[0]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947160" y="3423920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[1]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4239895" y="3423920"/>
            <a:ext cx="487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[0,1]</a:t>
            </a:r>
            <a:endParaRPr lang="en-US" altLang="zh-CN" sz="1400"/>
          </a:p>
        </p:txBody>
      </p:sp>
      <p:sp>
        <p:nvSpPr>
          <p:cNvPr id="23" name="矩形 22"/>
          <p:cNvSpPr/>
          <p:nvPr/>
        </p:nvSpPr>
        <p:spPr>
          <a:xfrm>
            <a:off x="3602990" y="395668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47795" y="395668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92600" y="395668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602990" y="3956685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[0]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886200" y="3970655"/>
            <a:ext cx="467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[0,2]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4220845" y="3956685"/>
            <a:ext cx="487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[0,1]</a:t>
            </a:r>
            <a:endParaRPr lang="en-US" altLang="zh-CN" sz="1400"/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</p:nvPr>
        </p:nvGraphicFramePr>
        <p:xfrm>
          <a:off x="6616065" y="2520315"/>
          <a:ext cx="414210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Path explosion: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if (z-y == 0)   =&gt;   if (hash(z-y) == hash(0))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2"/>
            </p:custDataLst>
          </p:nvPr>
        </p:nvGraphicFramePr>
        <p:xfrm>
          <a:off x="6616065" y="3565525"/>
          <a:ext cx="3797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/>
              </a:tblGrid>
              <a:tr h="340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Implicit data flow dependencies: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insert: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y += x; y-=x; y+=z; y-=z;    y∝x  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y∝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0119995" y="4432935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64800" y="4432935"/>
            <a:ext cx="608330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073130" y="4434840"/>
            <a:ext cx="344805" cy="334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19995" y="4432935"/>
            <a:ext cx="34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[0]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10465435" y="4464050"/>
            <a:ext cx="61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[0,1, 2]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11001375" y="4448810"/>
            <a:ext cx="487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[0,1]</a:t>
            </a:r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Motivation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Not practical -&gt; Easier and smaller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1. Extra space cost is too large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200 bytes / function * 1000 functions </a:t>
            </a:r>
            <a:r>
              <a:rPr lang="en-US" altLang="zh-CN"/>
              <a:t>≈ 20 MB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 Workload to determine rare executed blocks and error handling functions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Mannual efforts required to insert data flow dependencies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2435}"/>
</p:tagLst>
</file>

<file path=ppt/tags/tag2.xml><?xml version="1.0" encoding="utf-8"?>
<p:tagLst xmlns:p="http://schemas.openxmlformats.org/presentationml/2006/main">
  <p:tag name="TABLE_ENDDRAG_ORIGIN_RECT" val="326*72"/>
  <p:tag name="TABLE_ENDDRAG_RECT" val="520*198*326*72"/>
</p:tagLst>
</file>

<file path=ppt/tags/tag3.xml><?xml version="1.0" encoding="utf-8"?>
<p:tagLst xmlns:p="http://schemas.openxmlformats.org/presentationml/2006/main">
  <p:tag name="TABLE_ENDDRAG_ORIGIN_RECT" val="299*28"/>
  <p:tag name="TABLE_ENDDRAG_RECT" val="516*256*299*28"/>
</p:tagLst>
</file>

<file path=ppt/tags/tag4.xml><?xml version="1.0" encoding="utf-8"?>
<p:tagLst xmlns:p="http://schemas.openxmlformats.org/presentationml/2006/main">
  <p:tag name="TABLE_ENDDRAG_ORIGIN_RECT" val="797*328"/>
  <p:tag name="TABLE_ENDDRAG_RECT" val="96*254*797*328"/>
</p:tagLst>
</file>

<file path=ppt/tags/tag5.xml><?xml version="1.0" encoding="utf-8"?>
<p:tagLst xmlns:p="http://schemas.openxmlformats.org/presentationml/2006/main">
  <p:tag name="COMMONDATA" val="eyJoZGlkIjoiZjBiMmJkOWM4YzM4NTY5ZWMyMDMyZmY1MGZkMjA1O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WPS 演示</Application>
  <PresentationFormat>宽屏</PresentationFormat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Anti-fuzzing techniques</vt:lpstr>
      <vt:lpstr>What is fuzzing?</vt:lpstr>
      <vt:lpstr>Why is anti-fuzzing necessary?</vt:lpstr>
      <vt:lpstr>Existing techniques</vt:lpstr>
      <vt:lpstr>1. Targeted detection</vt:lpstr>
      <vt:lpstr>2. Introduce latency</vt:lpstr>
      <vt:lpstr>3. Add fake blocks</vt:lpstr>
      <vt:lpstr>  4. Disturb data flows</vt:lpstr>
      <vt:lpstr>Motivation</vt:lpstr>
      <vt:lpstr>Design</vt:lpstr>
      <vt:lpstr>Design</vt:lpstr>
      <vt:lpstr>Design</vt:lpstr>
      <vt:lpstr>Design</vt:lpstr>
      <vt:lpstr>Evaluation</vt:lpstr>
      <vt:lpstr>Evaluation</vt:lpstr>
      <vt:lpstr>Discussions</vt:lpstr>
      <vt:lpstr>Reference /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ZHENGXIANG ZHOU</dc:creator>
  <cp:lastModifiedBy>请叫我飞翔的翔</cp:lastModifiedBy>
  <cp:revision>34</cp:revision>
  <dcterms:created xsi:type="dcterms:W3CDTF">2022-05-05T07:21:00Z</dcterms:created>
  <dcterms:modified xsi:type="dcterms:W3CDTF">2022-05-06T06:39:26Z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F5E295CF17F74654B920C3816216C542</vt:lpwstr>
  </property>
  <property fmtid="{D5CDD505-2E9C-101B-9397-08002B2CF9AE}" pid="3" name="KSOProductBuildVer">
    <vt:lpwstr>2052-11.1.0.11636</vt:lpwstr>
  </property>
</Properties>
</file>