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13"/>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13"/>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eeexplore.ieee.org/abstract/document/8418625/"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ph type="ctrTitle"/>
          </p:nvPr>
        </p:nvSpPr>
        <p:spPr>
          <a:xfrm>
            <a:off x="1231556" y="1048221"/>
            <a:ext cx="9728888" cy="2387601"/>
          </a:xfrm>
          <a:prstGeom prst="rect">
            <a:avLst/>
          </a:prstGeom>
        </p:spPr>
        <p:txBody>
          <a:bodyPr/>
          <a:lstStyle>
            <a:lvl1pPr>
              <a:defRPr b="1" sz="4800">
                <a:latin typeface="+mj-lt"/>
                <a:ea typeface="+mj-ea"/>
                <a:cs typeface="+mj-cs"/>
                <a:sym typeface="Calibri"/>
              </a:defRPr>
            </a:lvl1pPr>
          </a:lstStyle>
          <a:p>
            <a:pPr/>
            <a:r>
              <a:t>SoK: Towards Scalable Blockchain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itle 1"/>
          <p:cNvSpPr txBox="1"/>
          <p:nvPr>
            <p:ph type="title"/>
          </p:nvPr>
        </p:nvSpPr>
        <p:spPr>
          <a:prstGeom prst="rect">
            <a:avLst/>
          </a:prstGeom>
        </p:spPr>
        <p:txBody>
          <a:bodyPr/>
          <a:lstStyle>
            <a:lvl1pPr>
              <a:defRPr>
                <a:latin typeface="+mn-lt"/>
                <a:ea typeface="+mn-ea"/>
                <a:cs typeface="+mn-cs"/>
                <a:sym typeface="Helvetica"/>
              </a:defRPr>
            </a:lvl1pPr>
          </a:lstStyle>
          <a:p>
            <a:pPr/>
            <a:r>
              <a:t>Scale up consensus: Prism</a:t>
            </a:r>
          </a:p>
        </p:txBody>
      </p:sp>
      <p:sp>
        <p:nvSpPr>
          <p:cNvPr id="134" name="Content Placeholder 2"/>
          <p:cNvSpPr txBox="1"/>
          <p:nvPr>
            <p:ph type="body" idx="1"/>
          </p:nvPr>
        </p:nvSpPr>
        <p:spPr>
          <a:xfrm>
            <a:off x="838200" y="1825625"/>
            <a:ext cx="10349549" cy="4351338"/>
          </a:xfrm>
          <a:prstGeom prst="rect">
            <a:avLst/>
          </a:prstGeom>
        </p:spPr>
        <p:txBody>
          <a:bodyPr/>
          <a:lstStyle/>
          <a:p>
            <a:pPr/>
            <a:r>
              <a:t>Larger block size means more transactions can be processed</a:t>
            </a:r>
          </a:p>
          <a:p>
            <a:pPr/>
            <a:r>
              <a:t>But in Bitcoin, larger block size = weaker blockchain security</a:t>
            </a:r>
          </a:p>
          <a:p>
            <a:pPr/>
            <a:r>
              <a:t>Can the number of transactions to process unrelated to the blockchain security?</a:t>
            </a:r>
          </a:p>
        </p:txBody>
      </p:sp>
      <p:sp>
        <p:nvSpPr>
          <p:cNvPr id="135" name="Slide Number Placeholder 27"/>
          <p:cNvSpPr txBox="1"/>
          <p:nvPr>
            <p:ph type="sldNum" sz="quarter" idx="4294967295"/>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6" name="Do not consensus on transactions, consensus on hash!…"/>
          <p:cNvSpPr txBox="1"/>
          <p:nvPr/>
        </p:nvSpPr>
        <p:spPr>
          <a:xfrm>
            <a:off x="888689" y="4722653"/>
            <a:ext cx="9623422" cy="93980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90000"/>
              </a:lnSpc>
              <a:spcBef>
                <a:spcPts val="1000"/>
              </a:spcBef>
              <a:defRPr sz="2800"/>
            </a:lvl1pPr>
            <a:lvl2pPr marL="653142" indent="-195942">
              <a:lnSpc>
                <a:spcPct val="90000"/>
              </a:lnSpc>
              <a:spcBef>
                <a:spcPts val="1000"/>
              </a:spcBef>
              <a:buSzPct val="100000"/>
              <a:buFont typeface="Arial"/>
              <a:buChar char="•"/>
              <a:defRPr sz="2400"/>
            </a:lvl2pPr>
          </a:lstStyle>
          <a:p>
            <a:pPr/>
            <a:r>
              <a:t>Do not consensus on transactions, consensus on hash!</a:t>
            </a:r>
          </a:p>
          <a:p>
            <a:pPr lvl="1"/>
            <a:r>
              <a:t>A hash value has a small size, but can refer to many transactions</a:t>
            </a:r>
          </a:p>
        </p:txBody>
      </p:sp>
      <p:sp>
        <p:nvSpPr>
          <p:cNvPr id="137" name="[1]: Bagaria et al. Prism: Deconstructing the blockchain to approach physical limits. CCS’19"/>
          <p:cNvSpPr txBox="1"/>
          <p:nvPr/>
        </p:nvSpPr>
        <p:spPr>
          <a:xfrm>
            <a:off x="929762" y="6311899"/>
            <a:ext cx="6455381"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[1]: Bagaria et al. Prism: Deconstructing the blockchain to approach physical limits. CCS’19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13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34">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34">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34">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4"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Title 1"/>
          <p:cNvSpPr txBox="1"/>
          <p:nvPr>
            <p:ph type="title"/>
          </p:nvPr>
        </p:nvSpPr>
        <p:spPr>
          <a:prstGeom prst="rect">
            <a:avLst/>
          </a:prstGeom>
        </p:spPr>
        <p:txBody>
          <a:bodyPr/>
          <a:lstStyle>
            <a:lvl1pPr>
              <a:defRPr>
                <a:latin typeface="+mn-lt"/>
                <a:ea typeface="+mn-ea"/>
                <a:cs typeface="+mn-cs"/>
                <a:sym typeface="Helvetica"/>
              </a:defRPr>
            </a:lvl1pPr>
          </a:lstStyle>
          <a:p>
            <a:pPr/>
            <a:r>
              <a:t>Consensus on hash</a:t>
            </a:r>
          </a:p>
        </p:txBody>
      </p:sp>
      <p:sp>
        <p:nvSpPr>
          <p:cNvPr id="140" name="Content Placeholder 2"/>
          <p:cNvSpPr txBox="1"/>
          <p:nvPr>
            <p:ph type="body" idx="1"/>
          </p:nvPr>
        </p:nvSpPr>
        <p:spPr>
          <a:xfrm>
            <a:off x="838200" y="1825625"/>
            <a:ext cx="11032650" cy="4351338"/>
          </a:xfrm>
          <a:prstGeom prst="rect">
            <a:avLst/>
          </a:prstGeom>
        </p:spPr>
        <p:txBody>
          <a:bodyPr/>
          <a:lstStyle/>
          <a:p>
            <a:pPr/>
            <a:r>
              <a:t>Functions of a Bitcoin block</a:t>
            </a:r>
          </a:p>
          <a:p>
            <a:pPr lvl="1" marL="653142" indent="-195942">
              <a:defRPr sz="2400"/>
            </a:pPr>
            <a:r>
              <a:t>Store transactions</a:t>
            </a:r>
          </a:p>
          <a:p>
            <a:pPr lvl="1" marL="653142" indent="-195942">
              <a:defRPr sz="2400"/>
            </a:pPr>
            <a:r>
              <a:t>Decide which transactions to add in blockchain</a:t>
            </a:r>
          </a:p>
          <a:p>
            <a:pPr/>
            <a:r>
              <a:t>Scaling throughput by just storing hash</a:t>
            </a:r>
          </a:p>
          <a:p>
            <a:pPr lvl="1" marL="653142" indent="-195942">
              <a:defRPr sz="2400"/>
            </a:pPr>
            <a:r>
              <a:t>Use a new type of a block, transaction block, to store transactions</a:t>
            </a:r>
          </a:p>
          <a:p>
            <a:pPr lvl="1" marL="653142" indent="-195942">
              <a:defRPr sz="2400"/>
            </a:pPr>
            <a:r>
              <a:t>Bitcoin block now uses hash to refer to transaction blocks</a:t>
            </a:r>
          </a:p>
        </p:txBody>
      </p:sp>
      <p:sp>
        <p:nvSpPr>
          <p:cNvPr id="141" name="Slide Number Placeholder 27"/>
          <p:cNvSpPr txBox="1"/>
          <p:nvPr>
            <p:ph type="sldNum" sz="quarter" idx="4294967295"/>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2" name="Bitcoin block with a small size still can “contain” many transactions"/>
          <p:cNvSpPr txBox="1"/>
          <p:nvPr/>
        </p:nvSpPr>
        <p:spPr>
          <a:xfrm>
            <a:off x="872523" y="5292089"/>
            <a:ext cx="10964005"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90000"/>
              </a:lnSpc>
              <a:spcBef>
                <a:spcPts val="1000"/>
              </a:spcBef>
              <a:defRPr sz="2800"/>
            </a:lvl1pPr>
          </a:lstStyle>
          <a:p>
            <a:pPr/>
            <a:r>
              <a:t>Bitcoin block with a small size still can “contain” many transactions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14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40">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40">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40">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140">
                                            <p:txEl>
                                              <p:pRg st="3" end="3"/>
                                            </p:txEl>
                                          </p:spTgt>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1" fill="hold">
                                  <p:stCondLst>
                                    <p:cond delay="0"/>
                                  </p:stCondLst>
                                  <p:iterate type="el" backwards="0">
                                    <p:tmAbs val="0"/>
                                  </p:iterate>
                                  <p:childTnLst>
                                    <p:set>
                                      <p:cBhvr>
                                        <p:cTn id="20" fill="hold"/>
                                        <p:tgtEl>
                                          <p:spTgt spid="140">
                                            <p:txEl>
                                              <p:pRg st="4" end="4"/>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1" fill="hold">
                                  <p:stCondLst>
                                    <p:cond delay="0"/>
                                  </p:stCondLst>
                                  <p:iterate type="el" backwards="0">
                                    <p:tmAbs val="0"/>
                                  </p:iterate>
                                  <p:childTnLst>
                                    <p:set>
                                      <p:cBhvr>
                                        <p:cTn id="23" fill="hold"/>
                                        <p:tgtEl>
                                          <p:spTgt spid="14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0"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tle 1"/>
          <p:cNvSpPr txBox="1"/>
          <p:nvPr>
            <p:ph type="title"/>
          </p:nvPr>
        </p:nvSpPr>
        <p:spPr>
          <a:prstGeom prst="rect">
            <a:avLst/>
          </a:prstGeom>
        </p:spPr>
        <p:txBody>
          <a:bodyPr/>
          <a:lstStyle>
            <a:lvl1pPr>
              <a:defRPr>
                <a:latin typeface="+mn-lt"/>
                <a:ea typeface="+mn-ea"/>
                <a:cs typeface="+mn-cs"/>
                <a:sym typeface="Helvetica"/>
              </a:defRPr>
            </a:lvl1pPr>
          </a:lstStyle>
          <a:p>
            <a:pPr/>
            <a:r>
              <a:t>How to generate transaction blocks</a:t>
            </a:r>
          </a:p>
        </p:txBody>
      </p:sp>
      <p:sp>
        <p:nvSpPr>
          <p:cNvPr id="145" name="Content Placeholder 2"/>
          <p:cNvSpPr txBox="1"/>
          <p:nvPr>
            <p:ph type="body" idx="1"/>
          </p:nvPr>
        </p:nvSpPr>
        <p:spPr>
          <a:xfrm>
            <a:off x="838200" y="1825625"/>
            <a:ext cx="10349549" cy="4351338"/>
          </a:xfrm>
          <a:prstGeom prst="rect">
            <a:avLst/>
          </a:prstGeom>
        </p:spPr>
        <p:txBody>
          <a:bodyPr/>
          <a:lstStyle/>
          <a:p>
            <a:pPr/>
            <a:r>
              <a:t>Need control the rate of generating transaction blocks</a:t>
            </a:r>
          </a:p>
          <a:p>
            <a:pPr lvl="1" marL="653142" indent="-195942">
              <a:defRPr sz="2400"/>
            </a:pPr>
            <a:r>
              <a:t>Otherwise, no enough network bandwidth to receive the blocks</a:t>
            </a:r>
          </a:p>
          <a:p>
            <a:pPr/>
            <a:r>
              <a:t>Reuse PoW to generate the transaction block</a:t>
            </a:r>
          </a:p>
          <a:p>
            <a:pPr lvl="1" marL="653142" indent="-195942">
              <a:defRPr sz="2400"/>
            </a:pPr>
            <a:r>
              <a:t>e.g., If H(block, nonce) falls in some range =&gt; Output bitcoin block</a:t>
            </a:r>
          </a:p>
          <a:p>
            <a:pPr lvl="1" marL="653142" indent="-195942">
              <a:defRPr sz="2400"/>
            </a:pPr>
            <a:r>
              <a:t>If H(block, nonce) falls in another range =&gt; Output transaction block</a:t>
            </a:r>
          </a:p>
        </p:txBody>
      </p:sp>
      <p:sp>
        <p:nvSpPr>
          <p:cNvPr id="146" name="Slide Number Placeholder 27"/>
          <p:cNvSpPr txBox="1"/>
          <p:nvPr>
            <p:ph type="sldNum" sz="quarter" idx="4294967295"/>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7" name="Besides throughput, Prism also reduces Bitcoin confirmation latency…"/>
          <p:cNvSpPr txBox="1"/>
          <p:nvPr/>
        </p:nvSpPr>
        <p:spPr>
          <a:xfrm>
            <a:off x="903003" y="4845049"/>
            <a:ext cx="11078776" cy="1386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ct val="90000"/>
              </a:lnSpc>
              <a:spcBef>
                <a:spcPts val="1000"/>
              </a:spcBef>
              <a:defRPr sz="2800"/>
            </a:pPr>
            <a:r>
              <a:t>Besides throughput, Prism also reduces Bitcoin confirmation latency</a:t>
            </a:r>
          </a:p>
          <a:p>
            <a:pPr lvl="1" marL="653142" indent="-195942">
              <a:lnSpc>
                <a:spcPct val="90000"/>
              </a:lnSpc>
              <a:spcBef>
                <a:spcPts val="1000"/>
              </a:spcBef>
              <a:buSzPct val="100000"/>
              <a:buFont typeface="Arial"/>
              <a:buChar char="•"/>
              <a:defRPr sz="2400"/>
            </a:pPr>
            <a:r>
              <a:t>The idea is to further decouple the functions of a Bitcoin block</a:t>
            </a:r>
          </a:p>
          <a:p>
            <a:pPr lvl="1" marL="653142" indent="-195942">
              <a:lnSpc>
                <a:spcPct val="90000"/>
              </a:lnSpc>
              <a:spcBef>
                <a:spcPts val="1000"/>
              </a:spcBef>
              <a:buSzPct val="100000"/>
              <a:buFont typeface="Arial"/>
              <a:buChar char="•"/>
              <a:defRPr sz="2400"/>
            </a:pPr>
            <a:r>
              <a:t>Refer to the paper for details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14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45">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45">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45">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145">
                                            <p:txEl>
                                              <p:pRg st="3" end="3"/>
                                            </p:txEl>
                                          </p:spTgt>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1" fill="hold">
                                  <p:stCondLst>
                                    <p:cond delay="0"/>
                                  </p:stCondLst>
                                  <p:iterate type="el" backwards="0">
                                    <p:tmAbs val="0"/>
                                  </p:iterate>
                                  <p:childTnLst>
                                    <p:set>
                                      <p:cBhvr>
                                        <p:cTn id="20" fill="hold"/>
                                        <p:tgtEl>
                                          <p:spTgt spid="145">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5"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Title 1"/>
          <p:cNvSpPr txBox="1"/>
          <p:nvPr>
            <p:ph type="title"/>
          </p:nvPr>
        </p:nvSpPr>
        <p:spPr>
          <a:prstGeom prst="rect">
            <a:avLst/>
          </a:prstGeom>
        </p:spPr>
        <p:txBody>
          <a:bodyPr/>
          <a:lstStyle>
            <a:lvl1pPr>
              <a:defRPr>
                <a:latin typeface="+mn-lt"/>
                <a:ea typeface="+mn-ea"/>
                <a:cs typeface="+mn-cs"/>
                <a:sym typeface="Helvetica"/>
              </a:defRPr>
            </a:lvl1pPr>
          </a:lstStyle>
          <a:p>
            <a:pPr/>
            <a:r>
              <a:t>Discussion</a:t>
            </a:r>
          </a:p>
        </p:txBody>
      </p:sp>
      <p:sp>
        <p:nvSpPr>
          <p:cNvPr id="150" name="Content Placeholder 2"/>
          <p:cNvSpPr txBox="1"/>
          <p:nvPr>
            <p:ph type="body" idx="1"/>
          </p:nvPr>
        </p:nvSpPr>
        <p:spPr>
          <a:xfrm>
            <a:off x="838200" y="1825625"/>
            <a:ext cx="10881401" cy="4351338"/>
          </a:xfrm>
          <a:prstGeom prst="rect">
            <a:avLst/>
          </a:prstGeom>
        </p:spPr>
        <p:txBody>
          <a:bodyPr/>
          <a:lstStyle/>
          <a:p>
            <a:pPr/>
            <a:r>
              <a:t>Consensus on hash is also applicable to other BFT protocols</a:t>
            </a:r>
          </a:p>
          <a:p>
            <a:pPr/>
            <a:r>
              <a:t>Issue 1: transaction blocks may contain duplicated transactions</a:t>
            </a:r>
          </a:p>
          <a:p>
            <a:pPr lvl="1" marL="653142" indent="-195942">
              <a:defRPr sz="2400"/>
            </a:pPr>
            <a:r>
              <a:t>Blockchain nodes may meanwhile receive the same transactions. Prism allocates transactions to q lists and randomly pick a list to generate a transaction block. However, q needs to be very large to be collision resistant. It may take a long time for a specific list to be picked.</a:t>
            </a:r>
          </a:p>
          <a:p>
            <a:pPr/>
            <a:r>
              <a:t>Issue 2: transaction blocks pointed by hash may not exist</a:t>
            </a:r>
          </a:p>
          <a:p>
            <a:pPr lvl="1" marL="653142" indent="-195942">
              <a:defRPr sz="2400"/>
            </a:pPr>
            <a:r>
              <a:t>In Prism, honest nodes always broadcast transaction blocks. Consensus is done on hash only after receiving transaction blocks. However, broadcasting is costly. An alternative way is to use erasure code to ensure the data availability while reducing the transmission cost.</a:t>
            </a:r>
          </a:p>
        </p:txBody>
      </p:sp>
      <p:sp>
        <p:nvSpPr>
          <p:cNvPr id="151" name="Slide Number Placeholder 27"/>
          <p:cNvSpPr txBox="1"/>
          <p:nvPr>
            <p:ph type="sldNum" sz="quarter" idx="4294967295"/>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15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0">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50">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50">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150">
                                            <p:txEl>
                                              <p:pRg st="3" end="3"/>
                                            </p:txEl>
                                          </p:spTgt>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1" fill="hold">
                                  <p:stCondLst>
                                    <p:cond delay="0"/>
                                  </p:stCondLst>
                                  <p:iterate type="el" backwards="0">
                                    <p:tmAbs val="0"/>
                                  </p:iterate>
                                  <p:childTnLst>
                                    <p:set>
                                      <p:cBhvr>
                                        <p:cTn id="20" fill="hold"/>
                                        <p:tgtEl>
                                          <p:spTgt spid="150">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0"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itle 1"/>
          <p:cNvSpPr txBox="1"/>
          <p:nvPr>
            <p:ph type="title"/>
          </p:nvPr>
        </p:nvSpPr>
        <p:spPr>
          <a:prstGeom prst="rect">
            <a:avLst/>
          </a:prstGeom>
        </p:spPr>
        <p:txBody>
          <a:bodyPr/>
          <a:lstStyle>
            <a:lvl1pPr>
              <a:defRPr>
                <a:latin typeface="+mn-lt"/>
                <a:ea typeface="+mn-ea"/>
                <a:cs typeface="+mn-cs"/>
                <a:sym typeface="Helvetica"/>
              </a:defRPr>
            </a:lvl1pPr>
          </a:lstStyle>
          <a:p>
            <a:pPr/>
            <a:r>
              <a:t>Scale out consensus: Omniledger</a:t>
            </a:r>
          </a:p>
        </p:txBody>
      </p:sp>
      <p:sp>
        <p:nvSpPr>
          <p:cNvPr id="154" name="Content Placeholder 2"/>
          <p:cNvSpPr txBox="1"/>
          <p:nvPr>
            <p:ph type="body" idx="1"/>
          </p:nvPr>
        </p:nvSpPr>
        <p:spPr>
          <a:xfrm>
            <a:off x="838200" y="1825625"/>
            <a:ext cx="10202904" cy="4351338"/>
          </a:xfrm>
          <a:prstGeom prst="rect">
            <a:avLst/>
          </a:prstGeom>
        </p:spPr>
        <p:txBody>
          <a:bodyPr/>
          <a:lstStyle/>
          <a:p>
            <a:pPr/>
            <a:r>
              <a:t>A simple idea is to use many sub-blockchains</a:t>
            </a:r>
          </a:p>
          <a:p>
            <a:pPr lvl="1" marL="653142" indent="-195942">
              <a:defRPr sz="2400"/>
            </a:pPr>
            <a:r>
              <a:t>Similar to use many servers for scaling out</a:t>
            </a:r>
          </a:p>
          <a:p>
            <a:pPr/>
            <a:r>
              <a:t>But more sub-blockchains =&gt; weaker security</a:t>
            </a:r>
          </a:p>
          <a:p>
            <a:pPr lvl="1" marL="653142" indent="-195942">
              <a:defRPr sz="2400"/>
            </a:pPr>
            <a:r>
              <a:t>Computing power of honest nodes are dispersed</a:t>
            </a:r>
          </a:p>
          <a:p>
            <a:pPr lvl="1" marL="653142" indent="-195942">
              <a:defRPr sz="2400"/>
            </a:pPr>
            <a:r>
              <a:t>Easier for one to get &gt; 51% computing power in one sub-blockchain</a:t>
            </a:r>
          </a:p>
          <a:p>
            <a:pPr/>
            <a:r>
              <a:t>Idea of sharding:</a:t>
            </a:r>
          </a:p>
          <a:p>
            <a:pPr lvl="1" marL="653142" indent="-195942">
              <a:defRPr sz="2400"/>
            </a:pPr>
            <a:r>
              <a:t>A shard is a sub-blockchain</a:t>
            </a:r>
          </a:p>
          <a:p>
            <a:pPr lvl="1" marL="653142" indent="-195942">
              <a:defRPr sz="2400"/>
            </a:pPr>
            <a:r>
              <a:t>Randomly assign nodes to shards</a:t>
            </a:r>
          </a:p>
        </p:txBody>
      </p:sp>
      <p:sp>
        <p:nvSpPr>
          <p:cNvPr id="155" name="Slide Number Placeholder 27"/>
          <p:cNvSpPr txBox="1"/>
          <p:nvPr>
            <p:ph type="sldNum" sz="quarter" idx="4294967295"/>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6" name="[1]: Kokoris-Kogias et al. Omniledger: A secure, scale-out, decentralized ledger via sharding. SP’18"/>
          <p:cNvSpPr txBox="1"/>
          <p:nvPr/>
        </p:nvSpPr>
        <p:spPr>
          <a:xfrm>
            <a:off x="929762" y="6311900"/>
            <a:ext cx="6961546" cy="2692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[1]: Kokoris-Kogias et al. Omniledger: A secure, scale-out, decentralized ledger via sharding. SP’18  </a:t>
            </a:r>
          </a:p>
        </p:txBody>
      </p:sp>
      <p:pic>
        <p:nvPicPr>
          <p:cNvPr id="157" name="Image" descr="Image"/>
          <p:cNvPicPr>
            <a:picLocks noChangeAspect="1"/>
          </p:cNvPicPr>
          <p:nvPr/>
        </p:nvPicPr>
        <p:blipFill>
          <a:blip r:embed="rId2">
            <a:extLst/>
          </a:blip>
          <a:stretch>
            <a:fillRect/>
          </a:stretch>
        </p:blipFill>
        <p:spPr>
          <a:xfrm>
            <a:off x="8751569" y="4458970"/>
            <a:ext cx="1943101" cy="22479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15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4">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54">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54">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154">
                                            <p:txEl>
                                              <p:pRg st="3" end="3"/>
                                            </p:txEl>
                                          </p:spTgt>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1" fill="hold">
                                  <p:stCondLst>
                                    <p:cond delay="0"/>
                                  </p:stCondLst>
                                  <p:iterate type="el" backwards="0">
                                    <p:tmAbs val="0"/>
                                  </p:iterate>
                                  <p:childTnLst>
                                    <p:set>
                                      <p:cBhvr>
                                        <p:cTn id="20" fill="hold"/>
                                        <p:tgtEl>
                                          <p:spTgt spid="154">
                                            <p:txEl>
                                              <p:pRg st="4" end="4"/>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1" fill="hold">
                                  <p:stCondLst>
                                    <p:cond delay="0"/>
                                  </p:stCondLst>
                                  <p:iterate type="el" backwards="0">
                                    <p:tmAbs val="0"/>
                                  </p:iterate>
                                  <p:childTnLst>
                                    <p:set>
                                      <p:cBhvr>
                                        <p:cTn id="23" fill="hold"/>
                                        <p:tgtEl>
                                          <p:spTgt spid="154">
                                            <p:txEl>
                                              <p:pRg st="5" end="5"/>
                                            </p:txEl>
                                          </p:spTgt>
                                        </p:tgtEl>
                                        <p:attrNameLst>
                                          <p:attrName>style.visibility</p:attrName>
                                        </p:attrNameLst>
                                      </p:cBhvr>
                                      <p:to>
                                        <p:strVal val="visible"/>
                                      </p:to>
                                    </p:set>
                                  </p:childTnLst>
                                </p:cTn>
                              </p:par>
                            </p:childTnLst>
                          </p:cTn>
                        </p:par>
                        <p:par>
                          <p:cTn id="24" fill="hold">
                            <p:stCondLst>
                              <p:cond delay="0"/>
                            </p:stCondLst>
                            <p:childTnLst>
                              <p:par>
                                <p:cTn id="25" presetClass="entr" nodeType="afterEffect" presetSubtype="0" presetID="1" grpId="1" fill="hold">
                                  <p:stCondLst>
                                    <p:cond delay="0"/>
                                  </p:stCondLst>
                                  <p:iterate type="el" backwards="0">
                                    <p:tmAbs val="0"/>
                                  </p:iterate>
                                  <p:childTnLst>
                                    <p:set>
                                      <p:cBhvr>
                                        <p:cTn id="26" fill="hold"/>
                                        <p:tgtEl>
                                          <p:spTgt spid="154">
                                            <p:txEl>
                                              <p:pRg st="6" end="6"/>
                                            </p:txEl>
                                          </p:spTgt>
                                        </p:tgtEl>
                                        <p:attrNameLst>
                                          <p:attrName>style.visibility</p:attrName>
                                        </p:attrNameLst>
                                      </p:cBhvr>
                                      <p:to>
                                        <p:strVal val="visible"/>
                                      </p:to>
                                    </p:set>
                                  </p:childTnLst>
                                </p:cTn>
                              </p:par>
                            </p:childTnLst>
                          </p:cTn>
                        </p:par>
                        <p:par>
                          <p:cTn id="27" fill="hold">
                            <p:stCondLst>
                              <p:cond delay="0"/>
                            </p:stCondLst>
                            <p:childTnLst>
                              <p:par>
                                <p:cTn id="28" presetClass="entr" nodeType="afterEffect" presetSubtype="0" presetID="1" grpId="1" fill="hold">
                                  <p:stCondLst>
                                    <p:cond delay="0"/>
                                  </p:stCondLst>
                                  <p:iterate type="el" backwards="0">
                                    <p:tmAbs val="0"/>
                                  </p:iterate>
                                  <p:childTnLst>
                                    <p:set>
                                      <p:cBhvr>
                                        <p:cTn id="29" fill="hold"/>
                                        <p:tgtEl>
                                          <p:spTgt spid="154">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4"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itle 1"/>
          <p:cNvSpPr txBox="1"/>
          <p:nvPr>
            <p:ph type="title"/>
          </p:nvPr>
        </p:nvSpPr>
        <p:spPr>
          <a:prstGeom prst="rect">
            <a:avLst/>
          </a:prstGeom>
        </p:spPr>
        <p:txBody>
          <a:bodyPr/>
          <a:lstStyle>
            <a:lvl1pPr>
              <a:defRPr>
                <a:latin typeface="+mn-lt"/>
                <a:ea typeface="+mn-ea"/>
                <a:cs typeface="+mn-cs"/>
                <a:sym typeface="Helvetica"/>
              </a:defRPr>
            </a:lvl1pPr>
          </a:lstStyle>
          <a:p>
            <a:pPr/>
            <a:r>
              <a:t>Challenge and discussion</a:t>
            </a:r>
          </a:p>
        </p:txBody>
      </p:sp>
      <p:sp>
        <p:nvSpPr>
          <p:cNvPr id="160" name="Content Placeholder 2"/>
          <p:cNvSpPr txBox="1"/>
          <p:nvPr>
            <p:ph type="body" idx="1"/>
          </p:nvPr>
        </p:nvSpPr>
        <p:spPr>
          <a:xfrm>
            <a:off x="838200" y="1825625"/>
            <a:ext cx="10202904" cy="4351338"/>
          </a:xfrm>
          <a:prstGeom prst="rect">
            <a:avLst/>
          </a:prstGeom>
        </p:spPr>
        <p:txBody>
          <a:bodyPr/>
          <a:lstStyle/>
          <a:p>
            <a:pPr/>
            <a:r>
              <a:t>Cross-shard transaction is costly</a:t>
            </a:r>
          </a:p>
          <a:p>
            <a:pPr lvl="1" marL="653142" indent="-195942">
              <a:defRPr sz="2400"/>
            </a:pPr>
            <a:r>
              <a:t>Need coordination among shards</a:t>
            </a:r>
          </a:p>
          <a:p>
            <a:pPr lvl="1" marL="653142" indent="-195942">
              <a:defRPr sz="2400"/>
            </a:pPr>
            <a:r>
              <a:t>Many transactions are cross-shards!</a:t>
            </a:r>
          </a:p>
          <a:p>
            <a:pPr/>
            <a:r>
              <a:t>Future direction</a:t>
            </a:r>
          </a:p>
          <a:p>
            <a:pPr lvl="1" marL="653142" indent="-195942">
              <a:defRPr sz="2400"/>
            </a:pPr>
            <a:r>
              <a:t>Better protocols for cross-shard coordination</a:t>
            </a:r>
          </a:p>
          <a:p>
            <a:pPr lvl="1" marL="653142" indent="-195942">
              <a:defRPr sz="2400"/>
            </a:pPr>
            <a:r>
              <a:t>Reduce cross-shard transactions</a:t>
            </a:r>
          </a:p>
        </p:txBody>
      </p:sp>
      <p:sp>
        <p:nvSpPr>
          <p:cNvPr id="161" name="Slide Number Placeholder 27"/>
          <p:cNvSpPr txBox="1"/>
          <p:nvPr>
            <p:ph type="sldNum" sz="quarter" idx="4294967295"/>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2" name="[1]: Kokoris-Kogias et al. Omniledger: A secure, scale-out, decentralized ledger via sharding. SP’18"/>
          <p:cNvSpPr txBox="1"/>
          <p:nvPr/>
        </p:nvSpPr>
        <p:spPr>
          <a:xfrm>
            <a:off x="929762" y="6311900"/>
            <a:ext cx="6997562" cy="2692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200"/>
            </a:pPr>
            <a:r>
              <a:t>[1]: Kokoris-Kogias et al. </a:t>
            </a:r>
            <a:r>
              <a:rPr b="1">
                <a:hlinkClick r:id="rId2" invalidUrl="" action="" tgtFrame="" tooltip="" history="1" highlightClick="0" endSnd="0"/>
              </a:rPr>
              <a:t>Omniledger</a:t>
            </a:r>
            <a:r>
              <a:rPr>
                <a:hlinkClick r:id="rId2" invalidUrl="" action="" tgtFrame="" tooltip="" history="1" highlightClick="0" endSnd="0"/>
              </a:rPr>
              <a:t>: A secure, scale-out, decentralized ledger via sharding</a:t>
            </a:r>
            <a:r>
              <a:t>. SP’18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16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60">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60">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60">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160">
                                            <p:txEl>
                                              <p:pRg st="3" end="3"/>
                                            </p:txEl>
                                          </p:spTgt>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1" fill="hold">
                                  <p:stCondLst>
                                    <p:cond delay="0"/>
                                  </p:stCondLst>
                                  <p:iterate type="el" backwards="0">
                                    <p:tmAbs val="0"/>
                                  </p:iterate>
                                  <p:childTnLst>
                                    <p:set>
                                      <p:cBhvr>
                                        <p:cTn id="20" fill="hold"/>
                                        <p:tgtEl>
                                          <p:spTgt spid="160">
                                            <p:txEl>
                                              <p:pRg st="4" end="4"/>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1" fill="hold">
                                  <p:stCondLst>
                                    <p:cond delay="0"/>
                                  </p:stCondLst>
                                  <p:iterate type="el" backwards="0">
                                    <p:tmAbs val="0"/>
                                  </p:iterate>
                                  <p:childTnLst>
                                    <p:set>
                                      <p:cBhvr>
                                        <p:cTn id="23" fill="hold"/>
                                        <p:tgtEl>
                                          <p:spTgt spid="16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0"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Title 1"/>
          <p:cNvSpPr txBox="1"/>
          <p:nvPr>
            <p:ph type="title"/>
          </p:nvPr>
        </p:nvSpPr>
        <p:spPr>
          <a:prstGeom prst="rect">
            <a:avLst/>
          </a:prstGeom>
        </p:spPr>
        <p:txBody>
          <a:bodyPr/>
          <a:lstStyle>
            <a:lvl1pPr>
              <a:defRPr>
                <a:latin typeface="+mn-lt"/>
                <a:ea typeface="+mn-ea"/>
                <a:cs typeface="+mn-cs"/>
                <a:sym typeface="Helvetica"/>
              </a:defRPr>
            </a:lvl1pPr>
          </a:lstStyle>
          <a:p>
            <a:pPr/>
            <a:r>
              <a:t>Scaling throughput externally</a:t>
            </a:r>
          </a:p>
        </p:txBody>
      </p:sp>
      <p:sp>
        <p:nvSpPr>
          <p:cNvPr id="165" name="Content Placeholder 2"/>
          <p:cNvSpPr txBox="1"/>
          <p:nvPr>
            <p:ph type="body" idx="1"/>
          </p:nvPr>
        </p:nvSpPr>
        <p:spPr>
          <a:xfrm>
            <a:off x="838200" y="1825625"/>
            <a:ext cx="9944101" cy="4351338"/>
          </a:xfrm>
          <a:prstGeom prst="rect">
            <a:avLst/>
          </a:prstGeom>
        </p:spPr>
        <p:txBody>
          <a:bodyPr/>
          <a:lstStyle/>
          <a:p>
            <a:pPr/>
            <a:r>
              <a:t>No or minor change on the blockchain protocol</a:t>
            </a:r>
          </a:p>
          <a:p>
            <a:pPr/>
            <a:r>
              <a:t>Offload work to the components outside the blockchain </a:t>
            </a:r>
          </a:p>
          <a:p>
            <a:pPr lvl="1" marL="653142" indent="-195942"/>
            <a:r>
              <a:rPr sz="2400"/>
              <a:t>Cross-chain: use independent blockchains</a:t>
            </a:r>
          </a:p>
          <a:p>
            <a:pPr lvl="1" marL="653142" indent="-195942">
              <a:defRPr sz="2400"/>
            </a:pPr>
            <a:r>
              <a:t>Off-chain: use a single party or a quorum</a:t>
            </a:r>
          </a:p>
        </p:txBody>
      </p:sp>
      <p:sp>
        <p:nvSpPr>
          <p:cNvPr id="166" name="Slide Number Placeholder 27"/>
          <p:cNvSpPr txBox="1"/>
          <p:nvPr>
            <p:ph type="sldNum" sz="quarter" idx="4294967295"/>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1" fill="hold">
                                  <p:stCondLst>
                                    <p:cond delay="0"/>
                                  </p:stCondLst>
                                  <p:iterate type="el" backwards="0">
                                    <p:tmAbs val="0"/>
                                  </p:iterate>
                                  <p:childTnLst>
                                    <p:set>
                                      <p:cBhvr>
                                        <p:cTn id="10" fill="hold"/>
                                        <p:tgtEl>
                                          <p:spTgt spid="16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1" fill="hold">
                                  <p:stCondLst>
                                    <p:cond delay="0"/>
                                  </p:stCondLst>
                                  <p:iterate type="el" backwards="0">
                                    <p:tmAbs val="0"/>
                                  </p:iterate>
                                  <p:childTnLst>
                                    <p:set>
                                      <p:cBhvr>
                                        <p:cTn id="14" fill="hold"/>
                                        <p:tgtEl>
                                          <p:spTgt spid="16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5"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Title 1"/>
          <p:cNvSpPr txBox="1"/>
          <p:nvPr>
            <p:ph type="title"/>
          </p:nvPr>
        </p:nvSpPr>
        <p:spPr>
          <a:prstGeom prst="rect">
            <a:avLst/>
          </a:prstGeom>
        </p:spPr>
        <p:txBody>
          <a:bodyPr/>
          <a:lstStyle>
            <a:lvl1pPr>
              <a:defRPr>
                <a:latin typeface="+mn-lt"/>
                <a:ea typeface="+mn-ea"/>
                <a:cs typeface="+mn-cs"/>
                <a:sym typeface="Helvetica"/>
              </a:defRPr>
            </a:lvl1pPr>
          </a:lstStyle>
          <a:p>
            <a:pPr/>
            <a:r>
              <a:t>Cross-chain </a:t>
            </a:r>
          </a:p>
        </p:txBody>
      </p:sp>
      <p:sp>
        <p:nvSpPr>
          <p:cNvPr id="169" name="Content Placeholder 2"/>
          <p:cNvSpPr txBox="1"/>
          <p:nvPr>
            <p:ph type="body" idx="1"/>
          </p:nvPr>
        </p:nvSpPr>
        <p:spPr>
          <a:xfrm>
            <a:off x="838200" y="1825625"/>
            <a:ext cx="9944101" cy="4351338"/>
          </a:xfrm>
          <a:prstGeom prst="rect">
            <a:avLst/>
          </a:prstGeom>
        </p:spPr>
        <p:txBody>
          <a:bodyPr/>
          <a:lstStyle/>
          <a:p>
            <a:pPr/>
            <a:r>
              <a:t>Offload a blockchain’s work to independent blockchains</a:t>
            </a:r>
          </a:p>
          <a:p>
            <a:pPr marL="280736" indent="-280736">
              <a:spcBef>
                <a:spcPts val="500"/>
              </a:spcBef>
              <a:buFontTx/>
            </a:pPr>
            <a:r>
              <a:t>Challenge: cross-chain communication</a:t>
            </a:r>
          </a:p>
          <a:p>
            <a:pPr lvl="1" marL="621631" indent="-240631">
              <a:spcBef>
                <a:spcPts val="500"/>
              </a:spcBef>
              <a:buFontTx/>
              <a:defRPr sz="2400"/>
            </a:pPr>
            <a:r>
              <a:t>Impossible without a third party for coordination</a:t>
            </a:r>
          </a:p>
          <a:p>
            <a:pPr lvl="1" marL="621631" indent="-240631">
              <a:spcBef>
                <a:spcPts val="500"/>
              </a:spcBef>
              <a:buFontTx/>
              <a:defRPr sz="2400"/>
            </a:pPr>
            <a:r>
              <a:t>Existing protocols for coordination are still costly </a:t>
            </a:r>
          </a:p>
          <a:p>
            <a:pPr marL="280736" indent="-280736">
              <a:spcBef>
                <a:spcPts val="500"/>
              </a:spcBef>
              <a:buFontTx/>
            </a:pPr>
            <a:r>
              <a:t>Future direction</a:t>
            </a:r>
          </a:p>
          <a:p>
            <a:pPr lvl="1" marL="621631" indent="-240631">
              <a:spcBef>
                <a:spcPts val="500"/>
              </a:spcBef>
              <a:buFontTx/>
              <a:defRPr sz="2400"/>
            </a:pPr>
            <a:r>
              <a:t>Better protocols for coordination, e.g., leveraging different trust models on the third party.</a:t>
            </a:r>
          </a:p>
          <a:p>
            <a:pPr lvl="1" marL="621631" indent="-240631">
              <a:spcBef>
                <a:spcPts val="500"/>
              </a:spcBef>
              <a:buFontTx/>
              <a:defRPr sz="2400"/>
            </a:pPr>
            <a:r>
              <a:t>A third party may only be used for one cross-chain application. May consider cross-application communication.</a:t>
            </a:r>
          </a:p>
        </p:txBody>
      </p:sp>
      <p:sp>
        <p:nvSpPr>
          <p:cNvPr id="170" name="Slide Number Placeholder 27"/>
          <p:cNvSpPr txBox="1"/>
          <p:nvPr>
            <p:ph type="sldNum" sz="quarter" idx="4294967295"/>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16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69">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69">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69">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169">
                                            <p:txEl>
                                              <p:pRg st="3" end="3"/>
                                            </p:txEl>
                                          </p:spTgt>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1" fill="hold">
                                  <p:stCondLst>
                                    <p:cond delay="0"/>
                                  </p:stCondLst>
                                  <p:iterate type="el" backwards="0">
                                    <p:tmAbs val="0"/>
                                  </p:iterate>
                                  <p:childTnLst>
                                    <p:set>
                                      <p:cBhvr>
                                        <p:cTn id="20" fill="hold"/>
                                        <p:tgtEl>
                                          <p:spTgt spid="169">
                                            <p:txEl>
                                              <p:pRg st="4" end="4"/>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1" fill="hold">
                                  <p:stCondLst>
                                    <p:cond delay="0"/>
                                  </p:stCondLst>
                                  <p:iterate type="el" backwards="0">
                                    <p:tmAbs val="0"/>
                                  </p:iterate>
                                  <p:childTnLst>
                                    <p:set>
                                      <p:cBhvr>
                                        <p:cTn id="23" fill="hold"/>
                                        <p:tgtEl>
                                          <p:spTgt spid="169">
                                            <p:txEl>
                                              <p:pRg st="5" end="5"/>
                                            </p:txEl>
                                          </p:spTgt>
                                        </p:tgtEl>
                                        <p:attrNameLst>
                                          <p:attrName>style.visibility</p:attrName>
                                        </p:attrNameLst>
                                      </p:cBhvr>
                                      <p:to>
                                        <p:strVal val="visible"/>
                                      </p:to>
                                    </p:set>
                                  </p:childTnLst>
                                </p:cTn>
                              </p:par>
                            </p:childTnLst>
                          </p:cTn>
                        </p:par>
                        <p:par>
                          <p:cTn id="24" fill="hold">
                            <p:stCondLst>
                              <p:cond delay="0"/>
                            </p:stCondLst>
                            <p:childTnLst>
                              <p:par>
                                <p:cTn id="25" presetClass="entr" nodeType="afterEffect" presetSubtype="0" presetID="1" grpId="1" fill="hold">
                                  <p:stCondLst>
                                    <p:cond delay="0"/>
                                  </p:stCondLst>
                                  <p:iterate type="el" backwards="0">
                                    <p:tmAbs val="0"/>
                                  </p:iterate>
                                  <p:childTnLst>
                                    <p:set>
                                      <p:cBhvr>
                                        <p:cTn id="26" fill="hold"/>
                                        <p:tgtEl>
                                          <p:spTgt spid="169">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9"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Title 1"/>
          <p:cNvSpPr txBox="1"/>
          <p:nvPr>
            <p:ph type="title"/>
          </p:nvPr>
        </p:nvSpPr>
        <p:spPr>
          <a:prstGeom prst="rect">
            <a:avLst/>
          </a:prstGeom>
        </p:spPr>
        <p:txBody>
          <a:bodyPr/>
          <a:lstStyle>
            <a:lvl1pPr>
              <a:defRPr>
                <a:latin typeface="+mn-lt"/>
                <a:ea typeface="+mn-ea"/>
                <a:cs typeface="+mn-cs"/>
                <a:sym typeface="Helvetica"/>
              </a:defRPr>
            </a:lvl1pPr>
          </a:lstStyle>
          <a:p>
            <a:pPr/>
            <a:r>
              <a:t>Off-chain </a:t>
            </a:r>
          </a:p>
        </p:txBody>
      </p:sp>
      <p:sp>
        <p:nvSpPr>
          <p:cNvPr id="173" name="Content Placeholder 2"/>
          <p:cNvSpPr txBox="1"/>
          <p:nvPr>
            <p:ph type="body" idx="1"/>
          </p:nvPr>
        </p:nvSpPr>
        <p:spPr>
          <a:xfrm>
            <a:off x="838200" y="1825625"/>
            <a:ext cx="9944101" cy="4351338"/>
          </a:xfrm>
          <a:prstGeom prst="rect">
            <a:avLst/>
          </a:prstGeom>
        </p:spPr>
        <p:txBody>
          <a:bodyPr/>
          <a:lstStyle/>
          <a:p>
            <a:pPr/>
            <a:r>
              <a:t>Offload a blockchain’s work to a third party</a:t>
            </a:r>
          </a:p>
          <a:p>
            <a:pPr/>
            <a:r>
              <a:t>Existing landscape and challenge</a:t>
            </a:r>
          </a:p>
          <a:p>
            <a:pPr lvl="1" marL="621631" indent="-240631">
              <a:spcBef>
                <a:spcPts val="500"/>
              </a:spcBef>
              <a:buFontTx/>
              <a:defRPr sz="2400"/>
            </a:pPr>
            <a:r>
              <a:t>Per-application third party (e.g., Ekiden, ACE, Commit-chain)</a:t>
            </a:r>
          </a:p>
          <a:p>
            <a:pPr lvl="1" marL="621631" indent="-240631">
              <a:spcBef>
                <a:spcPts val="500"/>
              </a:spcBef>
              <a:buFontTx/>
              <a:defRPr sz="2400"/>
            </a:pPr>
            <a:r>
              <a:t>Asynchronous or cross-application communication: ACE</a:t>
            </a:r>
          </a:p>
          <a:p>
            <a:pPr lvl="1" marL="621631" indent="-240631">
              <a:spcBef>
                <a:spcPts val="500"/>
              </a:spcBef>
              <a:buFontTx/>
              <a:defRPr sz="2400"/>
            </a:pPr>
            <a:r>
              <a:t>Data privacy: Ekiden</a:t>
            </a:r>
          </a:p>
          <a:p>
            <a:pPr lvl="1" marL="621631" indent="-240631">
              <a:spcBef>
                <a:spcPts val="500"/>
              </a:spcBef>
              <a:buFontTx/>
              <a:defRPr sz="2400"/>
            </a:pPr>
            <a:r>
              <a:t>Off-chain data availability: Commit-chain</a:t>
            </a:r>
          </a:p>
          <a:p>
            <a:pPr/>
            <a:r>
              <a:t>Future direction: Better protocols for </a:t>
            </a:r>
          </a:p>
          <a:p>
            <a:pPr lvl="1" marL="621631" indent="-240631">
              <a:spcBef>
                <a:spcPts val="500"/>
              </a:spcBef>
              <a:buFontTx/>
              <a:defRPr sz="2400"/>
            </a:pPr>
            <a:r>
              <a:t>Cross-application communication</a:t>
            </a:r>
          </a:p>
          <a:p>
            <a:pPr lvl="1" marL="621631" indent="-240631">
              <a:spcBef>
                <a:spcPts val="500"/>
              </a:spcBef>
              <a:buFontTx/>
              <a:defRPr sz="2400"/>
            </a:pPr>
            <a:r>
              <a:t>Off-chain data availability</a:t>
            </a:r>
          </a:p>
        </p:txBody>
      </p:sp>
      <p:sp>
        <p:nvSpPr>
          <p:cNvPr id="174" name="Slide Number Placeholder 27"/>
          <p:cNvSpPr txBox="1"/>
          <p:nvPr>
            <p:ph type="sldNum" sz="quarter" idx="4294967295"/>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5" name="[1]: Cheng et al. Ekiden: A platform for confidentiality-preserving, trustworthy, and performant smart contracts. EuroS&amp;P’19…"/>
          <p:cNvSpPr txBox="1"/>
          <p:nvPr/>
        </p:nvSpPr>
        <p:spPr>
          <a:xfrm>
            <a:off x="929762" y="6037579"/>
            <a:ext cx="8750906"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200"/>
            </a:pPr>
            <a:r>
              <a:t>[1]: Cheng et al. Ekiden: A platform for confidentiality-preserving, trustworthy, and performant smart contracts. EuroS&amp;P’19 </a:t>
            </a:r>
          </a:p>
          <a:p>
            <a:pPr>
              <a:defRPr sz="1200"/>
            </a:pPr>
            <a:r>
              <a:t>[2]: Wüst et al. ACE: Asynchronous and concurrent execution of complex smart contracts. CCS’20</a:t>
            </a:r>
          </a:p>
          <a:p>
            <a:pPr>
              <a:defRPr sz="1200"/>
            </a:pPr>
            <a:r>
              <a:t>[3]: Khalil et al. Commit-chains: Secure, scalable off-chain payments. </a:t>
            </a:r>
            <a:r>
              <a:rPr i="1"/>
              <a:t>Cryptology ePrint Archive, 2018</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17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3">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73">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73">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173">
                                            <p:txEl>
                                              <p:pRg st="3" end="3"/>
                                            </p:txEl>
                                          </p:spTgt>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1" fill="hold">
                                  <p:stCondLst>
                                    <p:cond delay="0"/>
                                  </p:stCondLst>
                                  <p:iterate type="el" backwards="0">
                                    <p:tmAbs val="0"/>
                                  </p:iterate>
                                  <p:childTnLst>
                                    <p:set>
                                      <p:cBhvr>
                                        <p:cTn id="20" fill="hold"/>
                                        <p:tgtEl>
                                          <p:spTgt spid="173">
                                            <p:txEl>
                                              <p:pRg st="4" end="4"/>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1" fill="hold">
                                  <p:stCondLst>
                                    <p:cond delay="0"/>
                                  </p:stCondLst>
                                  <p:iterate type="el" backwards="0">
                                    <p:tmAbs val="0"/>
                                  </p:iterate>
                                  <p:childTnLst>
                                    <p:set>
                                      <p:cBhvr>
                                        <p:cTn id="23" fill="hold"/>
                                        <p:tgtEl>
                                          <p:spTgt spid="173">
                                            <p:txEl>
                                              <p:pRg st="5" end="5"/>
                                            </p:txEl>
                                          </p:spTgt>
                                        </p:tgtEl>
                                        <p:attrNameLst>
                                          <p:attrName>style.visibility</p:attrName>
                                        </p:attrNameLst>
                                      </p:cBhvr>
                                      <p:to>
                                        <p:strVal val="visible"/>
                                      </p:to>
                                    </p:set>
                                  </p:childTnLst>
                                </p:cTn>
                              </p:par>
                            </p:childTnLst>
                          </p:cTn>
                        </p:par>
                        <p:par>
                          <p:cTn id="24" fill="hold">
                            <p:stCondLst>
                              <p:cond delay="0"/>
                            </p:stCondLst>
                            <p:childTnLst>
                              <p:par>
                                <p:cTn id="25" presetClass="entr" nodeType="afterEffect" presetSubtype="0" presetID="1" grpId="1" fill="hold">
                                  <p:stCondLst>
                                    <p:cond delay="0"/>
                                  </p:stCondLst>
                                  <p:iterate type="el" backwards="0">
                                    <p:tmAbs val="0"/>
                                  </p:iterate>
                                  <p:childTnLst>
                                    <p:set>
                                      <p:cBhvr>
                                        <p:cTn id="26" fill="hold"/>
                                        <p:tgtEl>
                                          <p:spTgt spid="173">
                                            <p:txEl>
                                              <p:pRg st="6" end="6"/>
                                            </p:txEl>
                                          </p:spTgt>
                                        </p:tgtEl>
                                        <p:attrNameLst>
                                          <p:attrName>style.visibility</p:attrName>
                                        </p:attrNameLst>
                                      </p:cBhvr>
                                      <p:to>
                                        <p:strVal val="visible"/>
                                      </p:to>
                                    </p:set>
                                  </p:childTnLst>
                                </p:cTn>
                              </p:par>
                            </p:childTnLst>
                          </p:cTn>
                        </p:par>
                        <p:par>
                          <p:cTn id="27" fill="hold">
                            <p:stCondLst>
                              <p:cond delay="0"/>
                            </p:stCondLst>
                            <p:childTnLst>
                              <p:par>
                                <p:cTn id="28" presetClass="entr" nodeType="afterEffect" presetSubtype="0" presetID="1" grpId="1" fill="hold">
                                  <p:stCondLst>
                                    <p:cond delay="0"/>
                                  </p:stCondLst>
                                  <p:iterate type="el" backwards="0">
                                    <p:tmAbs val="0"/>
                                  </p:iterate>
                                  <p:childTnLst>
                                    <p:set>
                                      <p:cBhvr>
                                        <p:cTn id="29" fill="hold"/>
                                        <p:tgtEl>
                                          <p:spTgt spid="173">
                                            <p:txEl>
                                              <p:pRg st="7" end="7"/>
                                            </p:txEl>
                                          </p:spTgt>
                                        </p:tgtEl>
                                        <p:attrNameLst>
                                          <p:attrName>style.visibility</p:attrName>
                                        </p:attrNameLst>
                                      </p:cBhvr>
                                      <p:to>
                                        <p:strVal val="visible"/>
                                      </p:to>
                                    </p:set>
                                  </p:childTnLst>
                                </p:cTn>
                              </p:par>
                            </p:childTnLst>
                          </p:cTn>
                        </p:par>
                        <p:par>
                          <p:cTn id="30" fill="hold">
                            <p:stCondLst>
                              <p:cond delay="0"/>
                            </p:stCondLst>
                            <p:childTnLst>
                              <p:par>
                                <p:cTn id="31" presetClass="entr" nodeType="afterEffect" presetSubtype="0" presetID="1" grpId="1" fill="hold">
                                  <p:stCondLst>
                                    <p:cond delay="0"/>
                                  </p:stCondLst>
                                  <p:iterate type="el" backwards="0">
                                    <p:tmAbs val="0"/>
                                  </p:iterate>
                                  <p:childTnLst>
                                    <p:set>
                                      <p:cBhvr>
                                        <p:cTn id="32" fill="hold"/>
                                        <p:tgtEl>
                                          <p:spTgt spid="173">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3"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itle 1"/>
          <p:cNvSpPr txBox="1"/>
          <p:nvPr>
            <p:ph type="title"/>
          </p:nvPr>
        </p:nvSpPr>
        <p:spPr>
          <a:prstGeom prst="rect">
            <a:avLst/>
          </a:prstGeom>
        </p:spPr>
        <p:txBody>
          <a:bodyPr/>
          <a:lstStyle>
            <a:lvl1pPr>
              <a:defRPr>
                <a:latin typeface="+mn-lt"/>
                <a:ea typeface="+mn-ea"/>
                <a:cs typeface="+mn-cs"/>
                <a:sym typeface="Helvetica"/>
              </a:defRPr>
            </a:lvl1pPr>
          </a:lstStyle>
          <a:p>
            <a:pPr/>
            <a:r>
              <a:t>Reduce storage cost</a:t>
            </a:r>
          </a:p>
        </p:txBody>
      </p:sp>
      <p:sp>
        <p:nvSpPr>
          <p:cNvPr id="178" name="Content Placeholder 2"/>
          <p:cNvSpPr txBox="1"/>
          <p:nvPr>
            <p:ph type="body" idx="1"/>
          </p:nvPr>
        </p:nvSpPr>
        <p:spPr>
          <a:xfrm>
            <a:off x="838200" y="1825625"/>
            <a:ext cx="10789604" cy="4351338"/>
          </a:xfrm>
          <a:prstGeom prst="rect">
            <a:avLst/>
          </a:prstGeom>
        </p:spPr>
        <p:txBody>
          <a:bodyPr/>
          <a:lstStyle/>
          <a:p>
            <a:pPr/>
            <a:r>
              <a:t>Reduce the storage cost to join in or use the blockchain </a:t>
            </a:r>
          </a:p>
          <a:p>
            <a:pPr lvl="1" marL="621631" indent="-240631">
              <a:spcBef>
                <a:spcPts val="500"/>
              </a:spcBef>
              <a:buFontTx/>
              <a:defRPr sz="2400"/>
            </a:pPr>
            <a:r>
              <a:t>Stateless consensus: reduce the cost of consensus nodes (or miners)</a:t>
            </a:r>
          </a:p>
          <a:p>
            <a:pPr lvl="1" marL="621631" indent="-240631">
              <a:spcBef>
                <a:spcPts val="500"/>
              </a:spcBef>
              <a:buFontTx/>
              <a:defRPr sz="2400"/>
            </a:pPr>
            <a:r>
              <a:t>Light client: reduce the cost of clients (or users)</a:t>
            </a:r>
          </a:p>
        </p:txBody>
      </p:sp>
      <p:sp>
        <p:nvSpPr>
          <p:cNvPr id="179" name="Slide Number Placeholder 27"/>
          <p:cNvSpPr txBox="1"/>
          <p:nvPr>
            <p:ph type="sldNum" sz="quarter" idx="4294967295"/>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1" fill="hold">
                                  <p:stCondLst>
                                    <p:cond delay="0"/>
                                  </p:stCondLst>
                                  <p:iterate type="el" backwards="0">
                                    <p:tmAbs val="0"/>
                                  </p:iterate>
                                  <p:childTnLst>
                                    <p:set>
                                      <p:cBhvr>
                                        <p:cTn id="10" fill="hold"/>
                                        <p:tgtEl>
                                          <p:spTgt spid="178">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8"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Title 1"/>
          <p:cNvSpPr txBox="1"/>
          <p:nvPr>
            <p:ph type="title"/>
          </p:nvPr>
        </p:nvSpPr>
        <p:spPr>
          <a:prstGeom prst="rect">
            <a:avLst/>
          </a:prstGeom>
        </p:spPr>
        <p:txBody>
          <a:bodyPr/>
          <a:lstStyle>
            <a:lvl1pPr>
              <a:defRPr>
                <a:latin typeface="+mn-lt"/>
                <a:ea typeface="+mn-ea"/>
                <a:cs typeface="+mn-cs"/>
                <a:sym typeface="Helvetica"/>
              </a:defRPr>
            </a:lvl1pPr>
          </a:lstStyle>
          <a:p>
            <a:pPr/>
            <a:r>
              <a:t>Schedule</a:t>
            </a:r>
          </a:p>
        </p:txBody>
      </p:sp>
      <p:sp>
        <p:nvSpPr>
          <p:cNvPr id="97" name="Content Placeholder 2"/>
          <p:cNvSpPr txBox="1"/>
          <p:nvPr>
            <p:ph type="body" idx="1"/>
          </p:nvPr>
        </p:nvSpPr>
        <p:spPr>
          <a:xfrm>
            <a:off x="838200" y="1825625"/>
            <a:ext cx="9944101" cy="4351338"/>
          </a:xfrm>
          <a:prstGeom prst="rect">
            <a:avLst/>
          </a:prstGeom>
        </p:spPr>
        <p:txBody>
          <a:bodyPr/>
          <a:lstStyle/>
          <a:p>
            <a:pPr/>
            <a:r>
              <a:t>Blockchain background</a:t>
            </a:r>
          </a:p>
          <a:p>
            <a:pPr/>
            <a:r>
              <a:t>Scaling throughput </a:t>
            </a:r>
          </a:p>
          <a:p>
            <a:pPr lvl="1" marL="685800" indent="-228600">
              <a:spcBef>
                <a:spcPts val="500"/>
              </a:spcBef>
              <a:defRPr sz="2400"/>
            </a:pPr>
            <a:r>
              <a:t>Internally: consensus and sharding</a:t>
            </a:r>
          </a:p>
          <a:p>
            <a:pPr lvl="1" marL="685800" indent="-228600">
              <a:spcBef>
                <a:spcPts val="500"/>
              </a:spcBef>
              <a:defRPr sz="2400"/>
            </a:pPr>
            <a:r>
              <a:t>Externally: cross-chain and off-chain</a:t>
            </a:r>
          </a:p>
          <a:p>
            <a:pPr/>
            <a:r>
              <a:t>Reduce storage cost</a:t>
            </a:r>
          </a:p>
          <a:p>
            <a:pPr lvl="1" marL="685800" indent="-228600">
              <a:spcBef>
                <a:spcPts val="500"/>
              </a:spcBef>
              <a:defRPr sz="2400"/>
            </a:pPr>
            <a:r>
              <a:t>Light client</a:t>
            </a:r>
          </a:p>
          <a:p>
            <a:pPr lvl="1" marL="685800" indent="-228600">
              <a:spcBef>
                <a:spcPts val="500"/>
              </a:spcBef>
              <a:defRPr sz="2400"/>
            </a:pPr>
            <a:r>
              <a:t>Stateless consensus</a:t>
            </a:r>
          </a:p>
        </p:txBody>
      </p:sp>
      <p:sp>
        <p:nvSpPr>
          <p:cNvPr id="98" name="Slide Number Placeholder 27"/>
          <p:cNvSpPr txBox="1"/>
          <p:nvPr>
            <p:ph type="sldNum" sz="quarter" idx="4294967295"/>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7">
                                            <p:txEl>
                                              <p:pRg st="1" end="1"/>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97">
                                            <p:txEl>
                                              <p:pRg st="2" end="2"/>
                                            </p:txEl>
                                          </p:spTgt>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1" fill="hold">
                                  <p:stCondLst>
                                    <p:cond delay="0"/>
                                  </p:stCondLst>
                                  <p:iterate type="el" backwards="0">
                                    <p:tmAbs val="0"/>
                                  </p:iterate>
                                  <p:childTnLst>
                                    <p:set>
                                      <p:cBhvr>
                                        <p:cTn id="12" fill="hold"/>
                                        <p:tgtEl>
                                          <p:spTgt spid="97">
                                            <p:txEl>
                                              <p:pRg st="3" end="3"/>
                                            </p:txEl>
                                          </p:spTgt>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1" fill="hold">
                                  <p:stCondLst>
                                    <p:cond delay="0"/>
                                  </p:stCondLst>
                                  <p:iterate type="el" backwards="0">
                                    <p:tmAbs val="0"/>
                                  </p:iterate>
                                  <p:childTnLst>
                                    <p:set>
                                      <p:cBhvr>
                                        <p:cTn id="15" fill="hold"/>
                                        <p:tgtEl>
                                          <p:spTgt spid="97">
                                            <p:txEl>
                                              <p:pRg st="4" end="4"/>
                                            </p:txEl>
                                          </p:spTgt>
                                        </p:tgtEl>
                                        <p:attrNameLst>
                                          <p:attrName>style.visibility</p:attrName>
                                        </p:attrNameLst>
                                      </p:cBhvr>
                                      <p:to>
                                        <p:strVal val="visible"/>
                                      </p:to>
                                    </p:set>
                                  </p:childTnLst>
                                </p:cTn>
                              </p:par>
                            </p:childTnLst>
                          </p:cTn>
                        </p:par>
                        <p:par>
                          <p:cTn id="16" fill="hold">
                            <p:stCondLst>
                              <p:cond delay="0"/>
                            </p:stCondLst>
                            <p:childTnLst>
                              <p:par>
                                <p:cTn id="17" presetClass="entr" nodeType="afterEffect" presetSubtype="0" presetID="1" grpId="1" fill="hold">
                                  <p:stCondLst>
                                    <p:cond delay="0"/>
                                  </p:stCondLst>
                                  <p:iterate type="el" backwards="0">
                                    <p:tmAbs val="0"/>
                                  </p:iterate>
                                  <p:childTnLst>
                                    <p:set>
                                      <p:cBhvr>
                                        <p:cTn id="18" fill="hold"/>
                                        <p:tgtEl>
                                          <p:spTgt spid="97">
                                            <p:txEl>
                                              <p:pRg st="5" end="5"/>
                                            </p:txEl>
                                          </p:spTgt>
                                        </p:tgtEl>
                                        <p:attrNameLst>
                                          <p:attrName>style.visibility</p:attrName>
                                        </p:attrNameLst>
                                      </p:cBhvr>
                                      <p:to>
                                        <p:strVal val="visible"/>
                                      </p:to>
                                    </p:set>
                                  </p:childTnLst>
                                </p:cTn>
                              </p:par>
                            </p:childTnLst>
                          </p:cTn>
                        </p:par>
                        <p:par>
                          <p:cTn id="19" fill="hold">
                            <p:stCondLst>
                              <p:cond delay="0"/>
                            </p:stCondLst>
                            <p:childTnLst>
                              <p:par>
                                <p:cTn id="20" presetClass="entr" nodeType="afterEffect" presetSubtype="0" presetID="1" grpId="1" fill="hold">
                                  <p:stCondLst>
                                    <p:cond delay="0"/>
                                  </p:stCondLst>
                                  <p:iterate type="el" backwards="0">
                                    <p:tmAbs val="0"/>
                                  </p:iterate>
                                  <p:childTnLst>
                                    <p:set>
                                      <p:cBhvr>
                                        <p:cTn id="21" fill="hold"/>
                                        <p:tgtEl>
                                          <p:spTgt spid="97">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7"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Title 1"/>
          <p:cNvSpPr txBox="1"/>
          <p:nvPr>
            <p:ph type="title"/>
          </p:nvPr>
        </p:nvSpPr>
        <p:spPr>
          <a:prstGeom prst="rect">
            <a:avLst/>
          </a:prstGeom>
        </p:spPr>
        <p:txBody>
          <a:bodyPr/>
          <a:lstStyle>
            <a:lvl1pPr>
              <a:defRPr>
                <a:latin typeface="+mn-lt"/>
                <a:ea typeface="+mn-ea"/>
                <a:cs typeface="+mn-cs"/>
                <a:sym typeface="Helvetica"/>
              </a:defRPr>
            </a:lvl1pPr>
          </a:lstStyle>
          <a:p>
            <a:pPr/>
            <a:r>
              <a:t>Stateless consensus</a:t>
            </a:r>
          </a:p>
        </p:txBody>
      </p:sp>
      <p:sp>
        <p:nvSpPr>
          <p:cNvPr id="182" name="Content Placeholder 2"/>
          <p:cNvSpPr txBox="1"/>
          <p:nvPr>
            <p:ph type="body" idx="1"/>
          </p:nvPr>
        </p:nvSpPr>
        <p:spPr>
          <a:xfrm>
            <a:off x="838200" y="1825625"/>
            <a:ext cx="9944101" cy="4351338"/>
          </a:xfrm>
          <a:prstGeom prst="rect">
            <a:avLst/>
          </a:prstGeom>
        </p:spPr>
        <p:txBody>
          <a:bodyPr/>
          <a:lstStyle/>
          <a:p>
            <a:pPr/>
            <a:r>
              <a:t>Storage cost for consensus</a:t>
            </a:r>
          </a:p>
          <a:p>
            <a:pPr lvl="1" marL="621631" indent="-240631">
              <a:spcBef>
                <a:spcPts val="500"/>
              </a:spcBef>
              <a:buFontTx/>
              <a:defRPr sz="2400"/>
            </a:pPr>
            <a:r>
              <a:t>Blockchain’s states: data required for executing transactions</a:t>
            </a:r>
          </a:p>
          <a:p>
            <a:pPr lvl="1" marL="621631" indent="-240631">
              <a:spcBef>
                <a:spcPts val="500"/>
              </a:spcBef>
              <a:buFontTx/>
              <a:defRPr sz="2400"/>
            </a:pPr>
            <a:r>
              <a:t>About few GBs in Bitcoin and Ethereum</a:t>
            </a:r>
          </a:p>
          <a:p>
            <a:pPr/>
            <a:r>
              <a:t>Solution idea</a:t>
            </a:r>
          </a:p>
          <a:p>
            <a:pPr lvl="1" marL="621631" indent="-240631">
              <a:spcBef>
                <a:spcPts val="500"/>
              </a:spcBef>
              <a:buFontTx/>
              <a:defRPr sz="2400"/>
            </a:pPr>
            <a:r>
              <a:t>Miners mainly store block headers and the commitments of states</a:t>
            </a:r>
          </a:p>
          <a:p>
            <a:pPr lvl="1" marL="621631" indent="-240631">
              <a:spcBef>
                <a:spcPts val="500"/>
              </a:spcBef>
              <a:buFontTx/>
              <a:defRPr sz="2400"/>
            </a:pPr>
            <a:r>
              <a:t>To send a transaction, the client also send states to miners</a:t>
            </a:r>
          </a:p>
          <a:p>
            <a:pPr lvl="1" marL="621631" indent="-240631">
              <a:spcBef>
                <a:spcPts val="500"/>
              </a:spcBef>
              <a:buFontTx/>
              <a:defRPr sz="2400"/>
            </a:pPr>
            <a:r>
              <a:t>Miners verify with the commitments and execute transactions</a:t>
            </a:r>
          </a:p>
        </p:txBody>
      </p:sp>
      <p:sp>
        <p:nvSpPr>
          <p:cNvPr id="183" name="Slide Number Placeholder 27"/>
          <p:cNvSpPr txBox="1"/>
          <p:nvPr>
            <p:ph type="sldNum" sz="quarter" idx="4294967295"/>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18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2">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82">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82">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182">
                                            <p:txEl>
                                              <p:pRg st="3" end="3"/>
                                            </p:txEl>
                                          </p:spTgt>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1" fill="hold">
                                  <p:stCondLst>
                                    <p:cond delay="0"/>
                                  </p:stCondLst>
                                  <p:iterate type="el" backwards="0">
                                    <p:tmAbs val="0"/>
                                  </p:iterate>
                                  <p:childTnLst>
                                    <p:set>
                                      <p:cBhvr>
                                        <p:cTn id="20" fill="hold"/>
                                        <p:tgtEl>
                                          <p:spTgt spid="182">
                                            <p:txEl>
                                              <p:pRg st="4" end="4"/>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1" fill="hold">
                                  <p:stCondLst>
                                    <p:cond delay="0"/>
                                  </p:stCondLst>
                                  <p:iterate type="el" backwards="0">
                                    <p:tmAbs val="0"/>
                                  </p:iterate>
                                  <p:childTnLst>
                                    <p:set>
                                      <p:cBhvr>
                                        <p:cTn id="23" fill="hold"/>
                                        <p:tgtEl>
                                          <p:spTgt spid="182">
                                            <p:txEl>
                                              <p:pRg st="5" end="5"/>
                                            </p:txEl>
                                          </p:spTgt>
                                        </p:tgtEl>
                                        <p:attrNameLst>
                                          <p:attrName>style.visibility</p:attrName>
                                        </p:attrNameLst>
                                      </p:cBhvr>
                                      <p:to>
                                        <p:strVal val="visible"/>
                                      </p:to>
                                    </p:set>
                                  </p:childTnLst>
                                </p:cTn>
                              </p:par>
                            </p:childTnLst>
                          </p:cTn>
                        </p:par>
                        <p:par>
                          <p:cTn id="24" fill="hold">
                            <p:stCondLst>
                              <p:cond delay="0"/>
                            </p:stCondLst>
                            <p:childTnLst>
                              <p:par>
                                <p:cTn id="25" presetClass="entr" nodeType="afterEffect" presetSubtype="0" presetID="1" grpId="1" fill="hold">
                                  <p:stCondLst>
                                    <p:cond delay="0"/>
                                  </p:stCondLst>
                                  <p:iterate type="el" backwards="0">
                                    <p:tmAbs val="0"/>
                                  </p:iterate>
                                  <p:childTnLst>
                                    <p:set>
                                      <p:cBhvr>
                                        <p:cTn id="26" fill="hold"/>
                                        <p:tgtEl>
                                          <p:spTgt spid="182">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2"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Title 1"/>
          <p:cNvSpPr txBox="1"/>
          <p:nvPr>
            <p:ph type="title"/>
          </p:nvPr>
        </p:nvSpPr>
        <p:spPr>
          <a:prstGeom prst="rect">
            <a:avLst/>
          </a:prstGeom>
        </p:spPr>
        <p:txBody>
          <a:bodyPr/>
          <a:lstStyle>
            <a:lvl1pPr>
              <a:defRPr>
                <a:latin typeface="+mn-lt"/>
                <a:ea typeface="+mn-ea"/>
                <a:cs typeface="+mn-cs"/>
                <a:sym typeface="Helvetica"/>
              </a:defRPr>
            </a:lvl1pPr>
          </a:lstStyle>
          <a:p>
            <a:pPr/>
            <a:r>
              <a:t>Existing work and discussion</a:t>
            </a:r>
          </a:p>
        </p:txBody>
      </p:sp>
      <p:sp>
        <p:nvSpPr>
          <p:cNvPr id="186" name="Content Placeholder 2"/>
          <p:cNvSpPr txBox="1"/>
          <p:nvPr>
            <p:ph type="body" idx="1"/>
          </p:nvPr>
        </p:nvSpPr>
        <p:spPr>
          <a:xfrm>
            <a:off x="838200" y="1825625"/>
            <a:ext cx="9944101" cy="4351338"/>
          </a:xfrm>
          <a:prstGeom prst="rect">
            <a:avLst/>
          </a:prstGeom>
        </p:spPr>
        <p:txBody>
          <a:bodyPr/>
          <a:lstStyle/>
          <a:p>
            <a:pPr/>
            <a:r>
              <a:t>Existing landscape</a:t>
            </a:r>
          </a:p>
          <a:p>
            <a:pPr lvl="1" marL="621631" indent="-240631">
              <a:spcBef>
                <a:spcPts val="500"/>
              </a:spcBef>
              <a:buFontTx/>
              <a:defRPr sz="2400"/>
            </a:pPr>
            <a:r>
              <a:t>Design more efficient commitments [1]</a:t>
            </a:r>
          </a:p>
          <a:p>
            <a:pPr lvl="1" marL="621631" indent="-240631">
              <a:spcBef>
                <a:spcPts val="500"/>
              </a:spcBef>
              <a:buFontTx/>
              <a:defRPr sz="2400"/>
            </a:pPr>
            <a:r>
              <a:t>Additional off-chain storage nodes [2, 3]</a:t>
            </a:r>
          </a:p>
          <a:p>
            <a:pPr/>
            <a:r>
              <a:t>Future direction</a:t>
            </a:r>
          </a:p>
          <a:p>
            <a:pPr lvl="1" marL="621631" indent="-240631">
              <a:spcBef>
                <a:spcPts val="500"/>
              </a:spcBef>
              <a:buFontTx/>
              <a:defRPr sz="2400"/>
            </a:pPr>
            <a:r>
              <a:t>Sharding the off-chain storage nodes. </a:t>
            </a:r>
          </a:p>
          <a:p>
            <a:pPr lvl="1" marL="621631" indent="-240631">
              <a:spcBef>
                <a:spcPts val="500"/>
              </a:spcBef>
              <a:buFontTx/>
              <a:defRPr sz="2400"/>
            </a:pPr>
            <a:r>
              <a:t>The nodes may be used for generating transaction blocks as Prism</a:t>
            </a:r>
          </a:p>
        </p:txBody>
      </p:sp>
      <p:sp>
        <p:nvSpPr>
          <p:cNvPr id="187" name="Slide Number Placeholder 27"/>
          <p:cNvSpPr txBox="1"/>
          <p:nvPr>
            <p:ph type="sldNum" sz="quarter" idx="4294967295"/>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8" name="[1]: Tomescu et al. Aggregatable Subvector Commitments for Stateless Cryptocurrencies. SCN’20…"/>
          <p:cNvSpPr txBox="1"/>
          <p:nvPr/>
        </p:nvSpPr>
        <p:spPr>
          <a:xfrm>
            <a:off x="970402" y="5764212"/>
            <a:ext cx="8030578" cy="802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200"/>
            </a:pPr>
            <a:r>
              <a:t>[1]: Tomescu et al. Aggregatable Subvector Commitments for Stateless Cryptocurrencies. SCN’20 </a:t>
            </a:r>
          </a:p>
          <a:p>
            <a:pPr>
              <a:defRPr sz="1200"/>
            </a:pPr>
            <a:r>
              <a:t>[2]: Ponnapalli et al. RainBlock: Faster Transaction Processing in Public Blockchains. ATC’21</a:t>
            </a:r>
          </a:p>
          <a:p>
            <a:pPr>
              <a:defRPr sz="1200"/>
            </a:pPr>
            <a:r>
              <a:t>[3]: Xu et al. SlimChain: scaling blockchain transactions through off-chain storage and parallel processing. VLDB’21</a:t>
            </a:r>
          </a:p>
          <a:p>
            <a:pPr>
              <a:defRPr sz="1200"/>
            </a:pPr>
            <a:r>
              <a: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18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6">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86">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86">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186">
                                            <p:txEl>
                                              <p:pRg st="3" end="3"/>
                                            </p:txEl>
                                          </p:spTgt>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1" fill="hold">
                                  <p:stCondLst>
                                    <p:cond delay="0"/>
                                  </p:stCondLst>
                                  <p:iterate type="el" backwards="0">
                                    <p:tmAbs val="0"/>
                                  </p:iterate>
                                  <p:childTnLst>
                                    <p:set>
                                      <p:cBhvr>
                                        <p:cTn id="20" fill="hold"/>
                                        <p:tgtEl>
                                          <p:spTgt spid="186">
                                            <p:txEl>
                                              <p:pRg st="4" end="4"/>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1" fill="hold">
                                  <p:stCondLst>
                                    <p:cond delay="0"/>
                                  </p:stCondLst>
                                  <p:iterate type="el" backwards="0">
                                    <p:tmAbs val="0"/>
                                  </p:iterate>
                                  <p:childTnLst>
                                    <p:set>
                                      <p:cBhvr>
                                        <p:cTn id="23" fill="hold"/>
                                        <p:tgtEl>
                                          <p:spTgt spid="186">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6" grpId="1"/>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Title 1"/>
          <p:cNvSpPr txBox="1"/>
          <p:nvPr>
            <p:ph type="title"/>
          </p:nvPr>
        </p:nvSpPr>
        <p:spPr>
          <a:prstGeom prst="rect">
            <a:avLst/>
          </a:prstGeom>
        </p:spPr>
        <p:txBody>
          <a:bodyPr/>
          <a:lstStyle>
            <a:lvl1pPr>
              <a:defRPr>
                <a:latin typeface="+mn-lt"/>
                <a:ea typeface="+mn-ea"/>
                <a:cs typeface="+mn-cs"/>
                <a:sym typeface="Helvetica"/>
              </a:defRPr>
            </a:lvl1pPr>
          </a:lstStyle>
          <a:p>
            <a:pPr/>
            <a:r>
              <a:t>Light client</a:t>
            </a:r>
          </a:p>
        </p:txBody>
      </p:sp>
      <p:sp>
        <p:nvSpPr>
          <p:cNvPr id="191" name="Content Placeholder 2"/>
          <p:cNvSpPr txBox="1"/>
          <p:nvPr>
            <p:ph type="body" idx="1"/>
          </p:nvPr>
        </p:nvSpPr>
        <p:spPr>
          <a:xfrm>
            <a:off x="838200" y="1825625"/>
            <a:ext cx="10922477" cy="4351338"/>
          </a:xfrm>
          <a:prstGeom prst="rect">
            <a:avLst/>
          </a:prstGeom>
        </p:spPr>
        <p:txBody>
          <a:bodyPr/>
          <a:lstStyle/>
          <a:p>
            <a:pPr/>
            <a:r>
              <a:t>A client may only wanna send a transaction</a:t>
            </a:r>
          </a:p>
          <a:p>
            <a:pPr lvl="1" marL="621631" indent="-240631">
              <a:spcBef>
                <a:spcPts val="500"/>
              </a:spcBef>
              <a:buFontTx/>
              <a:defRPr sz="2400"/>
            </a:pPr>
            <a:r>
              <a:t>However, blockchain has a large size, e.g., 355 GBs in Bitcoin</a:t>
            </a:r>
          </a:p>
          <a:p>
            <a:pPr/>
            <a:r>
              <a:t>Query existing miners is enough</a:t>
            </a:r>
          </a:p>
          <a:p>
            <a:pPr lvl="1" marL="621631" indent="-240631">
              <a:spcBef>
                <a:spcPts val="500"/>
              </a:spcBef>
              <a:buFontTx/>
              <a:defRPr sz="2400"/>
            </a:pPr>
            <a:r>
              <a:t>Only store block headers to verify data</a:t>
            </a:r>
          </a:p>
        </p:txBody>
      </p:sp>
      <p:sp>
        <p:nvSpPr>
          <p:cNvPr id="192" name="Slide Number Placeholder 27"/>
          <p:cNvSpPr txBox="1"/>
          <p:nvPr>
            <p:ph type="sldNum" sz="quarter" idx="4294967295"/>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3" name="However, block header’s size is linear with blockchain’s length"/>
          <p:cNvSpPr txBox="1"/>
          <p:nvPr/>
        </p:nvSpPr>
        <p:spPr>
          <a:xfrm>
            <a:off x="872523" y="5292089"/>
            <a:ext cx="10062503"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90000"/>
              </a:lnSpc>
              <a:spcBef>
                <a:spcPts val="1000"/>
              </a:spcBef>
              <a:defRPr sz="2800"/>
            </a:lvl1pPr>
          </a:lstStyle>
          <a:p>
            <a:pPr/>
            <a:r>
              <a:t>However, block header’s size is linear with blockchain’s length</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1" fill="hold">
                                  <p:stCondLst>
                                    <p:cond delay="0"/>
                                  </p:stCondLst>
                                  <p:iterate type="el" backwards="0">
                                    <p:tmAbs val="0"/>
                                  </p:iterate>
                                  <p:childTnLst>
                                    <p:set>
                                      <p:cBhvr>
                                        <p:cTn id="10" fill="hold"/>
                                        <p:tgtEl>
                                          <p:spTgt spid="1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1" fill="hold">
                                  <p:stCondLst>
                                    <p:cond delay="0"/>
                                  </p:stCondLst>
                                  <p:iterate type="el" backwards="0">
                                    <p:tmAbs val="0"/>
                                  </p:iterate>
                                  <p:childTnLst>
                                    <p:set>
                                      <p:cBhvr>
                                        <p:cTn id="14" fill="hold"/>
                                        <p:tgtEl>
                                          <p:spTgt spid="19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1"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Title 1"/>
          <p:cNvSpPr txBox="1"/>
          <p:nvPr>
            <p:ph type="title"/>
          </p:nvPr>
        </p:nvSpPr>
        <p:spPr>
          <a:prstGeom prst="rect">
            <a:avLst/>
          </a:prstGeom>
        </p:spPr>
        <p:txBody>
          <a:bodyPr/>
          <a:lstStyle>
            <a:lvl1pPr defTabSz="905255">
              <a:defRPr sz="4356">
                <a:latin typeface="+mn-lt"/>
                <a:ea typeface="+mn-ea"/>
                <a:cs typeface="+mn-cs"/>
                <a:sym typeface="Helvetica"/>
              </a:defRPr>
            </a:lvl1pPr>
          </a:lstStyle>
          <a:p>
            <a:pPr/>
            <a:r>
              <a:t>Super light client: logarithmic block header</a:t>
            </a:r>
          </a:p>
        </p:txBody>
      </p:sp>
      <p:sp>
        <p:nvSpPr>
          <p:cNvPr id="196" name="Content Placeholder 2"/>
          <p:cNvSpPr txBox="1"/>
          <p:nvPr>
            <p:ph type="body" idx="1"/>
          </p:nvPr>
        </p:nvSpPr>
        <p:spPr>
          <a:xfrm>
            <a:off x="838200" y="1825625"/>
            <a:ext cx="9944101" cy="4351338"/>
          </a:xfrm>
          <a:prstGeom prst="rect">
            <a:avLst/>
          </a:prstGeom>
        </p:spPr>
        <p:txBody>
          <a:bodyPr/>
          <a:lstStyle/>
          <a:p>
            <a:pPr/>
            <a:r>
              <a:t>NiPPoW: accumulating block difficulties in super headers</a:t>
            </a:r>
          </a:p>
          <a:p>
            <a:pPr lvl="1" marL="621631" indent="-240631">
              <a:spcBef>
                <a:spcPts val="500"/>
              </a:spcBef>
              <a:buFontTx/>
              <a:defRPr sz="2400"/>
            </a:pPr>
            <a:r>
              <a:t>Assume constant PoW difficulty. A super header may have the difficulty of 8/32/1024 blocks. Clients can share super headers</a:t>
            </a:r>
            <a:endParaRPr sz="2000"/>
          </a:p>
          <a:p>
            <a:pPr/>
            <a:r>
              <a:t>FlyClient: A client randomly sample block headers to verify</a:t>
            </a:r>
          </a:p>
          <a:p>
            <a:pPr lvl="1" marL="621631" indent="-240631">
              <a:spcBef>
                <a:spcPts val="500"/>
              </a:spcBef>
              <a:buFontTx/>
              <a:defRPr sz="2400"/>
            </a:pPr>
            <a:r>
              <a:t>Not limited to constant difficulty. The sampled block headers cannot be re-used</a:t>
            </a:r>
          </a:p>
          <a:p>
            <a:pPr/>
            <a:r>
              <a:t>Future direction</a:t>
            </a:r>
          </a:p>
          <a:p>
            <a:pPr lvl="1" marL="621631" indent="-240631">
              <a:spcBef>
                <a:spcPts val="500"/>
              </a:spcBef>
              <a:buFontTx/>
              <a:defRPr sz="2400"/>
            </a:pPr>
            <a:r>
              <a:t>Since many PoS protocols are customized, may have new design spaces for logarithmic PoS lightclient</a:t>
            </a:r>
          </a:p>
        </p:txBody>
      </p:sp>
      <p:sp>
        <p:nvSpPr>
          <p:cNvPr id="197" name="Slide Number Placeholder 27"/>
          <p:cNvSpPr txBox="1"/>
          <p:nvPr>
            <p:ph type="sldNum" sz="quarter" idx="4294967295"/>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8" name="[1]: Kiayias et al. Non-interactive proofs of proof-of-work. In International Conference on Financial Cryptography and Data Security. FC’20…"/>
          <p:cNvSpPr txBox="1"/>
          <p:nvPr/>
        </p:nvSpPr>
        <p:spPr>
          <a:xfrm>
            <a:off x="970402" y="5764212"/>
            <a:ext cx="9667911"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200"/>
            </a:pPr>
            <a:r>
              <a:t>[1]: Kiayias et al. Non-interactive proofs of proof-of-work. In International Conference on Financial Cryptography and Data Security. FC’20 </a:t>
            </a:r>
          </a:p>
          <a:p>
            <a:pPr>
              <a:defRPr sz="1200"/>
            </a:pPr>
            <a:r>
              <a:t>[2]: Bünz et al. Flyclient: Super-light clients for cryptocurrencies. SP’20</a:t>
            </a:r>
          </a:p>
          <a:p>
            <a:pPr>
              <a:defRPr sz="1200"/>
            </a:pPr>
            <a:r>
              <a: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1" fill="hold">
                                  <p:stCondLst>
                                    <p:cond delay="0"/>
                                  </p:stCondLst>
                                  <p:iterate type="el" backwards="0">
                                    <p:tmAbs val="0"/>
                                  </p:iterate>
                                  <p:childTnLst>
                                    <p:set>
                                      <p:cBhvr>
                                        <p:cTn id="10" fill="hold"/>
                                        <p:tgtEl>
                                          <p:spTgt spid="1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1" fill="hold">
                                  <p:stCondLst>
                                    <p:cond delay="0"/>
                                  </p:stCondLst>
                                  <p:iterate type="el" backwards="0">
                                    <p:tmAbs val="0"/>
                                  </p:iterate>
                                  <p:childTnLst>
                                    <p:set>
                                      <p:cBhvr>
                                        <p:cTn id="14" fill="hold"/>
                                        <p:tgtEl>
                                          <p:spTgt spid="1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19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1" fill="hold">
                                  <p:stCondLst>
                                    <p:cond delay="0"/>
                                  </p:stCondLst>
                                  <p:iterate type="el" backwards="0">
                                    <p:tmAbs val="0"/>
                                  </p:iterate>
                                  <p:childTnLst>
                                    <p:set>
                                      <p:cBhvr>
                                        <p:cTn id="22" fill="hold"/>
                                        <p:tgtEl>
                                          <p:spTgt spid="196">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6"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Title 1"/>
          <p:cNvSpPr txBox="1"/>
          <p:nvPr>
            <p:ph type="title"/>
          </p:nvPr>
        </p:nvSpPr>
        <p:spPr>
          <a:prstGeom prst="rect">
            <a:avLst/>
          </a:prstGeom>
        </p:spPr>
        <p:txBody>
          <a:bodyPr/>
          <a:lstStyle>
            <a:lvl1pPr>
              <a:defRPr>
                <a:latin typeface="+mn-lt"/>
                <a:ea typeface="+mn-ea"/>
                <a:cs typeface="+mn-cs"/>
                <a:sym typeface="Helvetica"/>
              </a:defRPr>
            </a:lvl1pPr>
          </a:lstStyle>
          <a:p>
            <a:pPr/>
            <a:r>
              <a:t>Blockchain system</a:t>
            </a:r>
          </a:p>
        </p:txBody>
      </p:sp>
      <p:sp>
        <p:nvSpPr>
          <p:cNvPr id="101" name="Slide Number Placeholder 27"/>
          <p:cNvSpPr txBox="1"/>
          <p:nvPr>
            <p:ph type="sldNum" sz="quarter" idx="4294967295"/>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02" name="Image" descr="Image"/>
          <p:cNvPicPr>
            <a:picLocks noChangeAspect="1"/>
          </p:cNvPicPr>
          <p:nvPr/>
        </p:nvPicPr>
        <p:blipFill>
          <a:blip r:embed="rId2">
            <a:extLst/>
          </a:blip>
          <a:stretch>
            <a:fillRect/>
          </a:stretch>
        </p:blipFill>
        <p:spPr>
          <a:xfrm>
            <a:off x="4793644" y="3846777"/>
            <a:ext cx="2604712" cy="2714837"/>
          </a:xfrm>
          <a:prstGeom prst="rect">
            <a:avLst/>
          </a:prstGeom>
          <a:ln w="12700">
            <a:miter lim="400000"/>
          </a:ln>
        </p:spPr>
      </p:pic>
      <p:sp>
        <p:nvSpPr>
          <p:cNvPr id="103" name="Content Placeholder 2"/>
          <p:cNvSpPr txBox="1"/>
          <p:nvPr>
            <p:ph type="body" idx="1"/>
          </p:nvPr>
        </p:nvSpPr>
        <p:spPr>
          <a:xfrm>
            <a:off x="838200" y="1825625"/>
            <a:ext cx="10515599" cy="4351338"/>
          </a:xfrm>
          <a:prstGeom prst="rect">
            <a:avLst/>
          </a:prstGeom>
        </p:spPr>
        <p:txBody>
          <a:bodyPr/>
          <a:lstStyle/>
          <a:p>
            <a:pPr/>
            <a:r>
              <a:t>A system of decentralized database</a:t>
            </a:r>
          </a:p>
          <a:p>
            <a:pPr/>
            <a:r>
              <a:t>Consist of replicated database and decentralized consensus</a:t>
            </a:r>
          </a:p>
          <a:p>
            <a:pPr lvl="1" marL="828842" indent="-320842">
              <a:spcBef>
                <a:spcPts val="500"/>
              </a:spcBef>
              <a:buFontTx/>
              <a:buAutoNum type="arabicPeriod" startAt="1"/>
              <a:defRPr sz="2400"/>
            </a:pPr>
            <a:r>
              <a:t>Every node has the same database</a:t>
            </a:r>
          </a:p>
          <a:p>
            <a:pPr lvl="1" marL="828842" indent="-320842">
              <a:spcBef>
                <a:spcPts val="500"/>
              </a:spcBef>
              <a:buFontTx/>
              <a:buAutoNum type="arabicPeriod" startAt="1"/>
              <a:defRPr sz="2400"/>
            </a:pPr>
            <a:r>
              <a:t>Jointly decide the operations updating the database via consensus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10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3">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03">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03">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103">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3"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Title 1"/>
          <p:cNvSpPr txBox="1"/>
          <p:nvPr>
            <p:ph type="title"/>
          </p:nvPr>
        </p:nvSpPr>
        <p:spPr>
          <a:prstGeom prst="rect">
            <a:avLst/>
          </a:prstGeom>
        </p:spPr>
        <p:txBody>
          <a:bodyPr/>
          <a:lstStyle>
            <a:lvl1pPr>
              <a:defRPr>
                <a:latin typeface="+mn-lt"/>
                <a:ea typeface="+mn-ea"/>
                <a:cs typeface="+mn-cs"/>
                <a:sym typeface="Helvetica"/>
              </a:defRPr>
            </a:lvl1pPr>
          </a:lstStyle>
          <a:p>
            <a:pPr/>
            <a:r>
              <a:t>Bitcoin blockchain</a:t>
            </a:r>
          </a:p>
        </p:txBody>
      </p:sp>
      <p:sp>
        <p:nvSpPr>
          <p:cNvPr id="106" name="Slide Number Placeholder 27"/>
          <p:cNvSpPr txBox="1"/>
          <p:nvPr>
            <p:ph type="sldNum" sz="quarter" idx="4294967295"/>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07" name="Image" descr="Image"/>
          <p:cNvPicPr>
            <a:picLocks noChangeAspect="1"/>
          </p:cNvPicPr>
          <p:nvPr/>
        </p:nvPicPr>
        <p:blipFill>
          <a:blip r:embed="rId2">
            <a:extLst/>
          </a:blip>
          <a:stretch>
            <a:fillRect/>
          </a:stretch>
        </p:blipFill>
        <p:spPr>
          <a:xfrm>
            <a:off x="4329430" y="4648676"/>
            <a:ext cx="6642101" cy="1638301"/>
          </a:xfrm>
          <a:prstGeom prst="rect">
            <a:avLst/>
          </a:prstGeom>
          <a:ln w="12700">
            <a:miter lim="400000"/>
          </a:ln>
        </p:spPr>
      </p:pic>
      <p:sp>
        <p:nvSpPr>
          <p:cNvPr id="108" name="Content Placeholder 2"/>
          <p:cNvSpPr txBox="1"/>
          <p:nvPr>
            <p:ph type="body" idx="1"/>
          </p:nvPr>
        </p:nvSpPr>
        <p:spPr>
          <a:xfrm>
            <a:off x="838200" y="1825625"/>
            <a:ext cx="9944101" cy="4351338"/>
          </a:xfrm>
          <a:prstGeom prst="rect">
            <a:avLst/>
          </a:prstGeom>
        </p:spPr>
        <p:txBody>
          <a:bodyPr/>
          <a:lstStyle/>
          <a:p>
            <a:pPr/>
            <a:r>
              <a:t>Bitcoin database: record users’ balances</a:t>
            </a:r>
          </a:p>
          <a:p>
            <a:pPr/>
            <a:r>
              <a:t>Transaction: an operation that updates the database</a:t>
            </a:r>
          </a:p>
          <a:p>
            <a:pPr/>
            <a:r>
              <a:t>Block: pack many transactions for batch processing</a:t>
            </a:r>
          </a:p>
          <a:p>
            <a:pPr/>
            <a:r>
              <a:t>Blockchain: a chain of blocks linked by hash values</a:t>
            </a:r>
          </a:p>
          <a:p>
            <a:pPr/>
            <a:r>
              <a:t>Consensus: decide appending which block to blockchain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10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8">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08">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08">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108">
                                            <p:txEl>
                                              <p:pRg st="3" end="3"/>
                                            </p:txEl>
                                          </p:spTgt>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1" fill="hold">
                                  <p:stCondLst>
                                    <p:cond delay="0"/>
                                  </p:stCondLst>
                                  <p:iterate type="el" backwards="0">
                                    <p:tmAbs val="0"/>
                                  </p:iterate>
                                  <p:childTnLst>
                                    <p:set>
                                      <p:cBhvr>
                                        <p:cTn id="20" fill="hold"/>
                                        <p:tgtEl>
                                          <p:spTgt spid="10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8"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Title 1"/>
          <p:cNvSpPr txBox="1"/>
          <p:nvPr>
            <p:ph type="title"/>
          </p:nvPr>
        </p:nvSpPr>
        <p:spPr>
          <a:prstGeom prst="rect">
            <a:avLst/>
          </a:prstGeom>
        </p:spPr>
        <p:txBody>
          <a:bodyPr/>
          <a:lstStyle>
            <a:lvl1pPr>
              <a:defRPr>
                <a:latin typeface="+mn-lt"/>
                <a:ea typeface="+mn-ea"/>
                <a:cs typeface="+mn-cs"/>
                <a:sym typeface="Helvetica"/>
              </a:defRPr>
            </a:lvl1pPr>
          </a:lstStyle>
          <a:p>
            <a:pPr/>
            <a:r>
              <a:t>Bitcoin scalability issues</a:t>
            </a:r>
          </a:p>
        </p:txBody>
      </p:sp>
      <p:sp>
        <p:nvSpPr>
          <p:cNvPr id="111" name="Content Placeholder 2"/>
          <p:cNvSpPr txBox="1"/>
          <p:nvPr>
            <p:ph type="body" idx="1"/>
          </p:nvPr>
        </p:nvSpPr>
        <p:spPr>
          <a:xfrm>
            <a:off x="838200" y="1825625"/>
            <a:ext cx="9944101" cy="4351338"/>
          </a:xfrm>
          <a:prstGeom prst="rect">
            <a:avLst/>
          </a:prstGeom>
        </p:spPr>
        <p:txBody>
          <a:bodyPr/>
          <a:lstStyle/>
          <a:p>
            <a:pPr/>
            <a:r>
              <a:t>Low throughput: ~7 transactions per sec</a:t>
            </a:r>
          </a:p>
          <a:p>
            <a:pPr/>
            <a:r>
              <a:t>High storage cost: ~355GB in Bitcoin as per Sept. 2021</a:t>
            </a:r>
          </a:p>
        </p:txBody>
      </p:sp>
      <p:sp>
        <p:nvSpPr>
          <p:cNvPr id="112" name="Slide Number Placeholder 27"/>
          <p:cNvSpPr txBox="1"/>
          <p:nvPr>
            <p:ph type="sldNum" sz="quarter" idx="4294967295"/>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11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11">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11">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1"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Title 1"/>
          <p:cNvSpPr txBox="1"/>
          <p:nvPr>
            <p:ph type="title"/>
          </p:nvPr>
        </p:nvSpPr>
        <p:spPr>
          <a:prstGeom prst="rect">
            <a:avLst/>
          </a:prstGeom>
        </p:spPr>
        <p:txBody>
          <a:bodyPr/>
          <a:lstStyle>
            <a:lvl1pPr>
              <a:defRPr>
                <a:latin typeface="+mn-lt"/>
                <a:ea typeface="+mn-ea"/>
                <a:cs typeface="+mn-cs"/>
                <a:sym typeface="Helvetica"/>
              </a:defRPr>
            </a:lvl1pPr>
          </a:lstStyle>
          <a:p>
            <a:pPr/>
            <a:r>
              <a:t>Scaling throughput internally</a:t>
            </a:r>
          </a:p>
        </p:txBody>
      </p:sp>
      <p:sp>
        <p:nvSpPr>
          <p:cNvPr id="115" name="Content Placeholder 2"/>
          <p:cNvSpPr txBox="1"/>
          <p:nvPr>
            <p:ph type="body" idx="1"/>
          </p:nvPr>
        </p:nvSpPr>
        <p:spPr>
          <a:xfrm>
            <a:off x="838200" y="1825625"/>
            <a:ext cx="9944101" cy="4351338"/>
          </a:xfrm>
          <a:prstGeom prst="rect">
            <a:avLst/>
          </a:prstGeom>
        </p:spPr>
        <p:txBody>
          <a:bodyPr/>
          <a:lstStyle/>
          <a:p>
            <a:pPr/>
            <a:r>
              <a:t>Need to change blockchain protocol</a:t>
            </a:r>
          </a:p>
          <a:p>
            <a:pPr/>
            <a:r>
              <a:t>Improve throughput by scaling up and scaling out</a:t>
            </a:r>
          </a:p>
          <a:p>
            <a:pPr lvl="1" marL="653142" indent="-195942"/>
            <a:r>
              <a:rPr sz="2400"/>
              <a:t>Consensus is to scale up: design better consensus</a:t>
            </a:r>
          </a:p>
          <a:p>
            <a:pPr lvl="1" marL="653142" indent="-195942">
              <a:defRPr sz="2400"/>
            </a:pPr>
            <a:r>
              <a:t>Sharding is to scale out: parallel consensus</a:t>
            </a:r>
          </a:p>
        </p:txBody>
      </p:sp>
      <p:sp>
        <p:nvSpPr>
          <p:cNvPr id="116" name="Slide Number Placeholder 27"/>
          <p:cNvSpPr txBox="1"/>
          <p:nvPr>
            <p:ph type="sldNum" sz="quarter" idx="4294967295"/>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1" fill="hold">
                                  <p:stCondLst>
                                    <p:cond delay="0"/>
                                  </p:stCondLst>
                                  <p:iterate type="el" backwards="0">
                                    <p:tmAbs val="0"/>
                                  </p:iterate>
                                  <p:childTnLst>
                                    <p:set>
                                      <p:cBhvr>
                                        <p:cTn id="10" fill="hold"/>
                                        <p:tgtEl>
                                          <p:spTgt spid="1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1" fill="hold">
                                  <p:stCondLst>
                                    <p:cond delay="0"/>
                                  </p:stCondLst>
                                  <p:iterate type="el" backwards="0">
                                    <p:tmAbs val="0"/>
                                  </p:iterate>
                                  <p:childTnLst>
                                    <p:set>
                                      <p:cBhvr>
                                        <p:cTn id="14" fill="hold"/>
                                        <p:tgtEl>
                                          <p:spTgt spid="11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5"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Slide Number Placeholder 27"/>
          <p:cNvSpPr txBox="1"/>
          <p:nvPr>
            <p:ph type="sldNum" sz="quarter" idx="4294967295"/>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9" name="Image" descr="Image"/>
          <p:cNvPicPr>
            <a:picLocks noChangeAspect="1"/>
          </p:cNvPicPr>
          <p:nvPr/>
        </p:nvPicPr>
        <p:blipFill>
          <a:blip r:embed="rId2">
            <a:extLst/>
          </a:blip>
          <a:stretch>
            <a:fillRect/>
          </a:stretch>
        </p:blipFill>
        <p:spPr>
          <a:xfrm>
            <a:off x="3953509" y="5126196"/>
            <a:ext cx="6642101" cy="1638301"/>
          </a:xfrm>
          <a:prstGeom prst="rect">
            <a:avLst/>
          </a:prstGeom>
          <a:ln w="12700">
            <a:miter lim="400000"/>
          </a:ln>
        </p:spPr>
      </p:pic>
      <p:sp>
        <p:nvSpPr>
          <p:cNvPr id="120" name="Content Placeholder 2"/>
          <p:cNvSpPr txBox="1"/>
          <p:nvPr>
            <p:ph type="body" idx="1"/>
          </p:nvPr>
        </p:nvSpPr>
        <p:spPr>
          <a:xfrm>
            <a:off x="838200" y="1825625"/>
            <a:ext cx="9944101" cy="4351338"/>
          </a:xfrm>
          <a:prstGeom prst="rect">
            <a:avLst/>
          </a:prstGeom>
        </p:spPr>
        <p:txBody>
          <a:bodyPr/>
          <a:lstStyle/>
          <a:p>
            <a:pPr/>
            <a:r>
              <a:t>Proof of work consensus</a:t>
            </a:r>
          </a:p>
          <a:p>
            <a:pPr lvl="1" marL="621631" indent="-240631">
              <a:spcBef>
                <a:spcPts val="500"/>
              </a:spcBef>
              <a:buFontTx/>
              <a:defRPr sz="2400"/>
            </a:pPr>
            <a:r>
              <a:t>Deciding which node to add a new block by computing power, i.e., the first node finding a nonce with H(block, nonce) &lt; difficulty</a:t>
            </a:r>
          </a:p>
          <a:p>
            <a:pPr lvl="1" marL="621631" indent="-240631">
              <a:spcBef>
                <a:spcPts val="500"/>
              </a:spcBef>
              <a:buFontTx/>
              <a:defRPr sz="2400"/>
            </a:pPr>
            <a:r>
              <a:t>Majority assumption: at least 51% honest computing power</a:t>
            </a:r>
          </a:p>
          <a:p>
            <a:pPr/>
            <a:r>
              <a:t>Fork and longest chain rule</a:t>
            </a:r>
          </a:p>
          <a:p>
            <a:pPr lvl="1" marL="653142" indent="-195942">
              <a:defRPr sz="2400"/>
            </a:pPr>
            <a:r>
              <a:t>A node can receive different versions of blockchain due to adversaries and network latency</a:t>
            </a:r>
          </a:p>
          <a:p>
            <a:pPr lvl="1" marL="653142" indent="-195942">
              <a:defRPr sz="2400"/>
            </a:pPr>
            <a:r>
              <a:t>Choose the blockchain with highest difficulty</a:t>
            </a:r>
          </a:p>
        </p:txBody>
      </p:sp>
      <p:sp>
        <p:nvSpPr>
          <p:cNvPr id="121" name="Title 1"/>
          <p:cNvSpPr txBox="1"/>
          <p:nvPr>
            <p:ph type="title"/>
          </p:nvPr>
        </p:nvSpPr>
        <p:spPr>
          <a:prstGeom prst="rect">
            <a:avLst/>
          </a:prstGeom>
        </p:spPr>
        <p:txBody>
          <a:bodyPr/>
          <a:lstStyle>
            <a:lvl1pPr>
              <a:defRPr>
                <a:latin typeface="+mn-lt"/>
                <a:ea typeface="+mn-ea"/>
                <a:cs typeface="+mn-cs"/>
                <a:sym typeface="Helvetica"/>
              </a:defRPr>
            </a:lvl1pPr>
          </a:lstStyle>
          <a:p>
            <a:pPr/>
            <a:r>
              <a:t>Bitcoin consensus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12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0">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20">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20">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120">
                                            <p:txEl>
                                              <p:pRg st="3" end="3"/>
                                            </p:txEl>
                                          </p:spTgt>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1" fill="hold">
                                  <p:stCondLst>
                                    <p:cond delay="0"/>
                                  </p:stCondLst>
                                  <p:iterate type="el" backwards="0">
                                    <p:tmAbs val="0"/>
                                  </p:iterate>
                                  <p:childTnLst>
                                    <p:set>
                                      <p:cBhvr>
                                        <p:cTn id="20" fill="hold"/>
                                        <p:tgtEl>
                                          <p:spTgt spid="120">
                                            <p:txEl>
                                              <p:pRg st="4" end="4"/>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1" fill="hold">
                                  <p:stCondLst>
                                    <p:cond delay="0"/>
                                  </p:stCondLst>
                                  <p:iterate type="el" backwards="0">
                                    <p:tmAbs val="0"/>
                                  </p:iterate>
                                  <p:childTnLst>
                                    <p:set>
                                      <p:cBhvr>
                                        <p:cTn id="23" fill="hold"/>
                                        <p:tgtEl>
                                          <p:spTgt spid="12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0"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itle 1"/>
          <p:cNvSpPr txBox="1"/>
          <p:nvPr>
            <p:ph type="title"/>
          </p:nvPr>
        </p:nvSpPr>
        <p:spPr>
          <a:xfrm>
            <a:off x="838200" y="385445"/>
            <a:ext cx="10515600" cy="1325563"/>
          </a:xfrm>
          <a:prstGeom prst="rect">
            <a:avLst/>
          </a:prstGeom>
        </p:spPr>
        <p:txBody>
          <a:bodyPr/>
          <a:lstStyle>
            <a:lvl1pPr>
              <a:defRPr>
                <a:latin typeface="+mn-lt"/>
                <a:ea typeface="+mn-ea"/>
                <a:cs typeface="+mn-cs"/>
                <a:sym typeface="Helvetica"/>
              </a:defRPr>
            </a:lvl1pPr>
          </a:lstStyle>
          <a:p>
            <a:pPr/>
            <a:r>
              <a:t>What affects Bitcoin throughput </a:t>
            </a:r>
          </a:p>
        </p:txBody>
      </p:sp>
      <p:sp>
        <p:nvSpPr>
          <p:cNvPr id="124" name="Content Placeholder 2"/>
          <p:cNvSpPr txBox="1"/>
          <p:nvPr>
            <p:ph type="body" idx="1"/>
          </p:nvPr>
        </p:nvSpPr>
        <p:spPr>
          <a:xfrm>
            <a:off x="838200" y="1825625"/>
            <a:ext cx="9944101" cy="4351338"/>
          </a:xfrm>
          <a:prstGeom prst="rect">
            <a:avLst/>
          </a:prstGeom>
        </p:spPr>
        <p:txBody>
          <a:bodyPr/>
          <a:lstStyle/>
          <a:p>
            <a:pPr/>
            <a:r>
              <a:t>Block size: how many transactions in a block</a:t>
            </a:r>
          </a:p>
          <a:p>
            <a:pPr lvl="1" marL="653142" indent="-195942">
              <a:defRPr sz="2400"/>
            </a:pPr>
            <a:r>
              <a:t>Few thousands </a:t>
            </a:r>
          </a:p>
          <a:p>
            <a:pPr/>
            <a:r>
              <a:t>Block time: interval of appending a new block</a:t>
            </a:r>
          </a:p>
          <a:p>
            <a:pPr lvl="1" marL="653142" indent="-195942">
              <a:defRPr sz="2400"/>
            </a:pPr>
            <a:r>
              <a:t>About 10 minutes </a:t>
            </a:r>
          </a:p>
        </p:txBody>
      </p:sp>
      <p:sp>
        <p:nvSpPr>
          <p:cNvPr id="125" name="Slide Number Placeholder 27"/>
          <p:cNvSpPr txBox="1"/>
          <p:nvPr>
            <p:ph type="sldNum" sz="quarter" idx="4294967295"/>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6" name="Higher throughput = larger block size or shorter block time?"/>
          <p:cNvSpPr txBox="1"/>
          <p:nvPr/>
        </p:nvSpPr>
        <p:spPr>
          <a:xfrm>
            <a:off x="890013" y="4499610"/>
            <a:ext cx="9637277" cy="4978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90000"/>
              </a:lnSpc>
              <a:spcBef>
                <a:spcPts val="1000"/>
              </a:spcBef>
              <a:defRPr sz="2800"/>
            </a:lvl1pPr>
          </a:lstStyle>
          <a:p>
            <a:pPr/>
            <a:r>
              <a:t>Higher throughput = larger block size or shorter block time?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12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4">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24">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24">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12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4"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Title 1"/>
          <p:cNvSpPr txBox="1"/>
          <p:nvPr>
            <p:ph type="title"/>
          </p:nvPr>
        </p:nvSpPr>
        <p:spPr>
          <a:xfrm>
            <a:off x="838200" y="385445"/>
            <a:ext cx="10515600" cy="1325563"/>
          </a:xfrm>
          <a:prstGeom prst="rect">
            <a:avLst/>
          </a:prstGeom>
        </p:spPr>
        <p:txBody>
          <a:bodyPr/>
          <a:lstStyle>
            <a:lvl1pPr>
              <a:defRPr>
                <a:latin typeface="+mn-lt"/>
                <a:ea typeface="+mn-ea"/>
                <a:cs typeface="+mn-cs"/>
                <a:sym typeface="Helvetica"/>
              </a:defRPr>
            </a:lvl1pPr>
          </a:lstStyle>
          <a:p>
            <a:pPr/>
            <a:r>
              <a:t>Problem due to network latency</a:t>
            </a:r>
          </a:p>
        </p:txBody>
      </p:sp>
      <p:sp>
        <p:nvSpPr>
          <p:cNvPr id="129" name="Content Placeholder 2"/>
          <p:cNvSpPr txBox="1"/>
          <p:nvPr>
            <p:ph type="body" idx="1"/>
          </p:nvPr>
        </p:nvSpPr>
        <p:spPr>
          <a:xfrm>
            <a:off x="838200" y="1825625"/>
            <a:ext cx="10263546" cy="4351338"/>
          </a:xfrm>
          <a:prstGeom prst="rect">
            <a:avLst/>
          </a:prstGeom>
        </p:spPr>
        <p:txBody>
          <a:bodyPr/>
          <a:lstStyle/>
          <a:p>
            <a:pPr/>
            <a:r>
              <a:t>Take time for a node to receive a block</a:t>
            </a:r>
          </a:p>
          <a:p>
            <a:pPr lvl="1" marL="653142" indent="-195942">
              <a:defRPr sz="2400"/>
            </a:pPr>
            <a:r>
              <a:t>Time increases with larger block size and shorter block time </a:t>
            </a:r>
          </a:p>
          <a:p>
            <a:pPr/>
            <a:r>
              <a:t>Honest nodes waste computing power on an old blockchain </a:t>
            </a:r>
          </a:p>
          <a:p>
            <a:pPr lvl="1" marL="653142" indent="-195942">
              <a:defRPr sz="2400"/>
            </a:pPr>
            <a:r>
              <a:t>But, blockchain needs at least 51% </a:t>
            </a:r>
            <a:r>
              <a:rPr i="1"/>
              <a:t>useful</a:t>
            </a:r>
            <a:r>
              <a:t> honest computing power</a:t>
            </a:r>
          </a:p>
        </p:txBody>
      </p:sp>
      <p:sp>
        <p:nvSpPr>
          <p:cNvPr id="130" name="Slide Number Placeholder 27"/>
          <p:cNvSpPr txBox="1"/>
          <p:nvPr>
            <p:ph type="sldNum" sz="quarter" idx="4294967295"/>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1" name="Larger block size or shorter block time = weaker security!"/>
          <p:cNvSpPr txBox="1"/>
          <p:nvPr/>
        </p:nvSpPr>
        <p:spPr>
          <a:xfrm>
            <a:off x="890013" y="4499609"/>
            <a:ext cx="9329773"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90000"/>
              </a:lnSpc>
              <a:spcBef>
                <a:spcPts val="1000"/>
              </a:spcBef>
              <a:defRPr sz="2800"/>
            </a:lvl1pPr>
          </a:lstStyle>
          <a:p>
            <a:pPr/>
            <a:r>
              <a:t>Larger block size or shorter block time = weaker security!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12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9">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29">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29">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129">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9" grpId="1"/>
    </p:bldLst>
  </p:timing>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