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15"/>
  </p:notesMasterIdLst>
  <p:sldIdLst>
    <p:sldId id="262" r:id="rId2"/>
    <p:sldId id="263" r:id="rId3"/>
    <p:sldId id="272" r:id="rId4"/>
    <p:sldId id="276" r:id="rId5"/>
    <p:sldId id="267" r:id="rId6"/>
    <p:sldId id="277" r:id="rId7"/>
    <p:sldId id="265" r:id="rId8"/>
    <p:sldId id="281" r:id="rId9"/>
    <p:sldId id="287" r:id="rId10"/>
    <p:sldId id="266" r:id="rId11"/>
    <p:sldId id="286" r:id="rId12"/>
    <p:sldId id="284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14"/>
    <p:restoredTop sz="66162"/>
  </p:normalViewPr>
  <p:slideViewPr>
    <p:cSldViewPr snapToGrid="0" snapToObjects="1">
      <p:cViewPr varScale="1">
        <p:scale>
          <a:sx n="126" d="100"/>
          <a:sy n="126" d="100"/>
        </p:scale>
        <p:origin x="20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40217-8A5C-134E-A8F8-3F32A8E6EEF2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74C27-15CD-1140-A84C-58F0D8B93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18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Today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present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recent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off-chain</a:t>
            </a:r>
            <a:r>
              <a:rPr lang="zh-CN" altLang="en-US" dirty="0"/>
              <a:t> </a:t>
            </a:r>
            <a:r>
              <a:rPr lang="en-US" altLang="zh-CN" dirty="0"/>
              <a:t>payment</a:t>
            </a:r>
            <a:r>
              <a:rPr lang="zh-CN" altLang="en-US" dirty="0"/>
              <a:t> </a:t>
            </a:r>
            <a:r>
              <a:rPr lang="en-US" altLang="zh-CN" dirty="0"/>
              <a:t>system.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short,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cryptocurrencies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Bitcoin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popular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quite</a:t>
            </a:r>
            <a:r>
              <a:rPr lang="zh-CN" altLang="en-US" dirty="0"/>
              <a:t> </a:t>
            </a:r>
            <a:r>
              <a:rPr lang="en-US" altLang="zh-CN" dirty="0"/>
              <a:t>slow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use.</a:t>
            </a:r>
            <a:r>
              <a:rPr lang="zh-CN" altLang="en-US" dirty="0"/>
              <a:t> </a:t>
            </a:r>
            <a:r>
              <a:rPr lang="en-US" altLang="zh-CN" dirty="0"/>
              <a:t>So,</a:t>
            </a:r>
            <a:r>
              <a:rPr lang="zh-CN" altLang="en-US" dirty="0"/>
              <a:t> </a:t>
            </a:r>
            <a:r>
              <a:rPr lang="en-US" altLang="zh-CN" dirty="0"/>
              <a:t>off-chain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fill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gap.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74C27-15CD-1140-A84C-58F0D8B936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95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presentation,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introduced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 err="1"/>
              <a:t>kinda</a:t>
            </a:r>
            <a:r>
              <a:rPr lang="zh-CN" altLang="en-US" dirty="0"/>
              <a:t> </a:t>
            </a:r>
            <a:r>
              <a:rPr lang="en-US" altLang="zh-CN" dirty="0"/>
              <a:t>off-chain</a:t>
            </a:r>
            <a:r>
              <a:rPr lang="zh-CN" altLang="en-US" dirty="0"/>
              <a:t> </a:t>
            </a:r>
            <a:r>
              <a:rPr lang="en-US" altLang="zh-CN" dirty="0"/>
              <a:t>systems,</a:t>
            </a:r>
            <a:r>
              <a:rPr lang="zh-CN" altLang="en-US" dirty="0"/>
              <a:t> </a:t>
            </a:r>
            <a:r>
              <a:rPr lang="en-US" altLang="zh-CN" dirty="0"/>
              <a:t>recent</a:t>
            </a:r>
            <a:r>
              <a:rPr lang="zh-CN" altLang="en-US" dirty="0"/>
              <a:t> </a:t>
            </a:r>
            <a:r>
              <a:rPr lang="en-US" altLang="zh-CN" dirty="0"/>
              <a:t>works,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directions.</a:t>
            </a:r>
          </a:p>
          <a:p>
            <a:endParaRPr lang="en-US" dirty="0"/>
          </a:p>
          <a:p>
            <a:r>
              <a:rPr lang="en-US" altLang="zh-CN" dirty="0"/>
              <a:t>Here,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mention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apply</a:t>
            </a:r>
            <a:r>
              <a:rPr lang="zh-CN" altLang="en-US" dirty="0"/>
              <a:t> </a:t>
            </a:r>
            <a:r>
              <a:rPr lang="en-US" altLang="zh-CN" dirty="0"/>
              <a:t>off-chain</a:t>
            </a:r>
            <a:r>
              <a:rPr lang="zh-CN" altLang="en-US" dirty="0"/>
              <a:t> </a:t>
            </a:r>
            <a:r>
              <a:rPr lang="en-US" altLang="zh-CN" dirty="0"/>
              <a:t>payment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applications.</a:t>
            </a:r>
          </a:p>
          <a:p>
            <a:endParaRPr lang="en-US" dirty="0"/>
          </a:p>
          <a:p>
            <a:r>
              <a:rPr lang="en-US" altLang="zh-CN" dirty="0" err="1"/>
              <a:t>Oftenly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applications</a:t>
            </a:r>
            <a:r>
              <a:rPr lang="zh-CN" altLang="en-US" dirty="0"/>
              <a:t> </a:t>
            </a:r>
            <a:r>
              <a:rPr lang="en-US" altLang="zh-CN" dirty="0"/>
              <a:t>rely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blockchain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achieve</a:t>
            </a:r>
            <a:r>
              <a:rPr lang="zh-CN" altLang="en-US" dirty="0"/>
              <a:t> </a:t>
            </a:r>
            <a:r>
              <a:rPr lang="en-US" altLang="zh-CN" dirty="0"/>
              <a:t>somewhat</a:t>
            </a:r>
            <a:r>
              <a:rPr lang="zh-CN" altLang="en-US" dirty="0"/>
              <a:t> </a:t>
            </a:r>
            <a:r>
              <a:rPr lang="en-US" altLang="zh-CN" dirty="0"/>
              <a:t>fairness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payment.</a:t>
            </a:r>
            <a:r>
              <a:rPr lang="zh-CN" altLang="en-US" dirty="0"/>
              <a:t> </a:t>
            </a:r>
            <a:r>
              <a:rPr lang="en-US" altLang="zh-CN" dirty="0"/>
              <a:t>So,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off-chain</a:t>
            </a:r>
            <a:r>
              <a:rPr lang="zh-CN" altLang="en-US" dirty="0"/>
              <a:t> </a:t>
            </a:r>
            <a:r>
              <a:rPr lang="en-US" altLang="zh-CN" dirty="0"/>
              <a:t>payment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efficient.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74C27-15CD-1140-A84C-58F0D8B936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82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systems</a:t>
            </a:r>
            <a:r>
              <a:rPr lang="zh-CN" altLang="en-US" dirty="0"/>
              <a:t> </a:t>
            </a:r>
            <a:r>
              <a:rPr lang="en-US" altLang="zh-CN" dirty="0"/>
              <a:t>discussed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far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stateful</a:t>
            </a:r>
            <a:r>
              <a:rPr lang="zh-CN" altLang="en-US" dirty="0"/>
              <a:t> </a:t>
            </a:r>
            <a:r>
              <a:rPr lang="en-US" altLang="zh-CN" dirty="0"/>
              <a:t>systems.</a:t>
            </a:r>
          </a:p>
          <a:p>
            <a:endParaRPr lang="en-US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literature,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stateless</a:t>
            </a:r>
            <a:r>
              <a:rPr lang="zh-CN" altLang="en-US" dirty="0"/>
              <a:t> </a:t>
            </a:r>
            <a:r>
              <a:rPr lang="en-US" altLang="zh-CN" dirty="0"/>
              <a:t>systems.</a:t>
            </a:r>
          </a:p>
          <a:p>
            <a:endParaRPr lang="en-US" dirty="0"/>
          </a:p>
          <a:p>
            <a:r>
              <a:rPr lang="en-US" altLang="zh-CN" dirty="0"/>
              <a:t>So,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stateful</a:t>
            </a:r>
            <a:r>
              <a:rPr lang="zh-CN" altLang="en-US" dirty="0"/>
              <a:t> </a:t>
            </a:r>
            <a:r>
              <a:rPr lang="en-US" altLang="zh-CN" dirty="0"/>
              <a:t>ones?</a:t>
            </a:r>
          </a:p>
          <a:p>
            <a:endParaRPr lang="en-US" dirty="0"/>
          </a:p>
          <a:p>
            <a:r>
              <a:rPr lang="en-US" altLang="zh-CN" dirty="0"/>
              <a:t>Basically,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blockchain,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off-chain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performs</a:t>
            </a:r>
            <a:r>
              <a:rPr lang="zh-CN" altLang="en-US" dirty="0"/>
              <a:t> </a:t>
            </a:r>
            <a:r>
              <a:rPr lang="en-US" altLang="zh-CN" dirty="0"/>
              <a:t>computation.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computation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blockchain,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stored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blockchain.</a:t>
            </a:r>
          </a:p>
          <a:p>
            <a:endParaRPr lang="en-US" dirty="0"/>
          </a:p>
          <a:p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design,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either</a:t>
            </a:r>
            <a:r>
              <a:rPr lang="zh-CN" altLang="en-US" dirty="0"/>
              <a:t> </a:t>
            </a:r>
            <a:r>
              <a:rPr lang="en-US" altLang="zh-CN" dirty="0"/>
              <a:t>send</a:t>
            </a:r>
            <a:r>
              <a:rPr lang="zh-CN" altLang="en-US" dirty="0"/>
              <a:t> </a:t>
            </a:r>
            <a:r>
              <a:rPr lang="en-US" altLang="zh-CN" dirty="0"/>
              <a:t>his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off-chain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blockchain.</a:t>
            </a:r>
          </a:p>
          <a:p>
            <a:endParaRPr lang="en-US" altLang="zh-CN" dirty="0"/>
          </a:p>
          <a:p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see,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stateless</a:t>
            </a:r>
            <a:r>
              <a:rPr lang="zh-CN" altLang="en-US" dirty="0"/>
              <a:t> </a:t>
            </a:r>
            <a:r>
              <a:rPr lang="en-US" altLang="zh-CN" dirty="0"/>
              <a:t>systems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somewhat</a:t>
            </a:r>
            <a:r>
              <a:rPr lang="zh-CN" altLang="en-US" dirty="0"/>
              <a:t> </a:t>
            </a:r>
            <a:r>
              <a:rPr lang="en-US" altLang="zh-CN" dirty="0"/>
              <a:t>costly,</a:t>
            </a:r>
            <a:r>
              <a:rPr lang="zh-CN" altLang="en-US" dirty="0"/>
              <a:t> </a:t>
            </a: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blockchain.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indeed</a:t>
            </a:r>
            <a:r>
              <a:rPr lang="zh-CN" altLang="en-US" dirty="0"/>
              <a:t> </a:t>
            </a:r>
            <a:r>
              <a:rPr lang="en-US" altLang="zh-CN" dirty="0"/>
              <a:t>provide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extra</a:t>
            </a:r>
            <a:r>
              <a:rPr lang="zh-CN" altLang="en-US" dirty="0"/>
              <a:t> </a:t>
            </a:r>
            <a:r>
              <a:rPr lang="en-US" altLang="zh-CN" dirty="0"/>
              <a:t>benefits.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First,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sidestep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availability</a:t>
            </a:r>
            <a:r>
              <a:rPr lang="zh-CN" altLang="en-US" dirty="0"/>
              <a:t> </a:t>
            </a:r>
            <a:r>
              <a:rPr lang="en-US" altLang="zh-CN" dirty="0"/>
              <a:t>issue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commit-chain.</a:t>
            </a:r>
            <a:r>
              <a:rPr lang="zh-CN" altLang="en-US" dirty="0"/>
              <a:t> </a:t>
            </a:r>
            <a:r>
              <a:rPr lang="en-US" altLang="zh-CN" dirty="0"/>
              <a:t>Right.</a:t>
            </a:r>
            <a:r>
              <a:rPr lang="zh-CN" altLang="en-US" dirty="0"/>
              <a:t> </a:t>
            </a: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on-chain</a:t>
            </a:r>
            <a:r>
              <a:rPr lang="zh-CN" altLang="en-US" dirty="0"/>
              <a:t> </a:t>
            </a:r>
            <a:r>
              <a:rPr lang="en-US" altLang="zh-CN" dirty="0"/>
              <a:t>now.</a:t>
            </a:r>
            <a:endParaRPr lang="en-HK" altLang="zh-CN" dirty="0"/>
          </a:p>
          <a:p>
            <a:endParaRPr lang="en-HK" altLang="zh-CN" dirty="0"/>
          </a:p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design,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74C27-15CD-1140-A84C-58F0D8B936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88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74C27-15CD-1140-A84C-58F0D8B936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15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74C27-15CD-1140-A84C-58F0D8B936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86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So,</a:t>
            </a:r>
            <a:r>
              <a:rPr lang="zh-CN" altLang="en-US" dirty="0"/>
              <a:t> </a:t>
            </a:r>
            <a:r>
              <a:rPr lang="en-US" altLang="zh-CN" dirty="0"/>
              <a:t>next,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briefly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blockchain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payment.</a:t>
            </a:r>
          </a:p>
          <a:p>
            <a:endParaRPr lang="en-US" altLang="zh-CN" dirty="0"/>
          </a:p>
          <a:p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present</a:t>
            </a:r>
            <a:r>
              <a:rPr lang="zh-CN" altLang="en-US" dirty="0"/>
              <a:t> </a:t>
            </a:r>
            <a:r>
              <a:rPr lang="en-US" altLang="zh-CN" dirty="0"/>
              <a:t>existing</a:t>
            </a:r>
            <a:r>
              <a:rPr lang="zh-CN" altLang="en-US" dirty="0"/>
              <a:t> </a:t>
            </a:r>
            <a:r>
              <a:rPr lang="en-US" altLang="zh-CN" dirty="0"/>
              <a:t>off-chain</a:t>
            </a:r>
            <a:r>
              <a:rPr lang="zh-CN" altLang="en-US" dirty="0"/>
              <a:t> </a:t>
            </a:r>
            <a:r>
              <a:rPr lang="en-US" altLang="zh-CN" dirty="0"/>
              <a:t>solutions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discuss</a:t>
            </a:r>
            <a:r>
              <a:rPr lang="zh-CN" altLang="en-US" dirty="0"/>
              <a:t> </a:t>
            </a:r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directions.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74C27-15CD-1140-A84C-58F0D8B936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88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high-level,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makes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payment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sending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blockchain.</a:t>
            </a:r>
          </a:p>
          <a:p>
            <a:endParaRPr lang="en-US" altLang="zh-CN" dirty="0"/>
          </a:p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blockchain</a:t>
            </a:r>
            <a:r>
              <a:rPr lang="zh-CN" altLang="en-US" dirty="0"/>
              <a:t> </a:t>
            </a:r>
            <a:r>
              <a:rPr lang="en-US" altLang="zh-CN" dirty="0"/>
              <a:t>accepts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payment,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balance.</a:t>
            </a:r>
          </a:p>
          <a:p>
            <a:endParaRPr lang="en-US" altLang="zh-CN" dirty="0"/>
          </a:p>
          <a:p>
            <a:r>
              <a:rPr lang="en-US" altLang="zh-CN" dirty="0"/>
              <a:t>So,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blockchain</a:t>
            </a:r>
            <a:r>
              <a:rPr lang="zh-CN" altLang="en-US" dirty="0"/>
              <a:t> </a:t>
            </a:r>
            <a:r>
              <a:rPr lang="en-US" altLang="zh-CN" dirty="0"/>
              <a:t>decide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accept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payment?</a:t>
            </a:r>
          </a:p>
          <a:p>
            <a:endParaRPr lang="en-US" altLang="zh-CN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fact,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payment</a:t>
            </a:r>
            <a:r>
              <a:rPr lang="zh-CN" altLang="en-US" dirty="0"/>
              <a:t> </a:t>
            </a:r>
            <a:r>
              <a:rPr lang="en-US" altLang="zh-CN" dirty="0"/>
              <a:t>needs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consensus</a:t>
            </a:r>
            <a:r>
              <a:rPr lang="zh-CN" altLang="en-US" dirty="0"/>
              <a:t> </a:t>
            </a:r>
            <a:r>
              <a:rPr lang="en-US" altLang="zh-CN" dirty="0"/>
              <a:t>procedure.</a:t>
            </a:r>
            <a:r>
              <a:rPr lang="zh-CN" altLang="en-US" dirty="0"/>
              <a:t> </a:t>
            </a:r>
            <a:endParaRPr lang="en-HK" altLang="zh-CN" dirty="0"/>
          </a:p>
          <a:p>
            <a:endParaRPr lang="en-HK" altLang="zh-CN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procedure,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blockchain’s</a:t>
            </a:r>
            <a:r>
              <a:rPr lang="zh-CN" altLang="en-US" dirty="0"/>
              <a:t> </a:t>
            </a:r>
            <a:r>
              <a:rPr lang="en-US" altLang="zh-CN" dirty="0"/>
              <a:t>participants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agree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payment.</a:t>
            </a:r>
            <a:endParaRPr lang="en-HK" altLang="zh-CN" dirty="0"/>
          </a:p>
          <a:p>
            <a:endParaRPr lang="en-US" altLang="zh-CN" dirty="0"/>
          </a:p>
          <a:p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makes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blockchain</a:t>
            </a:r>
            <a:r>
              <a:rPr lang="zh-CN" altLang="en-US" dirty="0"/>
              <a:t> </a:t>
            </a:r>
            <a:r>
              <a:rPr lang="en-US" altLang="zh-CN" dirty="0"/>
              <a:t>secure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robust,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makes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blockchain</a:t>
            </a:r>
            <a:r>
              <a:rPr lang="zh-CN" altLang="en-US" dirty="0"/>
              <a:t> </a:t>
            </a:r>
            <a:r>
              <a:rPr lang="en-US" altLang="zh-CN" dirty="0"/>
              <a:t>inefficient.</a:t>
            </a:r>
          </a:p>
          <a:p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blockchain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network.</a:t>
            </a:r>
            <a:r>
              <a:rPr lang="zh-CN" altLang="en-US" dirty="0"/>
              <a:t> </a:t>
            </a:r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 err="1"/>
              <a:t>foundamentally</a:t>
            </a:r>
            <a:r>
              <a:rPr lang="zh-CN" altLang="en-US" dirty="0"/>
              <a:t> </a:t>
            </a:r>
            <a:r>
              <a:rPr lang="en-US" altLang="zh-CN" dirty="0"/>
              <a:t>slow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reach</a:t>
            </a:r>
            <a:r>
              <a:rPr lang="zh-CN" altLang="en-US" dirty="0"/>
              <a:t> </a:t>
            </a:r>
            <a:r>
              <a:rPr lang="en-US" altLang="zh-CN" dirty="0"/>
              <a:t>agreement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potentially</a:t>
            </a:r>
            <a:r>
              <a:rPr lang="zh-CN" altLang="en-US" dirty="0"/>
              <a:t> </a:t>
            </a:r>
            <a:r>
              <a:rPr lang="en-US" altLang="zh-CN" dirty="0"/>
              <a:t>thousands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participants.</a:t>
            </a:r>
          </a:p>
          <a:p>
            <a:endParaRPr lang="en-US" altLang="zh-CN" dirty="0"/>
          </a:p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sense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 err="1"/>
              <a:t>inefficieny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later</a:t>
            </a:r>
            <a:r>
              <a:rPr lang="zh-CN" altLang="en-US" dirty="0"/>
              <a:t> </a:t>
            </a:r>
            <a:r>
              <a:rPr lang="en-US" altLang="zh-CN" dirty="0"/>
              <a:t>take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look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Ethereum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Bitcoin.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74C27-15CD-1140-A84C-58F0D8B936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76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off-chain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blockchain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efficient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use.</a:t>
            </a:r>
          </a:p>
          <a:p>
            <a:endParaRPr lang="en-US" altLang="zh-CN" dirty="0"/>
          </a:p>
          <a:p>
            <a:r>
              <a:rPr lang="en-US" altLang="zh-CN" dirty="0"/>
              <a:t>Basically,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sends</a:t>
            </a:r>
            <a:r>
              <a:rPr lang="zh-CN" altLang="en-US" dirty="0"/>
              <a:t> </a:t>
            </a:r>
            <a:r>
              <a:rPr lang="en-US" altLang="zh-CN" dirty="0"/>
              <a:t>payment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off-chain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instead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blockchain.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times,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interaction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blockchain.</a:t>
            </a:r>
            <a:r>
              <a:rPr lang="zh-CN" altLang="en-US" dirty="0"/>
              <a:t> </a:t>
            </a:r>
            <a:r>
              <a:rPr lang="en-US" altLang="zh-CN" dirty="0"/>
              <a:t>Interaction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happens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money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off-chain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retrieve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money.</a:t>
            </a:r>
          </a:p>
          <a:p>
            <a:endParaRPr lang="en-US" altLang="zh-CN" dirty="0"/>
          </a:p>
          <a:p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payment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efficient.</a:t>
            </a:r>
            <a:r>
              <a:rPr lang="zh-CN" altLang="en-US" dirty="0"/>
              <a:t> </a:t>
            </a:r>
            <a:endParaRPr lang="en-HK" altLang="zh-CN" dirty="0"/>
          </a:p>
          <a:p>
            <a:endParaRPr lang="en-HK" altLang="zh-CN" dirty="0"/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usually,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blockchain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required.</a:t>
            </a:r>
            <a:r>
              <a:rPr lang="zh-CN" altLang="en-US" dirty="0"/>
              <a:t> </a:t>
            </a:r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useful</a:t>
            </a:r>
            <a:r>
              <a:rPr lang="zh-CN" altLang="en-US" dirty="0"/>
              <a:t> </a:t>
            </a: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difficult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blockchain.</a:t>
            </a:r>
            <a:r>
              <a:rPr lang="zh-CN" altLang="en-US" dirty="0"/>
              <a:t> </a:t>
            </a:r>
            <a:r>
              <a:rPr lang="en-US" altLang="zh-CN" dirty="0"/>
              <a:t>Otherwise,</a:t>
            </a:r>
            <a:r>
              <a:rPr lang="zh-CN" altLang="en-US" dirty="0"/>
              <a:t> </a:t>
            </a:r>
            <a:r>
              <a:rPr lang="en-US" altLang="zh-CN" dirty="0"/>
              <a:t>Bitcoin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Ethereum</a:t>
            </a:r>
            <a:r>
              <a:rPr lang="zh-CN" altLang="en-US" dirty="0"/>
              <a:t> </a:t>
            </a:r>
            <a:r>
              <a:rPr lang="en-US" altLang="zh-CN" dirty="0"/>
              <a:t>won’t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slow</a:t>
            </a:r>
            <a:r>
              <a:rPr lang="zh-CN" altLang="en-US" dirty="0"/>
              <a:t> </a:t>
            </a:r>
            <a:r>
              <a:rPr lang="en-US" altLang="zh-CN" dirty="0"/>
              <a:t>nowadays.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74C27-15CD-1140-A84C-58F0D8B936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26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Today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focus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stateful</a:t>
            </a:r>
            <a:r>
              <a:rPr lang="zh-CN" altLang="en-US" dirty="0"/>
              <a:t> </a:t>
            </a:r>
            <a:r>
              <a:rPr lang="en-US" altLang="zh-CN" dirty="0"/>
              <a:t>off-chain</a:t>
            </a:r>
            <a:r>
              <a:rPr lang="zh-CN" altLang="en-US" dirty="0"/>
              <a:t> </a:t>
            </a:r>
            <a:r>
              <a:rPr lang="en-US" altLang="zh-CN" dirty="0"/>
              <a:t>systems.</a:t>
            </a:r>
            <a:r>
              <a:rPr lang="zh-CN" altLang="en-US" dirty="0"/>
              <a:t> </a:t>
            </a:r>
            <a:r>
              <a:rPr lang="en-US" altLang="zh-CN" dirty="0" err="1"/>
              <a:t>Bascially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stateful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off-chain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persistently</a:t>
            </a:r>
            <a:r>
              <a:rPr lang="zh-CN" altLang="en-US" dirty="0"/>
              <a:t> </a:t>
            </a:r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off-chain</a:t>
            </a:r>
            <a:r>
              <a:rPr lang="zh-CN" altLang="en-US" dirty="0"/>
              <a:t> </a:t>
            </a:r>
            <a:r>
              <a:rPr lang="en-US" altLang="zh-CN" dirty="0"/>
              <a:t>data.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contrast,</a:t>
            </a:r>
            <a:r>
              <a:rPr lang="zh-CN" altLang="en-US" dirty="0"/>
              <a:t> </a:t>
            </a:r>
            <a:r>
              <a:rPr lang="en-US" altLang="zh-CN" dirty="0"/>
              <a:t>stateless</a:t>
            </a:r>
            <a:r>
              <a:rPr lang="zh-CN" altLang="en-US" dirty="0"/>
              <a:t> </a:t>
            </a:r>
            <a:r>
              <a:rPr lang="en-US" altLang="zh-CN" dirty="0"/>
              <a:t>systems</a:t>
            </a:r>
            <a:r>
              <a:rPr lang="zh-CN" altLang="en-US" dirty="0"/>
              <a:t> </a:t>
            </a:r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blockchain.</a:t>
            </a:r>
          </a:p>
          <a:p>
            <a:endParaRPr lang="en-US" altLang="zh-CN" dirty="0"/>
          </a:p>
          <a:p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presentation,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discuss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difference.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far,</a:t>
            </a:r>
            <a:r>
              <a:rPr lang="zh-CN" altLang="en-US" dirty="0"/>
              <a:t> </a:t>
            </a:r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focus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 err="1"/>
              <a:t>kinda</a:t>
            </a:r>
            <a:r>
              <a:rPr lang="zh-CN" altLang="en-US" dirty="0"/>
              <a:t> </a:t>
            </a:r>
            <a:r>
              <a:rPr lang="en-US" altLang="zh-CN" dirty="0"/>
              <a:t>stateful</a:t>
            </a:r>
            <a:r>
              <a:rPr lang="zh-CN" altLang="en-US" dirty="0"/>
              <a:t> </a:t>
            </a:r>
            <a:r>
              <a:rPr lang="en-US" altLang="zh-CN" dirty="0"/>
              <a:t>off-chain</a:t>
            </a:r>
            <a:r>
              <a:rPr lang="zh-CN" altLang="en-US" dirty="0"/>
              <a:t> </a:t>
            </a:r>
            <a:r>
              <a:rPr lang="en-US" altLang="zh-CN" dirty="0"/>
              <a:t>systems.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74C27-15CD-1140-A84C-58F0D8B936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98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far,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introduced</a:t>
            </a:r>
            <a:r>
              <a:rPr lang="zh-CN" altLang="en-US" dirty="0"/>
              <a:t> </a:t>
            </a:r>
            <a:r>
              <a:rPr lang="en-US" altLang="zh-CN" dirty="0"/>
              <a:t>off-chain</a:t>
            </a:r>
            <a:r>
              <a:rPr lang="zh-CN" altLang="en-US" dirty="0"/>
              <a:t> </a:t>
            </a:r>
            <a:r>
              <a:rPr lang="en-US" altLang="zh-CN" dirty="0"/>
              <a:t>solution.</a:t>
            </a:r>
          </a:p>
          <a:p>
            <a:endParaRPr lang="en-US" altLang="zh-CN" dirty="0"/>
          </a:p>
          <a:p>
            <a:r>
              <a:rPr lang="en-US" altLang="zh-CN" dirty="0"/>
              <a:t>So,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happening</a:t>
            </a:r>
            <a:r>
              <a:rPr lang="zh-CN" altLang="en-US" dirty="0"/>
              <a:t> </a:t>
            </a:r>
            <a:r>
              <a:rPr lang="en-US" altLang="zh-CN" dirty="0"/>
              <a:t>behind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off-chain</a:t>
            </a:r>
            <a:r>
              <a:rPr lang="zh-CN" altLang="en-US" dirty="0"/>
              <a:t> </a:t>
            </a:r>
            <a:r>
              <a:rPr lang="en-US" altLang="zh-CN" dirty="0"/>
              <a:t>system?</a:t>
            </a:r>
          </a:p>
          <a:p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Payment</a:t>
            </a:r>
            <a:r>
              <a:rPr lang="zh-CN" altLang="en-US" dirty="0"/>
              <a:t> </a:t>
            </a:r>
            <a:r>
              <a:rPr lang="en-US" altLang="zh-CN" dirty="0"/>
              <a:t>channel</a:t>
            </a:r>
            <a:r>
              <a:rPr lang="zh-CN" altLang="en-US" dirty="0"/>
              <a:t> </a:t>
            </a:r>
            <a:r>
              <a:rPr lang="en-US" altLang="zh-CN" dirty="0"/>
              <a:t>uses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peer-to-peer</a:t>
            </a:r>
            <a:r>
              <a:rPr lang="zh-CN" altLang="en-US" dirty="0"/>
              <a:t> </a:t>
            </a:r>
            <a:r>
              <a:rPr lang="en-US" altLang="zh-CN" dirty="0"/>
              <a:t>architecture.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establish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channel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makes</a:t>
            </a:r>
            <a:r>
              <a:rPr lang="zh-CN" altLang="en-US" dirty="0"/>
              <a:t> </a:t>
            </a:r>
            <a:r>
              <a:rPr lang="en-US" altLang="zh-CN" dirty="0"/>
              <a:t>off-chain</a:t>
            </a:r>
            <a:r>
              <a:rPr lang="zh-CN" altLang="en-US" dirty="0"/>
              <a:t> </a:t>
            </a:r>
            <a:r>
              <a:rPr lang="en-US" altLang="zh-CN" dirty="0"/>
              <a:t>payments.</a:t>
            </a:r>
          </a:p>
          <a:p>
            <a:endParaRPr lang="en-US" altLang="zh-CN" dirty="0"/>
          </a:p>
          <a:p>
            <a:r>
              <a:rPr lang="en-US" altLang="zh-CN" dirty="0"/>
              <a:t>Commit-chain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traditional</a:t>
            </a:r>
            <a:r>
              <a:rPr lang="zh-CN" altLang="en-US" dirty="0"/>
              <a:t> </a:t>
            </a:r>
            <a:r>
              <a:rPr lang="en-US" altLang="zh-CN" dirty="0"/>
              <a:t>architecture.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send</a:t>
            </a:r>
            <a:r>
              <a:rPr lang="zh-CN" altLang="en-US" dirty="0"/>
              <a:t> </a:t>
            </a:r>
            <a:r>
              <a:rPr lang="en-US" altLang="zh-CN" dirty="0"/>
              <a:t>payment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provider.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trust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provider.</a:t>
            </a:r>
            <a:endParaRPr lang="en-HK" altLang="zh-CN" dirty="0"/>
          </a:p>
          <a:p>
            <a:endParaRPr lang="en-HK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procedure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sidechain.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payment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sent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providers.</a:t>
            </a:r>
            <a:r>
              <a:rPr lang="zh-CN" altLang="en-US" dirty="0"/>
              <a:t> </a:t>
            </a:r>
            <a:r>
              <a:rPr lang="en-US" altLang="zh-CN" dirty="0" err="1"/>
              <a:t>Bascially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trust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majority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them.</a:t>
            </a:r>
          </a:p>
          <a:p>
            <a:endParaRPr lang="en-US" dirty="0"/>
          </a:p>
          <a:p>
            <a:r>
              <a:rPr lang="en-US" altLang="zh-CN" dirty="0"/>
              <a:t>So,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solution?</a:t>
            </a:r>
          </a:p>
          <a:p>
            <a:endParaRPr lang="en-US" dirty="0"/>
          </a:p>
          <a:p>
            <a:r>
              <a:rPr lang="en-US" altLang="zh-CN" dirty="0"/>
              <a:t>Actually,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 err="1"/>
              <a:t>anwser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It‘s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tradeoff.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Basically,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p2p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payment</a:t>
            </a:r>
            <a:r>
              <a:rPr lang="zh-CN" altLang="en-US" dirty="0"/>
              <a:t> </a:t>
            </a:r>
            <a:r>
              <a:rPr lang="en-US" altLang="zh-CN" dirty="0"/>
              <a:t>channel</a:t>
            </a:r>
            <a:r>
              <a:rPr lang="zh-CN" altLang="en-US" dirty="0"/>
              <a:t> </a:t>
            </a:r>
            <a:r>
              <a:rPr lang="en-US" altLang="zh-CN" dirty="0"/>
              <a:t>benefits</a:t>
            </a:r>
            <a:r>
              <a:rPr lang="zh-CN" altLang="en-US" dirty="0"/>
              <a:t> </a:t>
            </a:r>
            <a:r>
              <a:rPr lang="en-US" altLang="zh-CN" dirty="0"/>
              <a:t>trust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 err="1"/>
              <a:t>usuability</a:t>
            </a:r>
            <a:r>
              <a:rPr lang="zh-CN" altLang="en-US" dirty="0"/>
              <a:t> </a:t>
            </a:r>
            <a:r>
              <a:rPr lang="en-US" altLang="zh-CN" dirty="0"/>
              <a:t>compared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others.</a:t>
            </a:r>
          </a:p>
          <a:p>
            <a:endParaRPr lang="en-US" dirty="0"/>
          </a:p>
          <a:p>
            <a:r>
              <a:rPr lang="en-US" altLang="zh-CN" dirty="0"/>
              <a:t>Sidechain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trusted</a:t>
            </a:r>
            <a:r>
              <a:rPr lang="zh-CN" altLang="en-US" dirty="0"/>
              <a:t> </a:t>
            </a:r>
            <a:r>
              <a:rPr lang="en-US" altLang="zh-CN" dirty="0"/>
              <a:t>majority,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commit-chain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not.</a:t>
            </a:r>
            <a:r>
              <a:rPr lang="zh-CN" altLang="en-US" dirty="0"/>
              <a:t> </a:t>
            </a:r>
            <a:r>
              <a:rPr lang="en-US" altLang="zh-CN" dirty="0"/>
              <a:t>So,</a:t>
            </a:r>
            <a:r>
              <a:rPr lang="zh-CN" altLang="en-US" dirty="0"/>
              <a:t> </a:t>
            </a:r>
            <a:r>
              <a:rPr lang="en-US" altLang="zh-CN" dirty="0"/>
              <a:t>commit-chain</a:t>
            </a:r>
            <a:r>
              <a:rPr lang="zh-CN" altLang="en-US" dirty="0"/>
              <a:t> </a:t>
            </a:r>
            <a:r>
              <a:rPr lang="en-US" altLang="zh-CN" dirty="0"/>
              <a:t>pays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price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security</a:t>
            </a:r>
            <a:r>
              <a:rPr lang="zh-CN" altLang="en-US" dirty="0"/>
              <a:t> </a:t>
            </a:r>
            <a:r>
              <a:rPr lang="en-US" altLang="zh-CN" dirty="0"/>
              <a:t>design.</a:t>
            </a:r>
          </a:p>
          <a:p>
            <a:endParaRPr lang="en-US" altLang="zh-CN" dirty="0"/>
          </a:p>
          <a:p>
            <a:r>
              <a:rPr lang="en-US" altLang="zh-CN" dirty="0"/>
              <a:t>Next,</a:t>
            </a:r>
            <a:r>
              <a:rPr lang="zh-CN" altLang="en-US" dirty="0"/>
              <a:t> </a:t>
            </a:r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take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further</a:t>
            </a:r>
            <a:r>
              <a:rPr lang="zh-CN" altLang="en-US" dirty="0"/>
              <a:t> </a:t>
            </a:r>
            <a:r>
              <a:rPr lang="en-US" altLang="zh-CN" dirty="0"/>
              <a:t>look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74C27-15CD-1140-A84C-58F0D8B936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66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Payment</a:t>
            </a:r>
            <a:r>
              <a:rPr lang="zh-CN" altLang="en-US" dirty="0"/>
              <a:t> </a:t>
            </a:r>
            <a:r>
              <a:rPr lang="en-US" altLang="zh-CN" dirty="0"/>
              <a:t>channel</a:t>
            </a:r>
            <a:r>
              <a:rPr lang="zh-CN" altLang="en-US" dirty="0"/>
              <a:t> </a:t>
            </a:r>
            <a:r>
              <a:rPr lang="en-US" altLang="zh-CN" dirty="0"/>
              <a:t>happens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payment.</a:t>
            </a:r>
            <a:r>
              <a:rPr lang="zh-CN" altLang="en-US" dirty="0"/>
              <a:t> </a:t>
            </a:r>
            <a:endParaRPr lang="en-HK" altLang="zh-CN" dirty="0"/>
          </a:p>
          <a:p>
            <a:endParaRPr lang="en-HK" dirty="0"/>
          </a:p>
          <a:p>
            <a:r>
              <a:rPr lang="en-US" altLang="zh-CN" dirty="0"/>
              <a:t>First,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channel</a:t>
            </a:r>
            <a:r>
              <a:rPr lang="zh-CN" altLang="en-US" dirty="0"/>
              <a:t> </a:t>
            </a:r>
            <a:r>
              <a:rPr lang="en-US" altLang="zh-CN" dirty="0"/>
              <a:t>via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blockchain.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guarantee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channel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enough</a:t>
            </a:r>
            <a:r>
              <a:rPr lang="zh-CN" altLang="en-US" dirty="0"/>
              <a:t> </a:t>
            </a:r>
            <a:r>
              <a:rPr lang="en-US" altLang="zh-CN" dirty="0"/>
              <a:t>deposit.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way,</a:t>
            </a:r>
            <a:r>
              <a:rPr lang="zh-CN" altLang="en-US" dirty="0"/>
              <a:t> </a:t>
            </a:r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misbehaves,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retrieve</a:t>
            </a:r>
            <a:r>
              <a:rPr lang="zh-CN" altLang="en-US" dirty="0"/>
              <a:t> </a:t>
            </a:r>
            <a:r>
              <a:rPr lang="en-US" altLang="zh-CN" dirty="0"/>
              <a:t>his</a:t>
            </a:r>
            <a:r>
              <a:rPr lang="zh-CN" altLang="en-US" dirty="0"/>
              <a:t> </a:t>
            </a:r>
            <a:r>
              <a:rPr lang="en-US" altLang="zh-CN" dirty="0"/>
              <a:t>balance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deposit.</a:t>
            </a:r>
          </a:p>
          <a:p>
            <a:endParaRPr lang="en-US" dirty="0"/>
          </a:p>
          <a:p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see,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channel</a:t>
            </a:r>
            <a:r>
              <a:rPr lang="zh-CN" altLang="en-US" dirty="0"/>
              <a:t> </a:t>
            </a:r>
            <a:r>
              <a:rPr lang="en-US" altLang="zh-CN" dirty="0"/>
              <a:t>needs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blockchain.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users,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costly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so.</a:t>
            </a:r>
          </a:p>
          <a:p>
            <a:endParaRPr lang="en-US" altLang="zh-CN" dirty="0"/>
          </a:p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mitigation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reuse</a:t>
            </a:r>
            <a:r>
              <a:rPr lang="zh-CN" altLang="en-US" dirty="0"/>
              <a:t> </a:t>
            </a:r>
            <a:r>
              <a:rPr lang="en-US" altLang="zh-CN" dirty="0"/>
              <a:t>existing</a:t>
            </a:r>
            <a:r>
              <a:rPr lang="zh-CN" altLang="en-US" dirty="0"/>
              <a:t> </a:t>
            </a:r>
            <a:r>
              <a:rPr lang="en-US" altLang="zh-CN" dirty="0"/>
              <a:t>channels.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say,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channels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connection,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channel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pay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another.</a:t>
            </a:r>
          </a:p>
          <a:p>
            <a:endParaRPr lang="en-US" altLang="zh-CN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practice,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routing</a:t>
            </a:r>
            <a:r>
              <a:rPr lang="zh-CN" altLang="en-US" dirty="0"/>
              <a:t> </a:t>
            </a:r>
            <a:r>
              <a:rPr lang="en-US" altLang="zh-CN" dirty="0"/>
              <a:t>protocol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proper</a:t>
            </a:r>
            <a:r>
              <a:rPr lang="zh-CN" altLang="en-US" dirty="0"/>
              <a:t> </a:t>
            </a:r>
            <a:r>
              <a:rPr lang="en-US" altLang="zh-CN" dirty="0"/>
              <a:t>channels.</a:t>
            </a:r>
            <a:r>
              <a:rPr lang="zh-CN" altLang="en-US" dirty="0"/>
              <a:t> </a:t>
            </a:r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route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packets</a:t>
            </a:r>
            <a:r>
              <a:rPr lang="zh-CN" altLang="en-US" dirty="0"/>
              <a:t> </a:t>
            </a:r>
            <a:r>
              <a:rPr lang="en-US" altLang="zh-CN" dirty="0"/>
              <a:t>over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internet.</a:t>
            </a:r>
          </a:p>
          <a:p>
            <a:endParaRPr lang="en-US" altLang="zh-CN" dirty="0"/>
          </a:p>
          <a:p>
            <a:r>
              <a:rPr lang="en-US" altLang="zh-CN" dirty="0"/>
              <a:t>So,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literature?</a:t>
            </a:r>
          </a:p>
          <a:p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efficient</a:t>
            </a:r>
            <a:r>
              <a:rPr lang="zh-CN" altLang="en-US" dirty="0"/>
              <a:t> </a:t>
            </a:r>
            <a:r>
              <a:rPr lang="en-US" altLang="zh-CN" dirty="0"/>
              <a:t>channels.</a:t>
            </a:r>
            <a:r>
              <a:rPr lang="zh-CN" altLang="en-US" dirty="0"/>
              <a:t> </a:t>
            </a:r>
            <a:endParaRPr lang="en-HK" altLang="zh-CN" dirty="0"/>
          </a:p>
          <a:p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specifically,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aims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reduce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interaction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blockchain.</a:t>
            </a:r>
            <a:r>
              <a:rPr lang="zh-CN" altLang="en-US" dirty="0"/>
              <a:t> </a:t>
            </a:r>
            <a:r>
              <a:rPr lang="en-US" altLang="zh-CN" dirty="0"/>
              <a:t>Instead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setting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channel</a:t>
            </a:r>
            <a:r>
              <a:rPr lang="zh-CN" altLang="en-US" dirty="0"/>
              <a:t> </a:t>
            </a:r>
            <a:r>
              <a:rPr lang="en-US" altLang="zh-CN" dirty="0" err="1"/>
              <a:t>everytime</a:t>
            </a:r>
            <a:r>
              <a:rPr lang="zh-CN" altLang="en-US" dirty="0"/>
              <a:t> </a:t>
            </a:r>
            <a:r>
              <a:rPr lang="en-US" altLang="zh-CN" dirty="0"/>
              <a:t>via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blockchain,</a:t>
            </a:r>
            <a:r>
              <a:rPr lang="zh-CN" altLang="en-US" dirty="0"/>
              <a:t> </a:t>
            </a:r>
            <a:r>
              <a:rPr lang="en-US" altLang="zh-CN" dirty="0"/>
              <a:t>channel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setup</a:t>
            </a:r>
            <a:r>
              <a:rPr lang="zh-CN" altLang="en-US" dirty="0"/>
              <a:t> </a:t>
            </a:r>
            <a:r>
              <a:rPr lang="en-US" altLang="zh-CN" dirty="0"/>
              <a:t>via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committee.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goal. 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design,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spends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deposit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channel,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needs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via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blockchain.</a:t>
            </a:r>
            <a:r>
              <a:rPr lang="zh-CN" altLang="en-US" dirty="0"/>
              <a:t> </a:t>
            </a:r>
            <a:r>
              <a:rPr lang="en-US" altLang="zh-CN" dirty="0"/>
              <a:t>So,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enable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deposit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his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channel.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reduce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interaction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blockchain.</a:t>
            </a:r>
          </a:p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last</a:t>
            </a:r>
            <a:r>
              <a:rPr lang="zh-CN" altLang="en-US" dirty="0"/>
              <a:t> </a:t>
            </a:r>
            <a:r>
              <a:rPr lang="en-US" altLang="zh-CN" dirty="0"/>
              <a:t>one,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see,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design,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rounds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communication,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setup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channel,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payment.</a:t>
            </a:r>
            <a:r>
              <a:rPr lang="zh-CN" altLang="en-US" dirty="0"/>
              <a:t> </a:t>
            </a:r>
            <a:r>
              <a:rPr lang="en-US" altLang="zh-CN" dirty="0"/>
              <a:t>So,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merge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step.</a:t>
            </a:r>
          </a:p>
          <a:p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efficient</a:t>
            </a:r>
            <a:r>
              <a:rPr lang="zh-CN" altLang="en-US" dirty="0"/>
              <a:t> </a:t>
            </a:r>
            <a:r>
              <a:rPr lang="en-US" altLang="zh-CN" dirty="0"/>
              <a:t>routing.</a:t>
            </a:r>
            <a:r>
              <a:rPr lang="zh-CN" altLang="en-US" dirty="0"/>
              <a:t> </a:t>
            </a:r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routing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network.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context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payment</a:t>
            </a:r>
            <a:r>
              <a:rPr lang="zh-CN" altLang="en-US" dirty="0"/>
              <a:t> </a:t>
            </a:r>
            <a:r>
              <a:rPr lang="en-US" altLang="zh-CN" dirty="0"/>
              <a:t>channel.</a:t>
            </a:r>
          </a:p>
          <a:p>
            <a:endParaRPr lang="en-HK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privacy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hiding</a:t>
            </a:r>
            <a:r>
              <a:rPr lang="zh-CN" altLang="en-US" dirty="0"/>
              <a:t> </a:t>
            </a:r>
            <a:r>
              <a:rPr lang="en-US" altLang="zh-CN" dirty="0"/>
              <a:t>payment</a:t>
            </a:r>
            <a:r>
              <a:rPr lang="zh-CN" altLang="en-US" dirty="0"/>
              <a:t> </a:t>
            </a:r>
            <a:r>
              <a:rPr lang="en-US" altLang="zh-CN" dirty="0"/>
              <a:t>information.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straightforward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payment</a:t>
            </a:r>
            <a:r>
              <a:rPr lang="zh-CN" altLang="en-US" dirty="0"/>
              <a:t> </a:t>
            </a:r>
            <a:r>
              <a:rPr lang="en-US" altLang="zh-CN" dirty="0"/>
              <a:t>channel</a:t>
            </a:r>
            <a:r>
              <a:rPr lang="zh-CN" altLang="en-US" dirty="0"/>
              <a:t> </a:t>
            </a:r>
            <a:r>
              <a:rPr lang="en-US" altLang="zh-CN" dirty="0"/>
              <a:t>over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blockchain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already</a:t>
            </a:r>
            <a:r>
              <a:rPr lang="zh-CN" altLang="en-US" dirty="0"/>
              <a:t> </a:t>
            </a:r>
            <a:r>
              <a:rPr lang="en-US" altLang="zh-CN" dirty="0"/>
              <a:t>private.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split</a:t>
            </a:r>
            <a:r>
              <a:rPr lang="zh-CN" altLang="en-US" dirty="0"/>
              <a:t> </a:t>
            </a:r>
            <a:r>
              <a:rPr lang="en-US" altLang="zh-CN" dirty="0"/>
              <a:t>payment</a:t>
            </a:r>
            <a:r>
              <a:rPr lang="zh-CN" altLang="en-US" dirty="0"/>
              <a:t> </a:t>
            </a:r>
            <a:r>
              <a:rPr lang="en-US" altLang="zh-CN" dirty="0"/>
              <a:t>among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routing</a:t>
            </a:r>
            <a:r>
              <a:rPr lang="zh-CN" altLang="en-US" dirty="0"/>
              <a:t> </a:t>
            </a:r>
            <a:r>
              <a:rPr lang="en-US" altLang="zh-CN" dirty="0"/>
              <a:t>path.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attacker</a:t>
            </a:r>
            <a:r>
              <a:rPr lang="zh-CN" altLang="en-US" dirty="0"/>
              <a:t> </a:t>
            </a:r>
            <a:r>
              <a:rPr lang="en-US" altLang="zh-CN" dirty="0"/>
              <a:t>can’t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path,</a:t>
            </a:r>
            <a:r>
              <a:rPr lang="zh-CN" altLang="en-US" dirty="0"/>
              <a:t> </a:t>
            </a:r>
            <a:r>
              <a:rPr lang="en-US" altLang="zh-CN" dirty="0"/>
              <a:t>privacy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guaranteed.</a:t>
            </a:r>
            <a:endParaRPr lang="en-HK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hide</a:t>
            </a:r>
            <a:r>
              <a:rPr lang="zh-CN" altLang="en-US" dirty="0"/>
              <a:t> </a:t>
            </a:r>
            <a:r>
              <a:rPr lang="en-US" altLang="zh-CN" dirty="0"/>
              <a:t>sidechain</a:t>
            </a:r>
            <a:r>
              <a:rPr lang="zh-CN" altLang="en-US" dirty="0"/>
              <a:t> </a:t>
            </a:r>
            <a:r>
              <a:rPr lang="en-US" altLang="zh-CN" dirty="0"/>
              <a:t>channel</a:t>
            </a:r>
            <a:r>
              <a:rPr lang="zh-CN" altLang="en-US" dirty="0"/>
              <a:t> </a:t>
            </a:r>
            <a:r>
              <a:rPr lang="en-US" altLang="zh-CN" dirty="0"/>
              <a:t>information.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sidechannel</a:t>
            </a:r>
            <a:r>
              <a:rPr lang="zh-CN" altLang="en-US" dirty="0"/>
              <a:t> </a:t>
            </a:r>
            <a:r>
              <a:rPr lang="en-US" altLang="zh-CN" dirty="0"/>
              <a:t>exists</a:t>
            </a:r>
            <a:r>
              <a:rPr lang="zh-CN" altLang="en-US" dirty="0"/>
              <a:t> </a:t>
            </a: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channel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enough</a:t>
            </a:r>
            <a:r>
              <a:rPr lang="zh-CN" altLang="en-US" dirty="0"/>
              <a:t> </a:t>
            </a:r>
            <a:r>
              <a:rPr lang="en-US" altLang="zh-CN" dirty="0" err="1"/>
              <a:t>despoit</a:t>
            </a:r>
            <a:r>
              <a:rPr lang="en-US" altLang="zh-CN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74C27-15CD-1140-A84C-58F0D8B936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24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Compared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payment</a:t>
            </a:r>
            <a:r>
              <a:rPr lang="zh-CN" altLang="en-US" dirty="0"/>
              <a:t> </a:t>
            </a:r>
            <a:r>
              <a:rPr lang="en-US" altLang="zh-CN" dirty="0"/>
              <a:t>channel,</a:t>
            </a:r>
            <a:r>
              <a:rPr lang="zh-CN" altLang="en-US" dirty="0"/>
              <a:t> </a:t>
            </a:r>
            <a:r>
              <a:rPr lang="en-US" altLang="zh-CN" dirty="0"/>
              <a:t>commit-chain</a:t>
            </a:r>
            <a:r>
              <a:rPr lang="zh-CN" altLang="en-US" dirty="0"/>
              <a:t> </a:t>
            </a:r>
            <a:r>
              <a:rPr lang="en-US" altLang="zh-CN" dirty="0"/>
              <a:t>uses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centralized</a:t>
            </a:r>
            <a:r>
              <a:rPr lang="zh-CN" altLang="en-US" dirty="0"/>
              <a:t> </a:t>
            </a:r>
            <a:r>
              <a:rPr lang="en-US" altLang="zh-CN" dirty="0"/>
              <a:t>architecture,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submit</a:t>
            </a:r>
            <a:r>
              <a:rPr lang="zh-CN" altLang="en-US" dirty="0"/>
              <a:t> </a:t>
            </a:r>
            <a:r>
              <a:rPr lang="en-US" altLang="zh-CN" dirty="0"/>
              <a:t>payment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provider.</a:t>
            </a:r>
          </a:p>
          <a:p>
            <a:endParaRPr lang="en-US" dirty="0"/>
          </a:p>
          <a:p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provider</a:t>
            </a:r>
            <a:r>
              <a:rPr lang="zh-CN" altLang="en-US" dirty="0"/>
              <a:t> </a:t>
            </a:r>
            <a:r>
              <a:rPr lang="en-US" altLang="zh-CN" dirty="0"/>
              <a:t>might</a:t>
            </a:r>
            <a:r>
              <a:rPr lang="zh-CN" altLang="en-US" dirty="0"/>
              <a:t> </a:t>
            </a:r>
            <a:r>
              <a:rPr lang="en-US" altLang="zh-CN" dirty="0"/>
              <a:t>misbehave.</a:t>
            </a:r>
            <a:r>
              <a:rPr lang="zh-CN" altLang="en-US" dirty="0"/>
              <a:t> 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case,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somehow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retrieve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off-chain</a:t>
            </a:r>
            <a:r>
              <a:rPr lang="zh-CN" altLang="en-US" dirty="0"/>
              <a:t> </a:t>
            </a:r>
            <a:r>
              <a:rPr lang="en-US" altLang="zh-CN" dirty="0"/>
              <a:t>balance.</a:t>
            </a:r>
          </a:p>
          <a:p>
            <a:endParaRPr lang="en-US" altLang="zh-CN" dirty="0"/>
          </a:p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reason,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provider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periodically</a:t>
            </a:r>
            <a:r>
              <a:rPr lang="zh-CN" altLang="en-US" dirty="0"/>
              <a:t> </a:t>
            </a:r>
            <a:r>
              <a:rPr lang="en-US" altLang="zh-CN" dirty="0"/>
              <a:t>checkpoint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off-chain</a:t>
            </a:r>
            <a:r>
              <a:rPr lang="zh-CN" altLang="en-US" dirty="0"/>
              <a:t> </a:t>
            </a:r>
            <a:r>
              <a:rPr lang="en-US" altLang="zh-CN" dirty="0"/>
              <a:t>balance.</a:t>
            </a:r>
          </a:p>
          <a:p>
            <a:endParaRPr lang="en-US" altLang="zh-CN" dirty="0"/>
          </a:p>
          <a:p>
            <a:r>
              <a:rPr lang="en-US" altLang="zh-CN" dirty="0"/>
              <a:t>Also,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proof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later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recover</a:t>
            </a:r>
            <a:r>
              <a:rPr lang="zh-CN" altLang="en-US" dirty="0"/>
              <a:t> </a:t>
            </a:r>
            <a:r>
              <a:rPr lang="en-US" altLang="zh-CN" dirty="0"/>
              <a:t>balance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blockchain.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proof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verified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checkpoint.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So,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blockchain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verify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checkpoint.</a:t>
            </a:r>
          </a:p>
          <a:p>
            <a:endParaRPr lang="en-US" altLang="zh-CN" dirty="0"/>
          </a:p>
          <a:p>
            <a:r>
              <a:rPr lang="en-US" altLang="zh-CN" dirty="0" err="1"/>
              <a:t>Bascially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checkpoint.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disagreement,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checkpoint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regarded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correct.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 err="1"/>
              <a:t>zeroknowledge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TEE.</a:t>
            </a:r>
          </a:p>
          <a:p>
            <a:endParaRPr lang="en-US" altLang="zh-CN" dirty="0"/>
          </a:p>
          <a:p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off-chain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availability.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design,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proof</a:t>
            </a:r>
            <a:r>
              <a:rPr lang="zh-CN" altLang="en-US" dirty="0"/>
              <a:t> </a:t>
            </a:r>
            <a:r>
              <a:rPr lang="en-US" altLang="zh-CN" dirty="0"/>
              <a:t>periodically.</a:t>
            </a:r>
            <a:r>
              <a:rPr lang="zh-CN" altLang="en-US" dirty="0"/>
              <a:t> </a:t>
            </a:r>
            <a:r>
              <a:rPr lang="en-US" altLang="zh-CN" dirty="0"/>
              <a:t>So,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committee,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so.</a:t>
            </a:r>
            <a:endParaRPr lang="en-HK" altLang="zh-CN" dirty="0"/>
          </a:p>
          <a:p>
            <a:endParaRPr lang="en-HK" altLang="zh-CN" dirty="0"/>
          </a:p>
          <a:p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say,</a:t>
            </a:r>
            <a:r>
              <a:rPr lang="zh-CN" altLang="en-US" dirty="0"/>
              <a:t> </a:t>
            </a:r>
            <a:r>
              <a:rPr lang="en-US" altLang="zh-CN" dirty="0"/>
              <a:t>commit-chain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 err="1"/>
              <a:t>stil</a:t>
            </a:r>
            <a:r>
              <a:rPr lang="zh-CN" altLang="en-US" dirty="0"/>
              <a:t> </a:t>
            </a:r>
            <a:r>
              <a:rPr lang="en-US" altLang="zh-CN" dirty="0"/>
              <a:t>relatively</a:t>
            </a:r>
            <a:r>
              <a:rPr lang="zh-CN" altLang="en-US" dirty="0"/>
              <a:t> </a:t>
            </a:r>
            <a:r>
              <a:rPr lang="en-US" altLang="zh-CN" dirty="0"/>
              <a:t>new.</a:t>
            </a:r>
            <a:r>
              <a:rPr lang="zh-CN" altLang="en-US" dirty="0"/>
              <a:t> </a:t>
            </a:r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popular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industry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research,</a:t>
            </a:r>
            <a:r>
              <a:rPr lang="zh-CN" altLang="en-US" dirty="0"/>
              <a:t> </a:t>
            </a:r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hard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improve</a:t>
            </a:r>
            <a:r>
              <a:rPr lang="zh-CN" altLang="en-US" dirty="0"/>
              <a:t> </a:t>
            </a:r>
            <a:r>
              <a:rPr lang="en-US" altLang="zh-CN" dirty="0"/>
              <a:t>commit-chain.</a:t>
            </a:r>
            <a:r>
              <a:rPr lang="zh-CN" altLang="en-US" dirty="0"/>
              <a:t> </a:t>
            </a:r>
            <a:endParaRPr lang="en-HK" altLang="zh-CN" dirty="0"/>
          </a:p>
          <a:p>
            <a:endParaRPr lang="en-US" altLang="zh-CN" dirty="0"/>
          </a:p>
          <a:p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suggestion.</a:t>
            </a:r>
            <a:r>
              <a:rPr lang="zh-CN" altLang="en-US" dirty="0"/>
              <a:t> </a:t>
            </a:r>
            <a:r>
              <a:rPr lang="en-US" altLang="zh-CN" dirty="0"/>
              <a:t>So,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commit-chain</a:t>
            </a:r>
            <a:r>
              <a:rPr lang="zh-CN" altLang="en-US" dirty="0"/>
              <a:t> </a:t>
            </a:r>
            <a:r>
              <a:rPr lang="en-US" altLang="zh-CN" dirty="0"/>
              <a:t>itself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enough.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First,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improve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 err="1"/>
              <a:t>avaibility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blog</a:t>
            </a:r>
            <a:r>
              <a:rPr lang="zh-CN" altLang="en-US" dirty="0"/>
              <a:t> </a:t>
            </a:r>
            <a:r>
              <a:rPr lang="en-US" altLang="zh-CN" dirty="0"/>
              <a:t>post,</a:t>
            </a:r>
            <a:r>
              <a:rPr lang="zh-CN" altLang="en-US" dirty="0"/>
              <a:t> </a:t>
            </a:r>
            <a:r>
              <a:rPr lang="en-US" altLang="zh-CN" dirty="0"/>
              <a:t>So.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mean.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prevent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failure.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design,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provider</a:t>
            </a:r>
            <a:r>
              <a:rPr lang="zh-CN" altLang="en-US" dirty="0"/>
              <a:t> </a:t>
            </a:r>
            <a:r>
              <a:rPr lang="en-US" altLang="zh-CN" dirty="0"/>
              <a:t>misbehave,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retrieve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balance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blockchain.</a:t>
            </a:r>
          </a:p>
          <a:p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practical</a:t>
            </a:r>
            <a:r>
              <a:rPr lang="zh-CN" altLang="en-US" dirty="0"/>
              <a:t> </a:t>
            </a: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blockchain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slow.</a:t>
            </a:r>
            <a:r>
              <a:rPr lang="zh-CN" altLang="en-US" dirty="0"/>
              <a:t> </a:t>
            </a:r>
            <a:r>
              <a:rPr lang="en-US" altLang="zh-CN" dirty="0"/>
              <a:t>So,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alternative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replace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old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provider.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74C27-15CD-1140-A84C-58F0D8B936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61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Ok,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last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side-chain.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rather</a:t>
            </a:r>
            <a:r>
              <a:rPr lang="zh-CN" altLang="en-US" dirty="0"/>
              <a:t> </a:t>
            </a:r>
            <a:r>
              <a:rPr lang="en-US" altLang="zh-CN" dirty="0"/>
              <a:t>call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committee-based</a:t>
            </a:r>
            <a:r>
              <a:rPr lang="zh-CN" altLang="en-US" dirty="0"/>
              <a:t> </a:t>
            </a:r>
            <a:r>
              <a:rPr lang="en-US" altLang="zh-CN" dirty="0"/>
              <a:t>solution.</a:t>
            </a:r>
          </a:p>
          <a:p>
            <a:endParaRPr lang="en-US" dirty="0"/>
          </a:p>
          <a:p>
            <a:r>
              <a:rPr lang="en-US" altLang="zh-CN" dirty="0"/>
              <a:t>Compared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commit-chain,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send</a:t>
            </a:r>
            <a:r>
              <a:rPr lang="zh-CN" altLang="en-US" dirty="0"/>
              <a:t> </a:t>
            </a:r>
            <a:r>
              <a:rPr lang="en-US" altLang="zh-CN" dirty="0"/>
              <a:t>payment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committee.</a:t>
            </a:r>
          </a:p>
          <a:p>
            <a:endParaRPr lang="en-US" dirty="0"/>
          </a:p>
          <a:p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committee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trusted</a:t>
            </a:r>
            <a:r>
              <a:rPr lang="zh-CN" altLang="en-US" dirty="0"/>
              <a:t> </a:t>
            </a:r>
            <a:r>
              <a:rPr lang="en-US" altLang="zh-CN" dirty="0"/>
              <a:t>majority,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checkpoint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proof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commit-chain.</a:t>
            </a:r>
          </a:p>
          <a:p>
            <a:endParaRPr lang="en-US" dirty="0"/>
          </a:p>
          <a:p>
            <a:r>
              <a:rPr lang="en-US" altLang="zh-CN" dirty="0"/>
              <a:t>Basically,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committee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consensus</a:t>
            </a:r>
            <a:r>
              <a:rPr lang="zh-CN" altLang="en-US" dirty="0"/>
              <a:t> </a:t>
            </a:r>
            <a:r>
              <a:rPr lang="en-US" altLang="zh-CN" dirty="0"/>
              <a:t>protocol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decide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payment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accepted..</a:t>
            </a:r>
          </a:p>
          <a:p>
            <a:endParaRPr lang="en-US" dirty="0"/>
          </a:p>
          <a:p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verify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balance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moving</a:t>
            </a:r>
            <a:r>
              <a:rPr lang="zh-CN" altLang="en-US" dirty="0"/>
              <a:t> </a:t>
            </a:r>
            <a:r>
              <a:rPr lang="en-US" altLang="zh-CN" dirty="0"/>
              <a:t>money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blockchain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off-chain</a:t>
            </a:r>
            <a:r>
              <a:rPr lang="zh-CN" altLang="en-US" dirty="0"/>
              <a:t> </a:t>
            </a:r>
            <a:r>
              <a:rPr lang="en-US" altLang="zh-CN" dirty="0"/>
              <a:t>system.</a:t>
            </a:r>
          </a:p>
          <a:p>
            <a:endParaRPr lang="en-US" dirty="0"/>
          </a:p>
          <a:p>
            <a:r>
              <a:rPr lang="en-US" altLang="zh-CN" dirty="0"/>
              <a:t>Recent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r>
              <a:rPr lang="zh-CN" altLang="en-US" dirty="0"/>
              <a:t> </a:t>
            </a:r>
            <a:r>
              <a:rPr lang="en-US" altLang="zh-CN" dirty="0"/>
              <a:t>focus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sidechains.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sidechains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consensus</a:t>
            </a:r>
            <a:r>
              <a:rPr lang="zh-CN" altLang="en-US" dirty="0"/>
              <a:t> </a:t>
            </a:r>
            <a:r>
              <a:rPr lang="en-US" altLang="zh-CN" dirty="0"/>
              <a:t>protocol.</a:t>
            </a:r>
            <a:r>
              <a:rPr lang="zh-CN" altLang="en-US" dirty="0"/>
              <a:t> </a:t>
            </a:r>
            <a:endParaRPr lang="en-HK" altLang="zh-CN" dirty="0"/>
          </a:p>
          <a:p>
            <a:endParaRPr lang="en-HK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private</a:t>
            </a:r>
            <a:r>
              <a:rPr lang="zh-CN" altLang="en-US" dirty="0"/>
              <a:t> </a:t>
            </a:r>
            <a:r>
              <a:rPr lang="en-US" altLang="zh-CN" dirty="0"/>
              <a:t>payment.</a:t>
            </a:r>
          </a:p>
          <a:p>
            <a:endParaRPr lang="en-US" dirty="0"/>
          </a:p>
          <a:p>
            <a:r>
              <a:rPr lang="en-US" altLang="zh-CN" dirty="0"/>
              <a:t>Interestingly,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blog</a:t>
            </a:r>
            <a:r>
              <a:rPr lang="zh-CN" altLang="en-US" dirty="0"/>
              <a:t> </a:t>
            </a:r>
            <a:r>
              <a:rPr lang="en-US" altLang="zh-CN" dirty="0"/>
              <a:t>post</a:t>
            </a:r>
            <a:r>
              <a:rPr lang="zh-CN" altLang="en-US" dirty="0"/>
              <a:t> </a:t>
            </a:r>
            <a:r>
              <a:rPr lang="en-US" altLang="zh-CN" dirty="0"/>
              <a:t>talking</a:t>
            </a:r>
            <a:r>
              <a:rPr lang="zh-CN" altLang="en-US" dirty="0"/>
              <a:t> </a:t>
            </a:r>
            <a:r>
              <a:rPr lang="en-US" altLang="zh-CN" dirty="0"/>
              <a:t>this.</a:t>
            </a:r>
            <a:r>
              <a:rPr lang="zh-CN" altLang="en-US" dirty="0"/>
              <a:t> </a:t>
            </a:r>
            <a:r>
              <a:rPr lang="en-US" altLang="zh-CN" dirty="0"/>
              <a:t>So,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 err="1"/>
              <a:t>opputy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us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this.</a:t>
            </a:r>
          </a:p>
          <a:p>
            <a:endParaRPr lang="en-US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thing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achieve</a:t>
            </a:r>
            <a:r>
              <a:rPr lang="zh-CN" altLang="en-US" dirty="0"/>
              <a:t> </a:t>
            </a:r>
            <a:r>
              <a:rPr lang="en-US" altLang="zh-CN" dirty="0"/>
              <a:t>payment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sidechains.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sidechains,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money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serveral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them.</a:t>
            </a:r>
            <a:r>
              <a:rPr lang="zh-CN" altLang="en-US" dirty="0"/>
              <a:t> </a:t>
            </a:r>
            <a:endParaRPr lang="en-HK" altLang="zh-CN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design,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making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payment,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aggregate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money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those</a:t>
            </a:r>
            <a:r>
              <a:rPr lang="zh-CN" altLang="en-US" dirty="0"/>
              <a:t> </a:t>
            </a:r>
            <a:r>
              <a:rPr lang="en-US" altLang="zh-CN" dirty="0"/>
              <a:t>sidechains.</a:t>
            </a:r>
            <a:r>
              <a:rPr lang="zh-CN" altLang="en-US" dirty="0"/>
              <a:t> </a:t>
            </a:r>
            <a:r>
              <a:rPr lang="en-US" altLang="zh-CN" dirty="0"/>
              <a:t>So,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develop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efficient</a:t>
            </a:r>
            <a:r>
              <a:rPr lang="zh-CN" altLang="en-US" dirty="0"/>
              <a:t> </a:t>
            </a:r>
            <a:r>
              <a:rPr lang="en-US" altLang="zh-CN" dirty="0"/>
              <a:t>way.</a:t>
            </a:r>
          </a:p>
          <a:p>
            <a:r>
              <a:rPr lang="en-US" altLang="zh-CN" dirty="0"/>
              <a:t>Last,</a:t>
            </a:r>
            <a:r>
              <a:rPr lang="zh-CN" altLang="en-US" dirty="0"/>
              <a:t> </a:t>
            </a:r>
            <a:r>
              <a:rPr lang="en-US" altLang="zh-CN" dirty="0"/>
              <a:t>recent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sidechain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blockchain,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basically,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quite</a:t>
            </a:r>
            <a:r>
              <a:rPr lang="zh-CN" altLang="en-US" dirty="0"/>
              <a:t> </a:t>
            </a:r>
            <a:r>
              <a:rPr lang="en-US" altLang="zh-CN" dirty="0"/>
              <a:t>efficient.</a:t>
            </a:r>
            <a:r>
              <a:rPr lang="zh-CN" altLang="en-US" dirty="0"/>
              <a:t> </a:t>
            </a:r>
            <a:endParaRPr lang="en-HK" altLang="zh-CN" dirty="0"/>
          </a:p>
          <a:p>
            <a:endParaRPr lang="en-HK" dirty="0"/>
          </a:p>
          <a:p>
            <a:r>
              <a:rPr lang="en-US" altLang="zh-CN" dirty="0"/>
              <a:t>So,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consensus</a:t>
            </a:r>
            <a:r>
              <a:rPr lang="zh-CN" altLang="en-US" dirty="0"/>
              <a:t> </a:t>
            </a:r>
            <a:r>
              <a:rPr lang="en-US" altLang="zh-CN" dirty="0"/>
              <a:t>protocol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payment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efficient.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74C27-15CD-1140-A84C-58F0D8B936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25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CF3B-1392-FA41-BC30-D7FD56AD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6829B-2B8F-CB4C-96AF-D931034F4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35E55-A7D0-FA41-A4B9-6ED3D23B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04DC-397D-E447-84E0-90F5A0C5F42E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B1063-E9EE-8D4C-BF7C-FE0762D45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F6B6B-6791-0141-ADA5-8E88A979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43D0-6828-6A4D-B951-9EAAF76E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7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9DF8-F86B-174C-B801-386197B4E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62883-A071-DE44-AD53-0B46BFBC1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161AA-386E-9242-B890-3EBD0EAFF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04DC-397D-E447-84E0-90F5A0C5F42E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0DB86-F3D9-AF41-8AE8-42AB6CBA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D85F8-21CE-134D-AB1A-E316C22BE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43D0-6828-6A4D-B951-9EAAF76E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2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E4E92A-F939-3341-B9D4-5A77E739E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ECB0D-3280-AC42-B3C6-A4851501B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F2B61-5CB1-A842-B50E-CCD753661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04DC-397D-E447-84E0-90F5A0C5F42E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D3679-0BC2-2E44-AC15-184EE026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06182-3B5A-1744-8105-540EE648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43D0-6828-6A4D-B951-9EAAF76E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6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53793-CB0D-774A-8FE8-64B184430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E4C56-8B19-324F-B019-9631BD707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4B7FF-A9C1-6F41-9591-61271F5F0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04DC-397D-E447-84E0-90F5A0C5F42E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C3BB5-D18B-F44A-8EDD-66A4C0D26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41DF1-9576-0A48-B470-E972F2C2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43D0-6828-6A4D-B951-9EAAF76E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0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1DB9-C986-3349-BFB8-1842E3D88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E2DE8-16C6-784D-AFC7-4DCCF256F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8EA19-4376-F74C-86EA-44B71B2E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04DC-397D-E447-84E0-90F5A0C5F42E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05622-3B8C-5C49-866E-6F25DD81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D36F0-19F8-6B45-AB38-F1E5CDB7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43D0-6828-6A4D-B951-9EAAF76E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9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253C-1F9D-4A4F-A976-B5EA8E53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80644-0597-5647-8062-5FEC7A348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CDAD3-D675-AA4B-9825-8022B437B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AC57F-B0DB-9A42-91C8-B420D6FC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04DC-397D-E447-84E0-90F5A0C5F42E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65E13-3637-D747-98D4-44CC56B6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B9FDE-CCB3-B74E-881C-A7C8ACBF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43D0-6828-6A4D-B951-9EAAF76E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6312-C7F4-BB40-AA88-42AAF5DE5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B6DB9-DD55-F04A-8477-30EF727D3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CDA3E-DE02-D643-A943-8F971ABB9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710DD-2F64-AA46-9623-CB4EEEE27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0C7DB2-D6DD-BA45-808D-5F50BBFE8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2A311-6DEB-8E45-B924-F58AD148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04DC-397D-E447-84E0-90F5A0C5F42E}" type="datetimeFigureOut">
              <a:rPr lang="en-US" smtClean="0"/>
              <a:t>4/29/22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947363-F33E-EE46-A56F-AE8B29606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59B9C-9EE0-2B4F-A989-0E6FE3C93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43D0-6828-6A4D-B951-9EAAF76E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1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1613D-77EE-9B4F-9378-CF9594E5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54E2D4-2EAD-A14D-BAFD-E6166D84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04DC-397D-E447-84E0-90F5A0C5F42E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10460-D162-9541-B06B-E3A75204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5DFB1-F1B6-6540-ACCF-FC4B3603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43D0-6828-6A4D-B951-9EAAF76E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103737-5DCD-4B48-8867-530ECF16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04DC-397D-E447-84E0-90F5A0C5F42E}" type="datetimeFigureOut">
              <a:rPr lang="en-US" smtClean="0"/>
              <a:t>4/29/22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694FC7-15D1-ED4D-8B45-21CC7DB9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6847E-A2EB-FC4F-A04D-63F76E12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43D0-6828-6A4D-B951-9EAAF76E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2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476E-0865-B44D-BEA7-1A984AEAC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E945-AA83-5147-8B05-8D623CFA2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DEAC2-CB29-3E4E-80EB-DC261849D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B2B3D-3168-3B46-A756-A8970116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04DC-397D-E447-84E0-90F5A0C5F42E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E7E02-1EFD-DF4D-92D5-8A65A90D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A66FA-53D9-B84A-AED4-0C0D724E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43D0-6828-6A4D-B951-9EAAF76E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9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07FC-31E8-0344-A2D3-8935B276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C366F6-D951-AA41-86AD-BF90AE6D8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0727D-DD8C-0947-93FD-90E247ACE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1AEF7-CF6E-F64A-A413-3C0168E4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04DC-397D-E447-84E0-90F5A0C5F42E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1035C-02C6-3746-B842-2C2BA802E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2875A-928D-994F-AAE5-D1E03975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43D0-6828-6A4D-B951-9EAAF76E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658DE3-CAE9-9140-BDDC-025EF2B9C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FD897-2768-884B-8A55-9A7A2BE30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FDE8B-CCF5-C84F-AABE-98B7257D9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D04DC-397D-E447-84E0-90F5A0C5F42E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398AB-ACDA-A949-AA3C-28A06FEC3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E4935-BA18-B945-B921-2BB8354D3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43D0-6828-6A4D-B951-9EAAF76E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9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initc3org/honeybadgerswap-making-mpc-as-a-sidechain-364bebdb10a5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tarkware/volition-and-the-emerging-data-availability-spectrum-87e8bfa09b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8FC0E-D354-A64C-94E4-AA7C93F35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943" y="1530579"/>
            <a:ext cx="11800114" cy="2387600"/>
          </a:xfrm>
        </p:spPr>
        <p:txBody>
          <a:bodyPr>
            <a:normAutofit fontScale="90000"/>
          </a:bodyPr>
          <a:lstStyle/>
          <a:p>
            <a:r>
              <a:rPr lang="en-HK" dirty="0"/>
              <a:t>Latest advancements on secure offchain payment system for blockchain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873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1561-D4D5-D744-84B5-32F1CFE3C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Summary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discussion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B8598-A6A8-EA49-A706-E0B9D644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Three</a:t>
            </a:r>
            <a:r>
              <a:rPr lang="zh-CN" altLang="en-US" sz="2400" dirty="0"/>
              <a:t> </a:t>
            </a:r>
            <a:r>
              <a:rPr lang="en-US" altLang="zh-CN" sz="2400" dirty="0"/>
              <a:t>kinds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off-chain</a:t>
            </a:r>
            <a:r>
              <a:rPr lang="zh-CN" altLang="en-US" sz="2400" dirty="0"/>
              <a:t> </a:t>
            </a:r>
            <a:r>
              <a:rPr lang="en-US" altLang="zh-CN" sz="2400" dirty="0"/>
              <a:t>systems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lvl="1"/>
            <a:r>
              <a:rPr lang="en-US" altLang="zh-CN" sz="2000" dirty="0"/>
              <a:t>Payment</a:t>
            </a:r>
            <a:r>
              <a:rPr lang="zh-CN" altLang="en-US" sz="2000" dirty="0"/>
              <a:t> </a:t>
            </a:r>
            <a:r>
              <a:rPr lang="en-US" altLang="zh-CN" sz="2000" dirty="0"/>
              <a:t>channel,</a:t>
            </a:r>
            <a:r>
              <a:rPr lang="zh-CN" altLang="en-US" sz="2000" dirty="0"/>
              <a:t> </a:t>
            </a:r>
            <a:r>
              <a:rPr lang="en-US" altLang="zh-CN" sz="2000" dirty="0"/>
              <a:t>commit-chain,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sidechain</a:t>
            </a:r>
          </a:p>
          <a:p>
            <a:r>
              <a:rPr lang="en-US" altLang="zh-CN" sz="2400" dirty="0"/>
              <a:t>Recent</a:t>
            </a:r>
            <a:r>
              <a:rPr lang="zh-CN" altLang="en-US" sz="2400" dirty="0"/>
              <a:t> </a:t>
            </a:r>
            <a:r>
              <a:rPr lang="en-US" altLang="zh-CN" sz="2400" dirty="0"/>
              <a:t>works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possible</a:t>
            </a:r>
            <a:r>
              <a:rPr lang="zh-CN" altLang="en-US" sz="2400" dirty="0"/>
              <a:t> </a:t>
            </a:r>
            <a:r>
              <a:rPr lang="en-US" altLang="zh-CN" sz="2400" dirty="0"/>
              <a:t>directions</a:t>
            </a:r>
          </a:p>
          <a:p>
            <a:r>
              <a:rPr lang="en-US" altLang="zh-CN" sz="2400" dirty="0"/>
              <a:t>Another</a:t>
            </a:r>
            <a:r>
              <a:rPr lang="zh-CN" altLang="en-US" sz="2400" dirty="0"/>
              <a:t> </a:t>
            </a:r>
            <a:r>
              <a:rPr lang="en-US" altLang="zh-CN" sz="2400" dirty="0"/>
              <a:t>direction:</a:t>
            </a:r>
            <a:r>
              <a:rPr lang="zh-CN" altLang="en-US" sz="2400" dirty="0"/>
              <a:t> </a:t>
            </a:r>
            <a:r>
              <a:rPr lang="en-US" altLang="zh-CN" sz="2400" dirty="0"/>
              <a:t>Apply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blockchain-based</a:t>
            </a:r>
            <a:r>
              <a:rPr lang="zh-CN" altLang="en-US" sz="2400" dirty="0"/>
              <a:t> </a:t>
            </a:r>
            <a:r>
              <a:rPr lang="en-US" altLang="zh-CN" sz="2400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138609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1561-D4D5-D744-84B5-32F1CFE3C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Discussion on</a:t>
            </a:r>
            <a:r>
              <a:rPr lang="zh-CN" altLang="en-US" sz="3600" dirty="0"/>
              <a:t> </a:t>
            </a:r>
            <a:r>
              <a:rPr lang="en-US" altLang="zh-CN" sz="3600" dirty="0"/>
              <a:t>stateless</a:t>
            </a:r>
            <a:r>
              <a:rPr lang="zh-CN" altLang="en-US" sz="3600" dirty="0"/>
              <a:t> </a:t>
            </a:r>
            <a:r>
              <a:rPr lang="en-US" altLang="zh-CN" sz="3600" dirty="0"/>
              <a:t>systems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B8598-A6A8-EA49-A706-E0B9D644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5851" y="1979140"/>
            <a:ext cx="5342682" cy="439398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Benefits</a:t>
            </a:r>
            <a:r>
              <a:rPr lang="zh-CN" altLang="en-US" sz="2400" dirty="0"/>
              <a:t> </a:t>
            </a:r>
            <a:r>
              <a:rPr lang="en-US" altLang="zh-CN" sz="2400" dirty="0"/>
              <a:t>compared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stateful</a:t>
            </a:r>
            <a:endParaRPr lang="en-US" altLang="zh-CN" sz="1600" dirty="0"/>
          </a:p>
          <a:p>
            <a:pPr lvl="1"/>
            <a:r>
              <a:rPr lang="en-US" altLang="zh-CN" sz="2000" dirty="0"/>
              <a:t>Sidestep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availability</a:t>
            </a:r>
            <a:r>
              <a:rPr lang="zh-CN" altLang="en-US" sz="2000" dirty="0"/>
              <a:t> </a:t>
            </a:r>
            <a:r>
              <a:rPr lang="en-US" altLang="zh-CN" sz="2000" dirty="0"/>
              <a:t>issue</a:t>
            </a:r>
            <a:endParaRPr lang="en-HK" altLang="zh-CN" sz="2000" dirty="0"/>
          </a:p>
          <a:p>
            <a:pPr lvl="1"/>
            <a:r>
              <a:rPr lang="en-US" altLang="zh-CN" sz="2000" dirty="0"/>
              <a:t>D2:</a:t>
            </a:r>
            <a:r>
              <a:rPr lang="zh-CN" altLang="en-US" sz="2000" dirty="0"/>
              <a:t> </a:t>
            </a:r>
            <a:r>
              <a:rPr lang="en-US" altLang="zh-CN" sz="2000" dirty="0"/>
              <a:t>Resistant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request</a:t>
            </a:r>
            <a:r>
              <a:rPr lang="zh-CN" altLang="en-US" sz="2000" dirty="0"/>
              <a:t> </a:t>
            </a:r>
            <a:r>
              <a:rPr lang="en-US" altLang="zh-CN" sz="2000" dirty="0"/>
              <a:t>censorship</a:t>
            </a:r>
          </a:p>
          <a:p>
            <a:pPr lvl="1"/>
            <a:r>
              <a:rPr lang="en-US" altLang="zh-CN" sz="2000" dirty="0"/>
              <a:t>D2:</a:t>
            </a:r>
            <a:r>
              <a:rPr lang="zh-CN" altLang="en-US" sz="2000" dirty="0"/>
              <a:t> </a:t>
            </a:r>
            <a:r>
              <a:rPr lang="en-US" altLang="zh-CN" sz="2000" dirty="0"/>
              <a:t>Commit-based</a:t>
            </a:r>
            <a:r>
              <a:rPr lang="zh-CN" altLang="en-US" sz="2000" dirty="0"/>
              <a:t> </a:t>
            </a:r>
            <a:r>
              <a:rPr lang="en-US" altLang="zh-CN" sz="2000" dirty="0"/>
              <a:t>design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easier</a:t>
            </a:r>
            <a:endParaRPr lang="en-US" altLang="zh-CN" sz="2400" dirty="0"/>
          </a:p>
          <a:p>
            <a:r>
              <a:rPr lang="en-US" altLang="zh-CN" sz="2400" dirty="0"/>
              <a:t>Recent works </a:t>
            </a:r>
          </a:p>
          <a:p>
            <a:pPr lvl="1"/>
            <a:r>
              <a:rPr lang="en-US" altLang="zh-CN" sz="2000" dirty="0"/>
              <a:t>ZK-based:</a:t>
            </a:r>
            <a:r>
              <a:rPr lang="zh-CN" altLang="en-US" sz="2000" dirty="0"/>
              <a:t> </a:t>
            </a:r>
            <a:r>
              <a:rPr lang="en-US" altLang="zh-CN" sz="2000" dirty="0"/>
              <a:t>Blog</a:t>
            </a:r>
            <a:r>
              <a:rPr lang="zh-CN" altLang="en-US" sz="2000" dirty="0"/>
              <a:t> </a:t>
            </a:r>
            <a:r>
              <a:rPr lang="en-US" altLang="zh-CN" sz="2000" dirty="0"/>
              <a:t>post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2018</a:t>
            </a:r>
            <a:r>
              <a:rPr lang="zh-CN" altLang="en-US" sz="2000" dirty="0"/>
              <a:t> </a:t>
            </a:r>
            <a:r>
              <a:rPr lang="en-US" altLang="zh-CN" sz="2000" dirty="0"/>
              <a:t>[9]</a:t>
            </a:r>
          </a:p>
          <a:p>
            <a:pPr lvl="1"/>
            <a:r>
              <a:rPr lang="en-US" altLang="zh-CN" sz="2000" dirty="0"/>
              <a:t>TEE-based:</a:t>
            </a:r>
            <a:r>
              <a:rPr lang="zh-CN" altLang="en-US" sz="2000" dirty="0"/>
              <a:t> </a:t>
            </a:r>
            <a:r>
              <a:rPr lang="en-US" altLang="zh-CN" sz="2000" dirty="0"/>
              <a:t>EuroS&amp;P’19</a:t>
            </a:r>
            <a:r>
              <a:rPr lang="zh-CN" altLang="en-US" sz="2000" dirty="0"/>
              <a:t> </a:t>
            </a:r>
            <a:r>
              <a:rPr lang="en-US" altLang="zh-CN" sz="2000" dirty="0"/>
              <a:t>[10],</a:t>
            </a:r>
            <a:r>
              <a:rPr lang="zh-CN" altLang="en-US" sz="2000" dirty="0"/>
              <a:t>  </a:t>
            </a:r>
            <a:r>
              <a:rPr lang="en-US" altLang="zh-CN" sz="2000" dirty="0"/>
              <a:t>CCS’19</a:t>
            </a:r>
            <a:r>
              <a:rPr lang="zh-CN" altLang="en-US" sz="2000" dirty="0"/>
              <a:t> </a:t>
            </a:r>
            <a:r>
              <a:rPr lang="en-US" altLang="zh-CN" sz="2000" dirty="0"/>
              <a:t>[12]</a:t>
            </a:r>
          </a:p>
          <a:p>
            <a:pPr lvl="1"/>
            <a:r>
              <a:rPr lang="en-US" altLang="zh-CN" sz="2000" dirty="0"/>
              <a:t>Majority-based:</a:t>
            </a:r>
            <a:r>
              <a:rPr lang="zh-CN" altLang="en-US" sz="2000" dirty="0"/>
              <a:t> </a:t>
            </a:r>
            <a:r>
              <a:rPr lang="en-US" altLang="zh-CN" sz="2000" dirty="0"/>
              <a:t>Crypto’21</a:t>
            </a:r>
            <a:r>
              <a:rPr lang="zh-CN" altLang="en-US" sz="2000" dirty="0"/>
              <a:t> </a:t>
            </a:r>
            <a:r>
              <a:rPr lang="en-US" altLang="zh-CN" sz="2000" dirty="0"/>
              <a:t>[8],</a:t>
            </a:r>
            <a:r>
              <a:rPr lang="zh-CN" altLang="en-US" sz="2000" dirty="0"/>
              <a:t>  </a:t>
            </a:r>
            <a:r>
              <a:rPr lang="en-US" altLang="zh-CN" sz="2000" dirty="0"/>
              <a:t>CCS’20</a:t>
            </a:r>
            <a:r>
              <a:rPr lang="zh-CN" altLang="en-US" sz="2000" dirty="0"/>
              <a:t> </a:t>
            </a:r>
            <a:r>
              <a:rPr lang="en-US" altLang="zh-CN" sz="2000" dirty="0"/>
              <a:t>[11]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FF4FD50-5C6F-D54E-B698-B54F8CF6835F}"/>
              </a:ext>
            </a:extLst>
          </p:cNvPr>
          <p:cNvGrpSpPr/>
          <p:nvPr/>
        </p:nvGrpSpPr>
        <p:grpSpPr>
          <a:xfrm>
            <a:off x="643467" y="1997665"/>
            <a:ext cx="5105800" cy="2862669"/>
            <a:chOff x="6602155" y="1657590"/>
            <a:chExt cx="5105800" cy="2862669"/>
          </a:xfrm>
        </p:grpSpPr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8A9A830-962B-2145-AB6B-2E17E6EEE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00095" y="1867073"/>
              <a:ext cx="526317" cy="526317"/>
            </a:xfrm>
            <a:prstGeom prst="rect">
              <a:avLst/>
            </a:prstGeom>
          </p:spPr>
        </p:pic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0F70D75-E872-4844-B795-DA1904C2E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77112" y="3012095"/>
              <a:ext cx="1421406" cy="1421406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D33B766-0A36-1145-9306-B75C58FADAEC}"/>
                </a:ext>
              </a:extLst>
            </p:cNvPr>
            <p:cNvCxnSpPr>
              <a:cxnSpLocks/>
            </p:cNvCxnSpPr>
            <p:nvPr/>
          </p:nvCxnSpPr>
          <p:spPr>
            <a:xfrm>
              <a:off x="9106044" y="2669329"/>
              <a:ext cx="1129613" cy="584085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FC1791-CA07-6041-820D-FA3994147E9D}"/>
                </a:ext>
              </a:extLst>
            </p:cNvPr>
            <p:cNvSpPr/>
            <p:nvPr/>
          </p:nvSpPr>
          <p:spPr>
            <a:xfrm>
              <a:off x="6602155" y="3258642"/>
              <a:ext cx="2061099" cy="8922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68DFD41-BBBC-2347-B9A0-D172DA6875D7}"/>
                </a:ext>
              </a:extLst>
            </p:cNvPr>
            <p:cNvCxnSpPr>
              <a:cxnSpLocks/>
            </p:cNvCxnSpPr>
            <p:nvPr/>
          </p:nvCxnSpPr>
          <p:spPr>
            <a:xfrm>
              <a:off x="8820344" y="3604586"/>
              <a:ext cx="851208" cy="0"/>
            </a:xfrm>
            <a:prstGeom prst="straightConnector1">
              <a:avLst/>
            </a:prstGeom>
            <a:ln w="25400">
              <a:prstDash val="solid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235CD66-D395-DD46-B4B9-44B4ECE98F7C}"/>
                </a:ext>
              </a:extLst>
            </p:cNvPr>
            <p:cNvSpPr/>
            <p:nvPr/>
          </p:nvSpPr>
          <p:spPr>
            <a:xfrm>
              <a:off x="6811124" y="4150927"/>
              <a:ext cx="17470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Off-chain</a:t>
              </a:r>
              <a:r>
                <a:rPr lang="zh-CN" altLang="en-US" dirty="0"/>
                <a:t> </a:t>
              </a:r>
              <a:r>
                <a:rPr lang="en-US" altLang="zh-CN" dirty="0"/>
                <a:t>system</a:t>
              </a:r>
              <a:endParaRPr lang="en-US" dirty="0"/>
            </a:p>
          </p:txBody>
        </p:sp>
        <p:pic>
          <p:nvPicPr>
            <p:cNvPr id="15" name="Picture 1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F3A1702-22DF-E245-B571-62B793649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70307" y="3454175"/>
              <a:ext cx="609600" cy="6096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03027F2-F361-474A-9014-BA8D0FD5AC68}"/>
                </a:ext>
              </a:extLst>
            </p:cNvPr>
            <p:cNvSpPr/>
            <p:nvPr/>
          </p:nvSpPr>
          <p:spPr>
            <a:xfrm>
              <a:off x="7219338" y="3574309"/>
              <a:ext cx="14140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Computation</a:t>
              </a:r>
              <a:endParaRPr lang="en-US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2C8A5A5-CC83-5E47-9751-B2FED7494DC1}"/>
                </a:ext>
              </a:extLst>
            </p:cNvPr>
            <p:cNvCxnSpPr>
              <a:cxnSpLocks/>
            </p:cNvCxnSpPr>
            <p:nvPr/>
          </p:nvCxnSpPr>
          <p:spPr>
            <a:xfrm>
              <a:off x="8830133" y="3836056"/>
              <a:ext cx="870388" cy="0"/>
            </a:xfrm>
            <a:prstGeom prst="straightConnector1">
              <a:avLst/>
            </a:prstGeom>
            <a:ln w="25400">
              <a:prstDash val="solid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7F125CE-849D-A14D-BF9E-4CD8A1EF4AB5}"/>
                </a:ext>
              </a:extLst>
            </p:cNvPr>
            <p:cNvCxnSpPr>
              <a:cxnSpLocks/>
            </p:cNvCxnSpPr>
            <p:nvPr/>
          </p:nvCxnSpPr>
          <p:spPr>
            <a:xfrm>
              <a:off x="9106818" y="1657590"/>
              <a:ext cx="0" cy="1011739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5CE2FC6-7E6E-764B-83F6-4A9DD19F9866}"/>
                </a:ext>
              </a:extLst>
            </p:cNvPr>
            <p:cNvSpPr txBox="1"/>
            <p:nvPr/>
          </p:nvSpPr>
          <p:spPr>
            <a:xfrm>
              <a:off x="9123327" y="1947619"/>
              <a:ext cx="944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Request</a:t>
              </a:r>
              <a:endParaRPr lang="en-US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2538443-27B0-2B4A-8D10-B4382053C2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9261" y="2674674"/>
              <a:ext cx="1075413" cy="547666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5" name="Picture 54" descr="Text&#10;&#10;Description automatically generated">
              <a:extLst>
                <a:ext uri="{FF2B5EF4-FFF2-40B4-BE49-F238E27FC236}">
                  <a16:creationId xmlns:a16="http://schemas.microsoft.com/office/drawing/2014/main" id="{59CADA7A-2DE1-6548-A8F2-FD0CA6F74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281983" y="3484117"/>
              <a:ext cx="425972" cy="510332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60C60A7-F8EF-F949-9355-89556E6B08F3}"/>
                </a:ext>
              </a:extLst>
            </p:cNvPr>
            <p:cNvSpPr txBox="1"/>
            <p:nvPr/>
          </p:nvSpPr>
          <p:spPr>
            <a:xfrm>
              <a:off x="7517914" y="2669329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Design</a:t>
              </a:r>
              <a:r>
                <a:rPr lang="zh-CN" altLang="en-US" dirty="0"/>
                <a:t> </a:t>
              </a:r>
              <a:r>
                <a:rPr lang="en-US" altLang="zh-CN" dirty="0"/>
                <a:t>1</a:t>
              </a:r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8AAE685-61EE-4949-871F-17FDF08B7067}"/>
                </a:ext>
              </a:extLst>
            </p:cNvPr>
            <p:cNvSpPr txBox="1"/>
            <p:nvPr/>
          </p:nvSpPr>
          <p:spPr>
            <a:xfrm>
              <a:off x="9742574" y="2669329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Design</a:t>
              </a:r>
              <a:r>
                <a:rPr lang="zh-CN" altLang="en-US" dirty="0"/>
                <a:t> </a:t>
              </a:r>
              <a:r>
                <a:rPr lang="en-US" altLang="zh-CN" dirty="0"/>
                <a:t>2</a:t>
              </a:r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AD7E880-479F-234F-A98C-0923E9C2AAAB}"/>
                </a:ext>
              </a:extLst>
            </p:cNvPr>
            <p:cNvSpPr txBox="1"/>
            <p:nvPr/>
          </p:nvSpPr>
          <p:spPr>
            <a:xfrm>
              <a:off x="8898727" y="3251971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Input</a:t>
              </a:r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4466374-2240-5848-8172-EBAB4A6A2FC4}"/>
                </a:ext>
              </a:extLst>
            </p:cNvPr>
            <p:cNvSpPr txBox="1"/>
            <p:nvPr/>
          </p:nvSpPr>
          <p:spPr>
            <a:xfrm>
              <a:off x="8820344" y="3802167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Output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820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1561-D4D5-D744-84B5-32F1CFE3C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Reference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B8598-A6A8-EA49-A706-E0B9D644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2000" dirty="0"/>
              <a:t>[1]</a:t>
            </a:r>
            <a:r>
              <a:rPr lang="zh-CN" altLang="en-US" sz="2000" dirty="0"/>
              <a:t> </a:t>
            </a:r>
            <a:r>
              <a:rPr lang="en-HK" sz="2000" dirty="0"/>
              <a:t>Zendoo: a zk-SNARK Verifiable Cross-Chain Transfer Protocol Enabling Decoupled and Decentralized Sidechains</a:t>
            </a:r>
            <a:r>
              <a:rPr lang="en-US" altLang="zh-CN" sz="2000" dirty="0"/>
              <a:t>.</a:t>
            </a:r>
            <a:r>
              <a:rPr lang="zh-CN" altLang="en-US" sz="2000" dirty="0"/>
              <a:t> </a:t>
            </a:r>
            <a:r>
              <a:rPr lang="en-US" altLang="zh-CN" sz="2000" dirty="0"/>
              <a:t>ICDCS’20</a:t>
            </a:r>
          </a:p>
          <a:p>
            <a:pPr marL="0" indent="0">
              <a:buNone/>
            </a:pPr>
            <a:r>
              <a:rPr lang="en-US" altLang="zh-CN" sz="2000" dirty="0"/>
              <a:t>[2]</a:t>
            </a:r>
            <a:r>
              <a:rPr lang="zh-CN" altLang="en-US" sz="2000" dirty="0"/>
              <a:t> </a:t>
            </a:r>
            <a:r>
              <a:rPr lang="en-US" altLang="zh-CN" sz="2000" dirty="0"/>
              <a:t>Proof-of-work</a:t>
            </a:r>
            <a:r>
              <a:rPr lang="zh-CN" altLang="en-US" sz="2000" dirty="0"/>
              <a:t> </a:t>
            </a:r>
            <a:r>
              <a:rPr lang="en-US" altLang="zh-CN" sz="2000" dirty="0"/>
              <a:t>sidechains.</a:t>
            </a:r>
            <a:r>
              <a:rPr lang="zh-CN" altLang="en-US" sz="2000" dirty="0"/>
              <a:t> </a:t>
            </a:r>
            <a:r>
              <a:rPr lang="en-US" altLang="zh-CN" sz="2000" dirty="0"/>
              <a:t>FC’19</a:t>
            </a:r>
          </a:p>
          <a:p>
            <a:pPr marL="0" indent="0">
              <a:buNone/>
            </a:pPr>
            <a:r>
              <a:rPr lang="en-US" altLang="zh-CN" sz="2000" dirty="0"/>
              <a:t>[3]</a:t>
            </a:r>
            <a:r>
              <a:rPr lang="zh-CN" altLang="en-US" sz="2000" dirty="0"/>
              <a:t> </a:t>
            </a:r>
            <a:r>
              <a:rPr lang="en-US" altLang="zh-CN" sz="2000" dirty="0"/>
              <a:t>Proof-of-stake</a:t>
            </a:r>
            <a:r>
              <a:rPr lang="zh-CN" altLang="en-US" sz="2000" dirty="0"/>
              <a:t> </a:t>
            </a:r>
            <a:r>
              <a:rPr lang="en-US" altLang="zh-CN" sz="2000" dirty="0"/>
              <a:t>sidechains.</a:t>
            </a:r>
            <a:r>
              <a:rPr lang="zh-CN" altLang="en-US" sz="2000" dirty="0"/>
              <a:t> </a:t>
            </a:r>
            <a:r>
              <a:rPr lang="en-US" altLang="zh-CN" sz="2000" dirty="0"/>
              <a:t>SP’19</a:t>
            </a:r>
          </a:p>
          <a:p>
            <a:pPr marL="0" indent="0">
              <a:buNone/>
            </a:pPr>
            <a:r>
              <a:rPr lang="en-US" altLang="zh-CN" sz="2000" dirty="0"/>
              <a:t>[4]</a:t>
            </a:r>
            <a:r>
              <a:rPr lang="zh-CN" altLang="en-US" sz="2000" dirty="0"/>
              <a:t> </a:t>
            </a:r>
            <a:r>
              <a:rPr lang="en-HK" sz="2000" dirty="0"/>
              <a:t>Sidechains with Fast Cross-chain Transfers</a:t>
            </a:r>
            <a:r>
              <a:rPr lang="en-US" altLang="zh-CN" sz="2000" dirty="0"/>
              <a:t>.</a:t>
            </a:r>
            <a:r>
              <a:rPr lang="zh-CN" altLang="en-US" sz="2000" dirty="0"/>
              <a:t> </a:t>
            </a:r>
            <a:r>
              <a:rPr lang="en-US" altLang="zh-CN" sz="2000" dirty="0"/>
              <a:t>TDSC’21</a:t>
            </a:r>
          </a:p>
          <a:p>
            <a:pPr marL="0" indent="0">
              <a:buNone/>
            </a:pPr>
            <a:r>
              <a:rPr lang="en-US" altLang="zh-CN" sz="2000" dirty="0"/>
              <a:t>[5]</a:t>
            </a:r>
            <a:r>
              <a:rPr lang="zh-CN" altLang="en-US" sz="2000" dirty="0"/>
              <a:t> </a:t>
            </a:r>
            <a:r>
              <a:rPr lang="en-HK" sz="2000" dirty="0"/>
              <a:t>Cumulus: A Secure BFT-based Sidechain for Off-chain Scaling.</a:t>
            </a:r>
            <a:r>
              <a:rPr lang="zh-CN" altLang="en-US" sz="2000" dirty="0"/>
              <a:t> </a:t>
            </a:r>
            <a:r>
              <a:rPr lang="en-US" altLang="zh-CN" sz="2000" dirty="0"/>
              <a:t>IWQoS’21</a:t>
            </a:r>
            <a:endParaRPr lang="en-HK" sz="2000" dirty="0"/>
          </a:p>
          <a:p>
            <a:pPr marL="0" indent="0">
              <a:buNone/>
            </a:pPr>
            <a:r>
              <a:rPr lang="en-US" altLang="zh-CN" sz="2000" dirty="0"/>
              <a:t>[6]</a:t>
            </a:r>
            <a:r>
              <a:rPr lang="zh-CN" altLang="en-US" sz="2000" dirty="0"/>
              <a:t> </a:t>
            </a:r>
            <a:r>
              <a:rPr lang="en-HK" sz="2000" dirty="0"/>
              <a:t>A Voting-Based Blockchain Interoperability Oracle.</a:t>
            </a:r>
            <a:r>
              <a:rPr lang="zh-CN" altLang="en-US" sz="2000" dirty="0"/>
              <a:t> </a:t>
            </a:r>
            <a:r>
              <a:rPr lang="en-US" altLang="zh-CN" sz="2000" dirty="0"/>
              <a:t>Blockchain’21</a:t>
            </a:r>
            <a:r>
              <a:rPr lang="en-HK" sz="2000" dirty="0"/>
              <a:t> </a:t>
            </a:r>
          </a:p>
          <a:p>
            <a:pPr marL="0" indent="0">
              <a:buNone/>
            </a:pPr>
            <a:r>
              <a:rPr lang="en-US" altLang="zh-CN" sz="2000" dirty="0"/>
              <a:t>[7]</a:t>
            </a:r>
            <a:r>
              <a:rPr lang="zh-CN" altLang="en-US" sz="2000" dirty="0"/>
              <a:t> </a:t>
            </a:r>
            <a:r>
              <a:rPr lang="en-HK" sz="2000" dirty="0"/>
              <a:t>HoneyBadgerSwap: Making MPC as a Sidecha</a:t>
            </a:r>
            <a:r>
              <a:rPr lang="en-US" altLang="zh-CN" sz="2000" dirty="0"/>
              <a:t>in.</a:t>
            </a:r>
            <a:r>
              <a:rPr lang="zh-CN" altLang="en-US" sz="2000" dirty="0"/>
              <a:t> </a:t>
            </a:r>
            <a:r>
              <a:rPr lang="en-US" altLang="zh-CN" sz="2000" dirty="0"/>
              <a:t>2021,</a:t>
            </a:r>
            <a:r>
              <a:rPr lang="zh-CN" altLang="en-US" sz="2000" dirty="0"/>
              <a:t> </a:t>
            </a:r>
            <a:r>
              <a:rPr lang="en-US" altLang="zh-CN" sz="2000" dirty="0"/>
              <a:t>Online</a:t>
            </a:r>
            <a:r>
              <a:rPr lang="zh-CN" altLang="en-US" sz="2000" dirty="0"/>
              <a:t> </a:t>
            </a:r>
            <a:r>
              <a:rPr lang="en-US" altLang="zh-CN" sz="2000" dirty="0"/>
              <a:t>at</a:t>
            </a:r>
            <a:r>
              <a:rPr lang="zh-CN" altLang="en-US" sz="2000" dirty="0"/>
              <a:t> </a:t>
            </a:r>
            <a:r>
              <a:rPr lang="en-US" altLang="zh-CN" sz="2000" dirty="0">
                <a:hlinkClick r:id="rId3"/>
              </a:rPr>
              <a:t>https://medium.com/initc3org/honeybadgerswap-making-mpc-as-a-sidechain-364bebdb10a5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[8]</a:t>
            </a:r>
            <a:r>
              <a:rPr lang="zh-CN" altLang="en-US" sz="2000" dirty="0"/>
              <a:t> </a:t>
            </a:r>
            <a:r>
              <a:rPr lang="en-HK" sz="2000" dirty="0"/>
              <a:t>YOSO: you only speak once.</a:t>
            </a:r>
            <a:r>
              <a:rPr lang="zh-CN" altLang="en-US" sz="2000" dirty="0"/>
              <a:t> </a:t>
            </a:r>
            <a:r>
              <a:rPr lang="en-US" altLang="zh-CN" sz="2000" dirty="0"/>
              <a:t>Crypto’21</a:t>
            </a:r>
          </a:p>
          <a:p>
            <a:pPr marL="0" indent="0">
              <a:buNone/>
            </a:pPr>
            <a:r>
              <a:rPr lang="en-US" altLang="zh-CN" sz="2000" dirty="0"/>
              <a:t>[9]</a:t>
            </a:r>
            <a:r>
              <a:rPr lang="zh-CN" altLang="en-US" sz="2000" dirty="0"/>
              <a:t> </a:t>
            </a:r>
            <a:r>
              <a:rPr lang="en-HK" altLang="zh-CN" sz="2000" dirty="0"/>
              <a:t>On-chain scaling to potentially 500 </a:t>
            </a:r>
            <a:r>
              <a:rPr lang="en-HK" altLang="zh-CN" sz="2000" dirty="0" err="1"/>
              <a:t>tx</a:t>
            </a:r>
            <a:r>
              <a:rPr lang="en-HK" altLang="zh-CN" sz="2000" dirty="0"/>
              <a:t>/sec through mass </a:t>
            </a:r>
            <a:r>
              <a:rPr lang="en-HK" altLang="zh-CN" sz="2000" dirty="0" err="1"/>
              <a:t>tx</a:t>
            </a:r>
            <a:r>
              <a:rPr lang="zh-CN" altLang="en-US" sz="2000" dirty="0"/>
              <a:t> </a:t>
            </a:r>
            <a:r>
              <a:rPr lang="en-HK" altLang="zh-CN" sz="2000" dirty="0"/>
              <a:t>validation.</a:t>
            </a:r>
            <a:r>
              <a:rPr lang="zh-CN" altLang="en-US" sz="2000" dirty="0"/>
              <a:t> </a:t>
            </a:r>
            <a:r>
              <a:rPr lang="en-US" altLang="zh-CN" sz="2000" dirty="0"/>
              <a:t>2018,</a:t>
            </a:r>
            <a:r>
              <a:rPr lang="zh-CN" altLang="en-US" sz="2000" dirty="0"/>
              <a:t> </a:t>
            </a:r>
            <a:r>
              <a:rPr lang="en-US" altLang="zh-CN" sz="2000" dirty="0"/>
              <a:t>Online</a:t>
            </a:r>
            <a:r>
              <a:rPr lang="zh-CN" altLang="en-US" sz="2000" dirty="0"/>
              <a:t> </a:t>
            </a:r>
            <a:r>
              <a:rPr lang="en-US" altLang="zh-CN" sz="2000" dirty="0"/>
              <a:t>at</a:t>
            </a:r>
            <a:r>
              <a:rPr lang="zh-CN" altLang="en-US" sz="2000" dirty="0"/>
              <a:t> </a:t>
            </a:r>
            <a:r>
              <a:rPr lang="en-HK" altLang="zh-CN" sz="2000" dirty="0"/>
              <a:t>https://</a:t>
            </a:r>
            <a:r>
              <a:rPr lang="en-HK" altLang="zh-CN" sz="2000" dirty="0" err="1"/>
              <a:t>ethresear.ch</a:t>
            </a:r>
            <a:r>
              <a:rPr lang="en-HK" altLang="zh-CN" sz="2000" dirty="0"/>
              <a:t>/t/on-chain-scalingto-potentially-500-tx-sec-through-mass-tx-validation/3477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[10]</a:t>
            </a:r>
            <a:r>
              <a:rPr lang="zh-CN" altLang="en-US" sz="2000" dirty="0"/>
              <a:t> </a:t>
            </a:r>
            <a:r>
              <a:rPr lang="en-HK" sz="2000" dirty="0" err="1"/>
              <a:t>Ekiden</a:t>
            </a:r>
            <a:r>
              <a:rPr lang="en-HK" sz="2000" dirty="0"/>
              <a:t>: A Platform for Confidentiality-Preserving, Trustworthy, and Performant Smart Contracts</a:t>
            </a:r>
            <a:r>
              <a:rPr lang="en-US" altLang="zh-CN" sz="2000" dirty="0"/>
              <a:t>.</a:t>
            </a:r>
            <a:r>
              <a:rPr lang="zh-CN" altLang="en-US" sz="2000" dirty="0"/>
              <a:t> </a:t>
            </a:r>
            <a:r>
              <a:rPr lang="en-US" altLang="zh-CN" sz="2000" dirty="0"/>
              <a:t>EuroS&amp;P’19</a:t>
            </a:r>
          </a:p>
          <a:p>
            <a:pPr marL="0" indent="0">
              <a:buNone/>
            </a:pPr>
            <a:r>
              <a:rPr lang="en-US" altLang="zh-CN" sz="2000" dirty="0"/>
              <a:t>[11]</a:t>
            </a:r>
            <a:r>
              <a:rPr lang="zh-CN" altLang="en-US" sz="2000" dirty="0"/>
              <a:t> </a:t>
            </a:r>
            <a:r>
              <a:rPr lang="en-HK" sz="2000" dirty="0"/>
              <a:t>ACE: Asynchronous and Concurrent Execution of Complex Smart Contracts</a:t>
            </a:r>
            <a:r>
              <a:rPr lang="en-US" altLang="zh-CN" sz="2000" dirty="0"/>
              <a:t>.</a:t>
            </a:r>
            <a:r>
              <a:rPr lang="zh-CN" altLang="en-US" sz="2000" dirty="0"/>
              <a:t> </a:t>
            </a:r>
            <a:r>
              <a:rPr lang="en-US" altLang="zh-CN" sz="2000" dirty="0"/>
              <a:t>CCS’20</a:t>
            </a:r>
          </a:p>
          <a:p>
            <a:pPr marL="0" indent="0">
              <a:buNone/>
            </a:pPr>
            <a:r>
              <a:rPr lang="en-US" altLang="zh-CN" sz="2000" dirty="0"/>
              <a:t>[12]</a:t>
            </a:r>
            <a:r>
              <a:rPr lang="zh-CN" altLang="en-US" sz="2000" dirty="0"/>
              <a:t> </a:t>
            </a:r>
            <a:r>
              <a:rPr lang="en-HK" sz="2000" dirty="0"/>
              <a:t>Tesseract: Real-Time Cryptocurrency Exchange Using Trusted Hardware</a:t>
            </a:r>
            <a:r>
              <a:rPr lang="en-US" altLang="zh-CN" sz="2000" dirty="0"/>
              <a:t>.</a:t>
            </a:r>
            <a:r>
              <a:rPr lang="zh-CN" altLang="en-US" sz="2000" dirty="0"/>
              <a:t> </a:t>
            </a:r>
            <a:r>
              <a:rPr lang="en-US" altLang="zh-CN" sz="2000" dirty="0"/>
              <a:t>CCS’19</a:t>
            </a:r>
          </a:p>
          <a:p>
            <a:pPr marL="0" indent="0">
              <a:buNone/>
            </a:pPr>
            <a:r>
              <a:rPr lang="en-US" altLang="zh-CN" sz="2000" dirty="0"/>
              <a:t>[13]</a:t>
            </a:r>
            <a:r>
              <a:rPr lang="zh-CN" altLang="en-US" sz="2000" dirty="0"/>
              <a:t> </a:t>
            </a:r>
            <a:r>
              <a:rPr lang="en-HK" sz="2000" dirty="0"/>
              <a:t>MAD-HTLC: Because HTLC is Crazy-Cheap to Attack</a:t>
            </a:r>
            <a:r>
              <a:rPr lang="en-US" altLang="zh-CN" sz="2000" dirty="0"/>
              <a:t>.</a:t>
            </a:r>
            <a:r>
              <a:rPr lang="zh-CN" altLang="en-US" sz="2000" dirty="0"/>
              <a:t> </a:t>
            </a:r>
            <a:r>
              <a:rPr lang="en-US" altLang="zh-CN" sz="2000" dirty="0"/>
              <a:t>SP’21</a:t>
            </a:r>
          </a:p>
          <a:p>
            <a:pPr marL="0" indent="0">
              <a:buNone/>
            </a:pPr>
            <a:endParaRPr lang="en-HK" sz="2000" dirty="0"/>
          </a:p>
          <a:p>
            <a:pPr marL="0" indent="0">
              <a:buNone/>
            </a:pPr>
            <a:endParaRPr lang="en-HK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68952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1561-D4D5-D744-84B5-32F1CFE3C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Reference</a:t>
            </a:r>
            <a:r>
              <a:rPr lang="zh-CN" altLang="en-US" sz="3600" dirty="0"/>
              <a:t> </a:t>
            </a:r>
            <a:r>
              <a:rPr lang="en-US" altLang="zh-CN" sz="3600" dirty="0"/>
              <a:t>(cont.)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B8598-A6A8-EA49-A706-E0B9D644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/>
              <a:t>[14]</a:t>
            </a:r>
            <a:r>
              <a:rPr lang="zh-CN" altLang="en-US" sz="1600" dirty="0"/>
              <a:t> </a:t>
            </a:r>
            <a:r>
              <a:rPr lang="en-HK" sz="1600" dirty="0"/>
              <a:t>CommiTEE: An Efficient and Secure Commit-Chain Protocol using TEEs</a:t>
            </a:r>
            <a:r>
              <a:rPr lang="en-US" altLang="zh-CN" sz="1600" dirty="0"/>
              <a:t>.</a:t>
            </a:r>
            <a:r>
              <a:rPr lang="zh-CN" altLang="en-US" sz="1600" dirty="0"/>
              <a:t> </a:t>
            </a:r>
            <a:r>
              <a:rPr lang="en-US" altLang="zh-CN" sz="1600" dirty="0"/>
              <a:t>ePrint’20.</a:t>
            </a:r>
          </a:p>
          <a:p>
            <a:pPr marL="0" indent="0">
              <a:buNone/>
            </a:pPr>
            <a:r>
              <a:rPr lang="en-US" altLang="zh-CN" sz="1600" dirty="0"/>
              <a:t>[15]</a:t>
            </a:r>
            <a:r>
              <a:rPr lang="en-HK" sz="1600" dirty="0"/>
              <a:t> Commit-chains: Secure, scalable off-chain payments</a:t>
            </a:r>
            <a:r>
              <a:rPr lang="en-US" altLang="zh-CN" sz="1600" dirty="0"/>
              <a:t>.</a:t>
            </a:r>
            <a:r>
              <a:rPr lang="zh-CN" altLang="en-US" sz="1600" dirty="0"/>
              <a:t> </a:t>
            </a:r>
            <a:r>
              <a:rPr lang="en-US" altLang="zh-CN" sz="1600" dirty="0"/>
              <a:t>ePrint’18.</a:t>
            </a:r>
          </a:p>
          <a:p>
            <a:pPr marL="0" indent="0">
              <a:buNone/>
            </a:pPr>
            <a:r>
              <a:rPr lang="en-US" altLang="zh-CN" sz="1600" dirty="0"/>
              <a:t>[16]</a:t>
            </a:r>
            <a:r>
              <a:rPr lang="zh-CN" altLang="en-US" sz="1600" dirty="0"/>
              <a:t> </a:t>
            </a:r>
            <a:r>
              <a:rPr lang="en-HK" sz="1600" dirty="0"/>
              <a:t>Volition and the Emerging Data Availability spectrum</a:t>
            </a:r>
            <a:r>
              <a:rPr lang="en-US" altLang="zh-CN" sz="1600" dirty="0"/>
              <a:t>.</a:t>
            </a:r>
            <a:r>
              <a:rPr lang="zh-CN" altLang="en-US" sz="1600" dirty="0"/>
              <a:t> </a:t>
            </a:r>
            <a:r>
              <a:rPr lang="en-US" altLang="zh-CN" sz="1600" dirty="0"/>
              <a:t>2020,</a:t>
            </a:r>
            <a:r>
              <a:rPr lang="zh-CN" altLang="en-US" sz="1600" dirty="0"/>
              <a:t> </a:t>
            </a:r>
            <a:r>
              <a:rPr lang="en-US" altLang="zh-CN" sz="1600" dirty="0"/>
              <a:t>Online</a:t>
            </a:r>
            <a:r>
              <a:rPr lang="zh-CN" altLang="en-US" sz="1600" dirty="0"/>
              <a:t> </a:t>
            </a:r>
            <a:r>
              <a:rPr lang="en-US" altLang="zh-CN" sz="1600" dirty="0"/>
              <a:t>at</a:t>
            </a:r>
            <a:r>
              <a:rPr lang="zh-CN" altLang="en-US" sz="1600" dirty="0"/>
              <a:t> </a:t>
            </a:r>
            <a:r>
              <a:rPr lang="en-HK" altLang="zh-CN" sz="1600" dirty="0">
                <a:hlinkClick r:id="rId3"/>
              </a:rPr>
              <a:t>https://medium.com/starkware/volition-and-the-emerging-data-availability-spectrum-87e8bfa09bb</a:t>
            </a:r>
            <a:endParaRPr lang="en-HK" altLang="zh-CN" sz="1600" dirty="0"/>
          </a:p>
          <a:p>
            <a:pPr marL="0" indent="0">
              <a:buNone/>
            </a:pPr>
            <a:r>
              <a:rPr lang="en-US" altLang="zh-CN" sz="1600" dirty="0"/>
              <a:t>[17]</a:t>
            </a:r>
            <a:r>
              <a:rPr lang="zh-CN" altLang="en-US" sz="1600" dirty="0"/>
              <a:t> </a:t>
            </a:r>
            <a:r>
              <a:rPr lang="en-HK" sz="1600" dirty="0" err="1"/>
              <a:t>Teechain</a:t>
            </a:r>
            <a:r>
              <a:rPr lang="en-HK" sz="1600" dirty="0"/>
              <a:t>: A Secure Payment Network with Asynchronous Blockchain Access</a:t>
            </a:r>
            <a:r>
              <a:rPr lang="en-US" altLang="zh-CN" sz="1600" dirty="0"/>
              <a:t>.</a:t>
            </a:r>
            <a:r>
              <a:rPr lang="zh-CN" altLang="en-US" sz="1600" dirty="0"/>
              <a:t> </a:t>
            </a:r>
            <a:r>
              <a:rPr lang="en-US" altLang="zh-CN" sz="1600" dirty="0"/>
              <a:t>SOSP’19</a:t>
            </a:r>
          </a:p>
          <a:p>
            <a:pPr marL="0" indent="0">
              <a:buNone/>
            </a:pPr>
            <a:r>
              <a:rPr lang="en-US" altLang="zh-CN" sz="1600" dirty="0"/>
              <a:t>[18]</a:t>
            </a:r>
            <a:r>
              <a:rPr lang="zh-CN" altLang="en-US" sz="1600" dirty="0"/>
              <a:t> </a:t>
            </a:r>
            <a:r>
              <a:rPr lang="en-HK" sz="1600" dirty="0"/>
              <a:t>Twilight: A Differentially Private Payment Channel Network</a:t>
            </a:r>
            <a:r>
              <a:rPr lang="en-US" altLang="zh-CN" sz="1600" dirty="0"/>
              <a:t>.</a:t>
            </a:r>
            <a:r>
              <a:rPr lang="zh-CN" altLang="en-US" sz="1600" dirty="0"/>
              <a:t> </a:t>
            </a:r>
            <a:r>
              <a:rPr lang="en-US" altLang="zh-CN" sz="1600" dirty="0"/>
              <a:t>ePrint’22</a:t>
            </a:r>
          </a:p>
          <a:p>
            <a:pPr marL="0" indent="0">
              <a:buNone/>
            </a:pPr>
            <a:r>
              <a:rPr lang="en-US" altLang="zh-CN" sz="1600" dirty="0"/>
              <a:t>[19]</a:t>
            </a:r>
            <a:r>
              <a:rPr lang="zh-CN" altLang="en-US" sz="1600" dirty="0"/>
              <a:t> </a:t>
            </a:r>
            <a:r>
              <a:rPr lang="en-HK" sz="1600" dirty="0"/>
              <a:t>Bolt: Anonymous payment channels for decentralized currencies</a:t>
            </a:r>
            <a:r>
              <a:rPr lang="en-US" altLang="zh-CN" sz="1600" dirty="0"/>
              <a:t>.</a:t>
            </a:r>
            <a:r>
              <a:rPr lang="zh-CN" altLang="en-US" sz="1600" dirty="0"/>
              <a:t> </a:t>
            </a:r>
            <a:r>
              <a:rPr lang="en-US" altLang="zh-CN" sz="1600" dirty="0"/>
              <a:t>CCS’17</a:t>
            </a:r>
          </a:p>
          <a:p>
            <a:pPr marL="0" indent="0">
              <a:buNone/>
            </a:pPr>
            <a:r>
              <a:rPr lang="en-US" altLang="zh-CN" sz="1600" dirty="0"/>
              <a:t>[20]</a:t>
            </a:r>
            <a:r>
              <a:rPr lang="zh-CN" altLang="en-US" sz="1600" dirty="0"/>
              <a:t> </a:t>
            </a:r>
            <a:r>
              <a:rPr lang="en-HK" sz="1600" dirty="0"/>
              <a:t>Settling payments fast and private: Efficient decentralized routing for path-based transactions. </a:t>
            </a:r>
            <a:r>
              <a:rPr lang="en-US" altLang="zh-CN" sz="1600" dirty="0"/>
              <a:t>NDSS’18</a:t>
            </a:r>
          </a:p>
          <a:p>
            <a:pPr marL="0" indent="0">
              <a:buNone/>
            </a:pPr>
            <a:r>
              <a:rPr lang="en-US" altLang="zh-CN" sz="1600" dirty="0"/>
              <a:t>[21]</a:t>
            </a:r>
            <a:r>
              <a:rPr lang="zh-CN" altLang="en-US" sz="1600" dirty="0"/>
              <a:t> </a:t>
            </a:r>
            <a:r>
              <a:rPr lang="en-HK" sz="1600" dirty="0"/>
              <a:t>Anonymous multi-hop locks for blockchain scalability and interoperability</a:t>
            </a:r>
            <a:r>
              <a:rPr lang="en-US" altLang="zh-CN" sz="1600" dirty="0"/>
              <a:t>.</a:t>
            </a:r>
            <a:r>
              <a:rPr lang="zh-CN" altLang="en-US" sz="1600" dirty="0"/>
              <a:t> </a:t>
            </a:r>
            <a:r>
              <a:rPr lang="en-US" altLang="zh-CN" sz="1600" dirty="0"/>
              <a:t>NDSS’19</a:t>
            </a:r>
          </a:p>
          <a:p>
            <a:pPr marL="0" indent="0">
              <a:buNone/>
            </a:pPr>
            <a:r>
              <a:rPr lang="en-US" altLang="zh-CN" sz="1600" dirty="0"/>
              <a:t>[22]</a:t>
            </a:r>
            <a:r>
              <a:rPr lang="zh-CN" altLang="en-US" sz="1600" dirty="0"/>
              <a:t> </a:t>
            </a:r>
            <a:r>
              <a:rPr lang="en-HK" sz="1600" dirty="0"/>
              <a:t>High Throughput Cryptocurrency Routing in Payment Channel Networks</a:t>
            </a:r>
            <a:r>
              <a:rPr lang="en-US" altLang="zh-CN" sz="1600" dirty="0"/>
              <a:t>.</a:t>
            </a:r>
            <a:r>
              <a:rPr lang="zh-CN" altLang="en-US" sz="1600" dirty="0"/>
              <a:t> </a:t>
            </a:r>
            <a:r>
              <a:rPr lang="en-US" altLang="zh-CN" sz="1600" dirty="0"/>
              <a:t>NSDI’20</a:t>
            </a:r>
            <a:endParaRPr lang="en-HK" sz="1600" dirty="0"/>
          </a:p>
          <a:p>
            <a:pPr marL="0" indent="0">
              <a:buNone/>
            </a:pPr>
            <a:r>
              <a:rPr lang="en-US" altLang="zh-CN" sz="1600" dirty="0"/>
              <a:t>[23]</a:t>
            </a:r>
            <a:r>
              <a:rPr lang="zh-CN" altLang="en-US" sz="1600" dirty="0"/>
              <a:t> </a:t>
            </a:r>
            <a:r>
              <a:rPr lang="en-HK" sz="1600" dirty="0"/>
              <a:t>Blitz: Secure Multi-Hop Payments Without Two-Phase Commits</a:t>
            </a:r>
            <a:r>
              <a:rPr lang="en-US" altLang="zh-CN" sz="1600" dirty="0"/>
              <a:t>.</a:t>
            </a:r>
            <a:r>
              <a:rPr lang="zh-CN" altLang="en-US" sz="1600" dirty="0"/>
              <a:t> </a:t>
            </a:r>
            <a:r>
              <a:rPr lang="en-US" altLang="zh-CN" sz="1600" dirty="0"/>
              <a:t>USENIX</a:t>
            </a:r>
            <a:r>
              <a:rPr lang="zh-CN" altLang="en-US" sz="1600" dirty="0"/>
              <a:t> </a:t>
            </a:r>
            <a:r>
              <a:rPr lang="en-US" altLang="zh-CN" sz="1600" dirty="0"/>
              <a:t>Security’21</a:t>
            </a:r>
          </a:p>
          <a:p>
            <a:pPr marL="0" indent="0">
              <a:buNone/>
            </a:pPr>
            <a:r>
              <a:rPr lang="en-US" altLang="zh-CN" sz="1600" dirty="0"/>
              <a:t>[24]</a:t>
            </a:r>
            <a:r>
              <a:rPr lang="zh-CN" altLang="en-US" sz="1600" dirty="0"/>
              <a:t> </a:t>
            </a:r>
            <a:r>
              <a:rPr lang="en-HK" sz="1600" dirty="0"/>
              <a:t>HIDE &amp; SEEK: Privacy-Preserving Rebalancing on Payment Channel Networks</a:t>
            </a:r>
            <a:r>
              <a:rPr lang="en-US" altLang="zh-CN" sz="1600" dirty="0"/>
              <a:t>.</a:t>
            </a:r>
            <a:r>
              <a:rPr lang="zh-CN" altLang="en-US" sz="1600" dirty="0"/>
              <a:t> </a:t>
            </a:r>
            <a:r>
              <a:rPr lang="en-US" altLang="zh-CN" sz="1600" dirty="0"/>
              <a:t>ePrint’21</a:t>
            </a:r>
            <a:endParaRPr lang="en-HK" sz="1600" dirty="0"/>
          </a:p>
          <a:p>
            <a:pPr marL="0" indent="0">
              <a:buNone/>
            </a:pPr>
            <a:endParaRPr lang="en-HK" sz="1600" dirty="0"/>
          </a:p>
          <a:p>
            <a:pPr marL="0" indent="0">
              <a:buNone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6698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1561-D4D5-D744-84B5-32F1CFE3C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CN" sz="3600"/>
              <a:t>Outline</a:t>
            </a:r>
            <a:r>
              <a:rPr lang="zh-CN" altLang="en-US" sz="3600"/>
              <a:t> 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B8598-A6A8-EA49-A706-E0B9D644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Problem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on-chain</a:t>
            </a:r>
            <a:r>
              <a:rPr lang="zh-CN" altLang="en-US" sz="2400" dirty="0"/>
              <a:t> </a:t>
            </a:r>
            <a:r>
              <a:rPr lang="en-US" altLang="zh-CN" sz="2400" dirty="0"/>
              <a:t>payment</a:t>
            </a:r>
            <a:endParaRPr lang="en-US" altLang="zh-CN" sz="2000" dirty="0"/>
          </a:p>
          <a:p>
            <a:r>
              <a:rPr lang="en-US" altLang="zh-CN" sz="2400" dirty="0"/>
              <a:t>Existing</a:t>
            </a:r>
            <a:r>
              <a:rPr lang="zh-CN" altLang="en-US" sz="2400" dirty="0"/>
              <a:t> </a:t>
            </a:r>
            <a:r>
              <a:rPr lang="en-US" altLang="zh-CN" sz="2400" dirty="0"/>
              <a:t>off-chain</a:t>
            </a:r>
            <a:r>
              <a:rPr lang="zh-CN" altLang="en-US" sz="2400" dirty="0"/>
              <a:t> </a:t>
            </a:r>
            <a:r>
              <a:rPr lang="en-US" altLang="zh-CN" sz="2400" dirty="0"/>
              <a:t>solutions</a:t>
            </a:r>
          </a:p>
          <a:p>
            <a:r>
              <a:rPr lang="en-US" altLang="zh-CN" sz="2400" dirty="0"/>
              <a:t>Possible</a:t>
            </a:r>
            <a:r>
              <a:rPr lang="zh-CN" altLang="en-US" sz="2400" dirty="0"/>
              <a:t> </a:t>
            </a:r>
            <a:r>
              <a:rPr lang="en-US" altLang="zh-CN" sz="2400" dirty="0"/>
              <a:t>directions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807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1561-D4D5-D744-84B5-32F1CFE3C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On-chain</a:t>
            </a:r>
            <a:r>
              <a:rPr lang="zh-CN" altLang="en-US" sz="3600" dirty="0"/>
              <a:t> </a:t>
            </a:r>
            <a:r>
              <a:rPr lang="en-US" altLang="zh-CN" sz="3600" dirty="0"/>
              <a:t>payment</a:t>
            </a:r>
            <a:endParaRPr lang="en-US" sz="3600" dirty="0"/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0BED65EA-F1CE-AD4F-AA60-3A70010BC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986" y="3127847"/>
            <a:ext cx="604928" cy="6372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26DC4E1-881D-8347-87B4-1ED0AAFBED54}"/>
              </a:ext>
            </a:extLst>
          </p:cNvPr>
          <p:cNvGrpSpPr/>
          <p:nvPr/>
        </p:nvGrpSpPr>
        <p:grpSpPr>
          <a:xfrm>
            <a:off x="884893" y="1688492"/>
            <a:ext cx="6447348" cy="1421406"/>
            <a:chOff x="884893" y="1688492"/>
            <a:chExt cx="6447348" cy="142140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8998874-B5F9-6543-A13D-8D1758B056E3}"/>
                </a:ext>
              </a:extLst>
            </p:cNvPr>
            <p:cNvGrpSpPr/>
            <p:nvPr/>
          </p:nvGrpSpPr>
          <p:grpSpPr>
            <a:xfrm>
              <a:off x="884893" y="1688492"/>
              <a:ext cx="4613204" cy="1421406"/>
              <a:chOff x="884893" y="1688492"/>
              <a:chExt cx="4613204" cy="1421406"/>
            </a:xfrm>
          </p:grpSpPr>
          <p:pic>
            <p:nvPicPr>
              <p:cNvPr id="21" name="Picture 20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316B7BA0-3E62-0C4D-80CA-2305D07997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4893" y="2033115"/>
                <a:ext cx="760399" cy="760399"/>
              </a:xfrm>
              <a:prstGeom prst="rect">
                <a:avLst/>
              </a:prstGeom>
            </p:spPr>
          </p:pic>
          <p:pic>
            <p:nvPicPr>
              <p:cNvPr id="4" name="Picture 3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C4356900-D143-1E49-ACCA-4D54388330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76691" y="1688492"/>
                <a:ext cx="1421406" cy="1421406"/>
              </a:xfrm>
              <a:prstGeom prst="rect">
                <a:avLst/>
              </a:prstGeom>
            </p:spPr>
          </p:pic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2E042366-9099-4640-836C-FA4C6847B8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0140" y="2413314"/>
                <a:ext cx="1841702" cy="0"/>
              </a:xfrm>
              <a:prstGeom prst="straightConnector1">
                <a:avLst/>
              </a:prstGeom>
              <a:ln w="25400"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E0F03BD-6762-DA48-AF04-719EE32D9975}"/>
                  </a:ext>
                </a:extLst>
              </p:cNvPr>
              <p:cNvSpPr txBox="1"/>
              <p:nvPr/>
            </p:nvSpPr>
            <p:spPr>
              <a:xfrm>
                <a:off x="1734977" y="2049121"/>
                <a:ext cx="200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  </a:t>
                </a:r>
                <a:r>
                  <a:rPr lang="en-US" altLang="zh-CN" dirty="0"/>
                  <a:t>Bob: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Alice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$10</a:t>
                </a:r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19678B9-C5AC-E549-BABC-23E0FBEFC8F9}"/>
                </a:ext>
              </a:extLst>
            </p:cNvPr>
            <p:cNvSpPr txBox="1"/>
            <p:nvPr/>
          </p:nvSpPr>
          <p:spPr>
            <a:xfrm>
              <a:off x="6055569" y="2075268"/>
              <a:ext cx="1276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Bob</a:t>
              </a:r>
              <a:r>
                <a:rPr lang="zh-CN" altLang="en-US" dirty="0"/>
                <a:t> </a:t>
              </a:r>
              <a:r>
                <a:rPr lang="en-US" altLang="zh-CN" dirty="0"/>
                <a:t>-$10</a:t>
              </a:r>
            </a:p>
            <a:p>
              <a:r>
                <a:rPr lang="en-US" altLang="zh-CN" dirty="0"/>
                <a:t>Alice</a:t>
              </a:r>
              <a:r>
                <a:rPr lang="zh-CN" altLang="en-US" dirty="0"/>
                <a:t> </a:t>
              </a:r>
              <a:r>
                <a:rPr lang="en-US" altLang="zh-CN" dirty="0"/>
                <a:t>+$10</a:t>
              </a:r>
            </a:p>
          </p:txBody>
        </p:sp>
        <p:pic>
          <p:nvPicPr>
            <p:cNvPr id="30" name="Picture 29" descr="Text&#10;&#10;Description automatically generated">
              <a:extLst>
                <a:ext uri="{FF2B5EF4-FFF2-40B4-BE49-F238E27FC236}">
                  <a16:creationId xmlns:a16="http://schemas.microsoft.com/office/drawing/2014/main" id="{40FADE3B-3B93-984D-883C-EC175F20E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12919" y="2143268"/>
              <a:ext cx="425972" cy="510332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592C649-C6ED-3145-8723-CEED3A5563C1}"/>
              </a:ext>
            </a:extLst>
          </p:cNvPr>
          <p:cNvSpPr txBox="1"/>
          <p:nvPr/>
        </p:nvSpPr>
        <p:spPr>
          <a:xfrm>
            <a:off x="6090201" y="4961838"/>
            <a:ext cx="2992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Inefficient!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0B07D1-79A5-9441-92C6-FDECB3E71C4D}"/>
              </a:ext>
            </a:extLst>
          </p:cNvPr>
          <p:cNvSpPr txBox="1"/>
          <p:nvPr/>
        </p:nvSpPr>
        <p:spPr>
          <a:xfrm>
            <a:off x="7986656" y="4500172"/>
            <a:ext cx="32087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Ethereum: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14</a:t>
            </a:r>
            <a:r>
              <a:rPr lang="zh-CN" altLang="en-US" sz="2000" dirty="0"/>
              <a:t> </a:t>
            </a:r>
            <a:r>
              <a:rPr lang="en-US" altLang="zh-CN" sz="2000" dirty="0"/>
              <a:t>tx/s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1.9$/tx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Minutes</a:t>
            </a:r>
            <a:r>
              <a:rPr lang="zh-CN" altLang="en-US" sz="2000" dirty="0"/>
              <a:t> </a:t>
            </a:r>
            <a:r>
              <a:rPr lang="en-US" altLang="zh-CN" sz="2000" dirty="0"/>
              <a:t>delay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387EBCC-F168-1641-A66C-6A3058A726D1}"/>
              </a:ext>
            </a:extLst>
          </p:cNvPr>
          <p:cNvGrpSpPr/>
          <p:nvPr/>
        </p:nvGrpSpPr>
        <p:grpSpPr>
          <a:xfrm>
            <a:off x="972505" y="4080017"/>
            <a:ext cx="5669676" cy="1822937"/>
            <a:chOff x="972505" y="4080017"/>
            <a:chExt cx="5669676" cy="182293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6F544-AD54-604E-961A-3ADBB10A367A}"/>
                </a:ext>
              </a:extLst>
            </p:cNvPr>
            <p:cNvSpPr txBox="1"/>
            <p:nvPr/>
          </p:nvSpPr>
          <p:spPr>
            <a:xfrm>
              <a:off x="3229314" y="5533622"/>
              <a:ext cx="3412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Bob</a:t>
              </a:r>
              <a:r>
                <a:rPr lang="zh-CN" altLang="en-US" dirty="0"/>
                <a:t> </a:t>
              </a:r>
              <a:r>
                <a:rPr lang="en-US" altLang="zh-CN" dirty="0"/>
                <a:t>-$10;</a:t>
              </a:r>
              <a:r>
                <a:rPr lang="zh-CN" altLang="en-US" dirty="0"/>
                <a:t> </a:t>
              </a:r>
              <a:r>
                <a:rPr lang="en-US" altLang="zh-CN" dirty="0"/>
                <a:t>Alice</a:t>
              </a:r>
              <a:r>
                <a:rPr lang="zh-CN" altLang="en-US" dirty="0"/>
                <a:t> </a:t>
              </a:r>
              <a:r>
                <a:rPr lang="en-US" altLang="zh-CN" dirty="0"/>
                <a:t>+$10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6CF452A-DE29-B643-94D1-700439342A08}"/>
                </a:ext>
              </a:extLst>
            </p:cNvPr>
            <p:cNvCxnSpPr>
              <a:cxnSpLocks/>
            </p:cNvCxnSpPr>
            <p:nvPr/>
          </p:nvCxnSpPr>
          <p:spPr>
            <a:xfrm>
              <a:off x="4205345" y="4852811"/>
              <a:ext cx="0" cy="549047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1" name="Picture 4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B1C7F46-8841-8747-BDFE-0257388F8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2505" y="4085049"/>
              <a:ext cx="839709" cy="839709"/>
            </a:xfrm>
            <a:prstGeom prst="rect">
              <a:avLst/>
            </a:prstGeom>
          </p:spPr>
        </p:pic>
        <p:pic>
          <p:nvPicPr>
            <p:cNvPr id="42" name="Picture 4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A0D5D9A-1F81-574F-B107-844B58BE8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59610" y="4080017"/>
              <a:ext cx="839709" cy="839709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8477DDB-7F65-A748-B2AA-E1FCE72248A3}"/>
                </a:ext>
              </a:extLst>
            </p:cNvPr>
            <p:cNvSpPr txBox="1"/>
            <p:nvPr/>
          </p:nvSpPr>
          <p:spPr>
            <a:xfrm>
              <a:off x="3229314" y="4336409"/>
              <a:ext cx="1965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Payment</a:t>
              </a:r>
              <a:r>
                <a:rPr lang="zh-CN" altLang="en-US" dirty="0"/>
                <a:t> </a:t>
              </a:r>
              <a:r>
                <a:rPr lang="en-US" altLang="zh-CN" dirty="0"/>
                <a:t>accepted</a:t>
              </a:r>
              <a:endParaRPr lang="en-US" dirty="0"/>
            </a:p>
          </p:txBody>
        </p:sp>
        <p:pic>
          <p:nvPicPr>
            <p:cNvPr id="24" name="Picture 23" descr="Text&#10;&#10;Description automatically generated">
              <a:extLst>
                <a:ext uri="{FF2B5EF4-FFF2-40B4-BE49-F238E27FC236}">
                  <a16:creationId xmlns:a16="http://schemas.microsoft.com/office/drawing/2014/main" id="{0CEE3B00-362D-8146-9534-B1CE4A3B8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48584" y="5548841"/>
              <a:ext cx="280730" cy="3363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291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1561-D4D5-D744-84B5-32F1CFE3C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Off-chain</a:t>
            </a:r>
            <a:r>
              <a:rPr lang="zh-CN" altLang="en-US" sz="3600" dirty="0"/>
              <a:t> </a:t>
            </a:r>
            <a:r>
              <a:rPr lang="en-US" altLang="zh-CN" sz="3600" dirty="0"/>
              <a:t>solution</a:t>
            </a:r>
            <a:endParaRPr lang="en-US" sz="3600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6FCFE2E7-678B-8E48-B38A-6502E4813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548" y="3592832"/>
            <a:ext cx="10752985" cy="2328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Make</a:t>
            </a:r>
            <a:r>
              <a:rPr lang="zh-CN" altLang="en-US" sz="2400" dirty="0"/>
              <a:t> </a:t>
            </a:r>
            <a:r>
              <a:rPr lang="en-US" altLang="zh-CN" sz="2400" dirty="0"/>
              <a:t>it</a:t>
            </a:r>
            <a:r>
              <a:rPr lang="zh-CN" altLang="en-US" sz="2400" dirty="0"/>
              <a:t> </a:t>
            </a:r>
            <a:r>
              <a:rPr lang="en-US" altLang="zh-CN" sz="2400" dirty="0"/>
              <a:t>possible</a:t>
            </a:r>
            <a:endParaRPr lang="en-HK" altLang="zh-CN" sz="2400" dirty="0"/>
          </a:p>
          <a:p>
            <a:r>
              <a:rPr lang="en-US" altLang="zh-CN" sz="2400" dirty="0"/>
              <a:t>More</a:t>
            </a:r>
            <a:r>
              <a:rPr lang="zh-CN" altLang="en-US" sz="2400" dirty="0"/>
              <a:t> </a:t>
            </a:r>
            <a:r>
              <a:rPr lang="en-US" altLang="zh-CN" sz="2400" dirty="0"/>
              <a:t>efficient</a:t>
            </a:r>
            <a:r>
              <a:rPr lang="zh-CN" altLang="en-US" sz="2400" dirty="0"/>
              <a:t> </a:t>
            </a:r>
            <a:r>
              <a:rPr lang="en-US" altLang="zh-CN" sz="2400" dirty="0"/>
              <a:t>payment</a:t>
            </a:r>
            <a:endParaRPr lang="zh-CN" altLang="en-US" sz="2400" dirty="0"/>
          </a:p>
          <a:p>
            <a:r>
              <a:rPr lang="en-US" altLang="zh-CN" sz="2400" dirty="0"/>
              <a:t>No</a:t>
            </a:r>
            <a:r>
              <a:rPr lang="zh-CN" altLang="en-US" sz="2400" dirty="0"/>
              <a:t> </a:t>
            </a:r>
            <a:r>
              <a:rPr lang="en-US" altLang="zh-CN" sz="2400" dirty="0"/>
              <a:t>change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blockchain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9AF215-6CCD-CA43-B0E0-8E74E2A7A5AE}"/>
              </a:ext>
            </a:extLst>
          </p:cNvPr>
          <p:cNvGrpSpPr/>
          <p:nvPr/>
        </p:nvGrpSpPr>
        <p:grpSpPr>
          <a:xfrm>
            <a:off x="884893" y="1636667"/>
            <a:ext cx="8778377" cy="1526178"/>
            <a:chOff x="884893" y="1636667"/>
            <a:chExt cx="8778377" cy="152617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D61B8ED-5621-0644-A690-A3BF60D79804}"/>
                </a:ext>
              </a:extLst>
            </p:cNvPr>
            <p:cNvGrpSpPr/>
            <p:nvPr/>
          </p:nvGrpSpPr>
          <p:grpSpPr>
            <a:xfrm>
              <a:off x="884893" y="1636667"/>
              <a:ext cx="8778377" cy="1526178"/>
              <a:chOff x="884893" y="1636667"/>
              <a:chExt cx="8778377" cy="1526178"/>
            </a:xfrm>
          </p:grpSpPr>
          <p:pic>
            <p:nvPicPr>
              <p:cNvPr id="21" name="Picture 20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316B7BA0-3E62-0C4D-80CA-2305D07997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4893" y="2033115"/>
                <a:ext cx="760399" cy="760399"/>
              </a:xfrm>
              <a:prstGeom prst="rect">
                <a:avLst/>
              </a:prstGeom>
            </p:spPr>
          </p:pic>
          <p:pic>
            <p:nvPicPr>
              <p:cNvPr id="4" name="Picture 3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C4356900-D143-1E49-ACCA-4D54388330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41864" y="1636667"/>
                <a:ext cx="1421406" cy="1421406"/>
              </a:xfrm>
              <a:prstGeom prst="rect">
                <a:avLst/>
              </a:prstGeom>
            </p:spPr>
          </p:pic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2E042366-9099-4640-836C-FA4C6847B8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0140" y="2413314"/>
                <a:ext cx="1841702" cy="0"/>
              </a:xfrm>
              <a:prstGeom prst="straightConnector1">
                <a:avLst/>
              </a:prstGeom>
              <a:ln w="25400"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F5F8745-9ED5-FC4B-9118-75F8DD800A4C}"/>
                  </a:ext>
                </a:extLst>
              </p:cNvPr>
              <p:cNvSpPr/>
              <p:nvPr/>
            </p:nvSpPr>
            <p:spPr>
              <a:xfrm>
                <a:off x="4034901" y="1901228"/>
                <a:ext cx="2061099" cy="89228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510CD092-EA7C-AC44-B03D-679F62668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8081" y="2347370"/>
                <a:ext cx="1841702" cy="0"/>
              </a:xfrm>
              <a:prstGeom prst="straightConnector1">
                <a:avLst/>
              </a:prstGeom>
              <a:ln w="25400">
                <a:prstDash val="solid"/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EDFDAC-3F2E-EB48-8FDF-03E7F58F2F20}"/>
                  </a:ext>
                </a:extLst>
              </p:cNvPr>
              <p:cNvSpPr txBox="1"/>
              <p:nvPr/>
            </p:nvSpPr>
            <p:spPr>
              <a:xfrm>
                <a:off x="6622559" y="2006422"/>
                <a:ext cx="935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$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in/out</a:t>
                </a:r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971657D-6C1B-7841-82C1-8648F77BC90A}"/>
                  </a:ext>
                </a:extLst>
              </p:cNvPr>
              <p:cNvSpPr/>
              <p:nvPr/>
            </p:nvSpPr>
            <p:spPr>
              <a:xfrm>
                <a:off x="4191941" y="2793513"/>
                <a:ext cx="17470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Off-chain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system</a:t>
                </a:r>
                <a:endParaRPr lang="en-US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668DBEC-5165-F24B-AE84-A39028B66EB9}"/>
                  </a:ext>
                </a:extLst>
              </p:cNvPr>
              <p:cNvSpPr txBox="1"/>
              <p:nvPr/>
            </p:nvSpPr>
            <p:spPr>
              <a:xfrm>
                <a:off x="4112686" y="1992230"/>
                <a:ext cx="18467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Bob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-$10,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…</a:t>
                </a:r>
              </a:p>
              <a:p>
                <a:r>
                  <a:rPr lang="en-US" altLang="zh-CN" dirty="0"/>
                  <a:t>Alice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+$10,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…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6A53B1C-ADC6-1A46-962E-D3EAB960A143}"/>
                </a:ext>
              </a:extLst>
            </p:cNvPr>
            <p:cNvSpPr txBox="1"/>
            <p:nvPr/>
          </p:nvSpPr>
          <p:spPr>
            <a:xfrm>
              <a:off x="1734977" y="2049121"/>
              <a:ext cx="2007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  </a:t>
              </a:r>
              <a:r>
                <a:rPr lang="en-US" altLang="zh-CN" dirty="0"/>
                <a:t>Bob:</a:t>
              </a:r>
              <a:r>
                <a:rPr lang="zh-CN" altLang="en-US" dirty="0"/>
                <a:t> </a:t>
              </a:r>
              <a:r>
                <a:rPr lang="en-US" altLang="zh-CN" dirty="0"/>
                <a:t>Pay</a:t>
              </a:r>
              <a:r>
                <a:rPr lang="zh-CN" altLang="en-US" dirty="0"/>
                <a:t> </a:t>
              </a:r>
              <a:r>
                <a:rPr lang="en-US" altLang="zh-CN" dirty="0"/>
                <a:t>Alice</a:t>
              </a:r>
              <a:r>
                <a:rPr lang="zh-CN" altLang="en-US" dirty="0"/>
                <a:t> </a:t>
              </a:r>
              <a:r>
                <a:rPr lang="en-US" altLang="zh-CN" dirty="0"/>
                <a:t>$10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027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1561-D4D5-D744-84B5-32F1CFE3C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Existing</a:t>
            </a:r>
            <a:r>
              <a:rPr lang="zh-CN" altLang="en-US" sz="3600" dirty="0"/>
              <a:t> </a:t>
            </a:r>
            <a:r>
              <a:rPr lang="en-US" altLang="zh-CN" sz="3600" dirty="0"/>
              <a:t>off-chain</a:t>
            </a:r>
            <a:r>
              <a:rPr lang="zh-CN" altLang="en-US" sz="3600" dirty="0"/>
              <a:t> </a:t>
            </a:r>
            <a:r>
              <a:rPr lang="en-US" altLang="zh-CN" sz="3600" dirty="0"/>
              <a:t>systems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B8598-A6A8-EA49-A706-E0B9D644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Payment</a:t>
            </a:r>
            <a:r>
              <a:rPr lang="zh-CN" altLang="en-US" sz="2400" dirty="0"/>
              <a:t> </a:t>
            </a:r>
            <a:r>
              <a:rPr lang="en-US" altLang="zh-CN" sz="2400" dirty="0"/>
              <a:t>(or</a:t>
            </a:r>
            <a:r>
              <a:rPr lang="zh-CN" altLang="en-US" sz="2400" dirty="0"/>
              <a:t> </a:t>
            </a:r>
            <a:r>
              <a:rPr lang="en-US" altLang="zh-CN" sz="2400" dirty="0"/>
              <a:t>state)</a:t>
            </a:r>
            <a:r>
              <a:rPr lang="zh-CN" altLang="en-US" sz="2400" dirty="0"/>
              <a:t> </a:t>
            </a:r>
            <a:r>
              <a:rPr lang="en-US" altLang="zh-CN" sz="2400" dirty="0"/>
              <a:t>channel</a:t>
            </a:r>
          </a:p>
          <a:p>
            <a:r>
              <a:rPr lang="en-US" altLang="zh-CN" sz="2400" dirty="0"/>
              <a:t>Commit-chain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r>
              <a:rPr lang="en-US" altLang="zh-CN" sz="2400" dirty="0"/>
              <a:t>Sidechain</a:t>
            </a:r>
          </a:p>
          <a:p>
            <a:r>
              <a:rPr lang="en-US" altLang="zh-CN" sz="2400" dirty="0"/>
              <a:t>Non-focus:</a:t>
            </a:r>
            <a:r>
              <a:rPr lang="zh-CN" altLang="en-US" sz="2400" dirty="0"/>
              <a:t> </a:t>
            </a:r>
            <a:r>
              <a:rPr lang="en-US" altLang="zh-CN" sz="2400" dirty="0"/>
              <a:t>stateless</a:t>
            </a:r>
            <a:r>
              <a:rPr lang="zh-CN" altLang="en-US" sz="2400" dirty="0"/>
              <a:t> </a:t>
            </a:r>
            <a:r>
              <a:rPr lang="en-US" altLang="zh-CN" sz="2400" dirty="0"/>
              <a:t>systems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6921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6D03F965-9B99-874D-AAD3-402134B97A87}"/>
              </a:ext>
            </a:extLst>
          </p:cNvPr>
          <p:cNvGrpSpPr/>
          <p:nvPr/>
        </p:nvGrpSpPr>
        <p:grpSpPr>
          <a:xfrm>
            <a:off x="887829" y="357076"/>
            <a:ext cx="8778377" cy="1526178"/>
            <a:chOff x="887829" y="357076"/>
            <a:chExt cx="8778377" cy="1526178"/>
          </a:xfrm>
        </p:grpSpPr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45D8836C-4B9F-8F4B-8698-78A32C331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7829" y="753524"/>
              <a:ext cx="760399" cy="76039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83923A-BA52-6F4F-BB3B-DB493F9B0B43}"/>
                </a:ext>
              </a:extLst>
            </p:cNvPr>
            <p:cNvSpPr txBox="1"/>
            <p:nvPr/>
          </p:nvSpPr>
          <p:spPr>
            <a:xfrm>
              <a:off x="1800309" y="764391"/>
              <a:ext cx="19547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 </a:t>
              </a:r>
              <a:r>
                <a:rPr lang="en-US" altLang="zh-CN" dirty="0"/>
                <a:t>Bob:</a:t>
              </a:r>
              <a:r>
                <a:rPr lang="zh-CN" altLang="en-US" dirty="0"/>
                <a:t> </a:t>
              </a:r>
              <a:r>
                <a:rPr lang="en-US" altLang="zh-CN" dirty="0"/>
                <a:t>Pay</a:t>
              </a:r>
              <a:r>
                <a:rPr lang="zh-CN" altLang="en-US" dirty="0"/>
                <a:t> </a:t>
              </a:r>
              <a:r>
                <a:rPr lang="en-US" altLang="zh-CN" dirty="0"/>
                <a:t>Alice</a:t>
              </a:r>
              <a:r>
                <a:rPr lang="zh-CN" altLang="en-US" dirty="0"/>
                <a:t> </a:t>
              </a:r>
              <a:r>
                <a:rPr lang="en-US" altLang="zh-CN" dirty="0"/>
                <a:t>$10</a:t>
              </a:r>
              <a:endParaRPr lang="en-US" dirty="0"/>
            </a:p>
          </p:txBody>
        </p:sp>
        <p:pic>
          <p:nvPicPr>
            <p:cNvPr id="9" name="Picture 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AE0E5BC-831D-B04F-9D6F-700CE3A28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44800" y="357076"/>
              <a:ext cx="1421406" cy="1421406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ADF2469-878D-D743-BD9D-0339F24713E0}"/>
                </a:ext>
              </a:extLst>
            </p:cNvPr>
            <p:cNvCxnSpPr>
              <a:cxnSpLocks/>
            </p:cNvCxnSpPr>
            <p:nvPr/>
          </p:nvCxnSpPr>
          <p:spPr>
            <a:xfrm>
              <a:off x="1943076" y="1133723"/>
              <a:ext cx="1841702" cy="0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3BF7208-B425-2C41-8C5E-286F92406E86}"/>
                </a:ext>
              </a:extLst>
            </p:cNvPr>
            <p:cNvSpPr/>
            <p:nvPr/>
          </p:nvSpPr>
          <p:spPr>
            <a:xfrm>
              <a:off x="4037837" y="621637"/>
              <a:ext cx="2061099" cy="8922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FC55DF5-48FF-224F-9EFD-3739ABB3EA60}"/>
                </a:ext>
              </a:extLst>
            </p:cNvPr>
            <p:cNvCxnSpPr>
              <a:cxnSpLocks/>
            </p:cNvCxnSpPr>
            <p:nvPr/>
          </p:nvCxnSpPr>
          <p:spPr>
            <a:xfrm>
              <a:off x="6251017" y="1067779"/>
              <a:ext cx="1841702" cy="0"/>
            </a:xfrm>
            <a:prstGeom prst="straightConnector1">
              <a:avLst/>
            </a:prstGeom>
            <a:ln w="25400">
              <a:prstDash val="solid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7F15D1-CEB8-DF41-9758-0592A3BBDA4F}"/>
                </a:ext>
              </a:extLst>
            </p:cNvPr>
            <p:cNvSpPr txBox="1"/>
            <p:nvPr/>
          </p:nvSpPr>
          <p:spPr>
            <a:xfrm>
              <a:off x="6650867" y="712639"/>
              <a:ext cx="935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$</a:t>
              </a:r>
              <a:r>
                <a:rPr lang="zh-CN" altLang="en-US" dirty="0"/>
                <a:t> </a:t>
              </a:r>
              <a:r>
                <a:rPr lang="en-US" altLang="zh-CN" dirty="0"/>
                <a:t>in/out</a:t>
              </a:r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ABD412-EFA5-2847-A49B-31D16BA05ED0}"/>
                </a:ext>
              </a:extLst>
            </p:cNvPr>
            <p:cNvSpPr/>
            <p:nvPr/>
          </p:nvSpPr>
          <p:spPr>
            <a:xfrm>
              <a:off x="4194877" y="1513922"/>
              <a:ext cx="17470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Off-chain</a:t>
              </a:r>
              <a:r>
                <a:rPr lang="zh-CN" altLang="en-US" dirty="0"/>
                <a:t> </a:t>
              </a:r>
              <a:r>
                <a:rPr lang="en-US" altLang="zh-CN" dirty="0"/>
                <a:t>system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C3F93C-1167-9E4B-8DC9-8F45778EDF6C}"/>
                </a:ext>
              </a:extLst>
            </p:cNvPr>
            <p:cNvSpPr txBox="1"/>
            <p:nvPr/>
          </p:nvSpPr>
          <p:spPr>
            <a:xfrm>
              <a:off x="4115622" y="712639"/>
              <a:ext cx="18467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Bob</a:t>
              </a:r>
              <a:r>
                <a:rPr lang="zh-CN" altLang="en-US" dirty="0"/>
                <a:t> </a:t>
              </a:r>
              <a:r>
                <a:rPr lang="en-US" altLang="zh-CN" dirty="0"/>
                <a:t>-$10,</a:t>
              </a:r>
              <a:r>
                <a:rPr lang="zh-CN" altLang="en-US" dirty="0"/>
                <a:t> </a:t>
              </a:r>
              <a:r>
                <a:rPr lang="en-US" altLang="zh-CN" dirty="0"/>
                <a:t>…</a:t>
              </a:r>
            </a:p>
            <a:p>
              <a:r>
                <a:rPr lang="en-US" altLang="zh-CN" dirty="0"/>
                <a:t>Alice</a:t>
              </a:r>
              <a:r>
                <a:rPr lang="zh-CN" altLang="en-US" dirty="0"/>
                <a:t> </a:t>
              </a:r>
              <a:r>
                <a:rPr lang="en-US" altLang="zh-CN" dirty="0"/>
                <a:t>+$10,</a:t>
              </a:r>
              <a:r>
                <a:rPr lang="zh-CN" altLang="en-US" dirty="0"/>
                <a:t> </a:t>
              </a:r>
              <a:r>
                <a:rPr lang="en-US" altLang="zh-CN" dirty="0"/>
                <a:t>…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863FB27-657F-B544-96EB-A5AB34591AA4}"/>
              </a:ext>
            </a:extLst>
          </p:cNvPr>
          <p:cNvGrpSpPr/>
          <p:nvPr/>
        </p:nvGrpSpPr>
        <p:grpSpPr>
          <a:xfrm>
            <a:off x="806472" y="5474829"/>
            <a:ext cx="5973301" cy="556783"/>
            <a:chOff x="806472" y="5474829"/>
            <a:chExt cx="5973301" cy="55678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1D94BD8-9A38-B44F-8DFD-0A4EEE30B1CA}"/>
                </a:ext>
              </a:extLst>
            </p:cNvPr>
            <p:cNvSpPr txBox="1"/>
            <p:nvPr/>
          </p:nvSpPr>
          <p:spPr>
            <a:xfrm>
              <a:off x="806472" y="5474829"/>
              <a:ext cx="1148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Sidechain:</a:t>
              </a:r>
              <a:endParaRPr lang="en-US" dirty="0"/>
            </a:p>
          </p:txBody>
        </p:sp>
        <p:pic>
          <p:nvPicPr>
            <p:cNvPr id="58" name="Picture 5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565C20E-6379-9D45-882E-60BDA2B82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1764" y="5514711"/>
              <a:ext cx="471708" cy="471708"/>
            </a:xfrm>
            <a:prstGeom prst="rect">
              <a:avLst/>
            </a:prstGeom>
          </p:spPr>
        </p:pic>
        <p:pic>
          <p:nvPicPr>
            <p:cNvPr id="61" name="Picture 60" descr="Text&#10;&#10;Description automatically generated">
              <a:extLst>
                <a:ext uri="{FF2B5EF4-FFF2-40B4-BE49-F238E27FC236}">
                  <a16:creationId xmlns:a16="http://schemas.microsoft.com/office/drawing/2014/main" id="{B6FE4F32-9DE8-B048-9C02-B175DFE6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67284" y="5695286"/>
              <a:ext cx="280730" cy="336326"/>
            </a:xfrm>
            <a:prstGeom prst="rect">
              <a:avLst/>
            </a:prstGeom>
          </p:spPr>
        </p:pic>
        <p:pic>
          <p:nvPicPr>
            <p:cNvPr id="62" name="Picture 6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2FE7164-15F7-244F-AE69-ADAEC89CF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4114" y="5480419"/>
              <a:ext cx="514982" cy="514982"/>
            </a:xfrm>
            <a:prstGeom prst="rect">
              <a:avLst/>
            </a:prstGeom>
          </p:spPr>
        </p:pic>
        <p:pic>
          <p:nvPicPr>
            <p:cNvPr id="63" name="Picture 62" descr="Text&#10;&#10;Description automatically generated">
              <a:extLst>
                <a:ext uri="{FF2B5EF4-FFF2-40B4-BE49-F238E27FC236}">
                  <a16:creationId xmlns:a16="http://schemas.microsoft.com/office/drawing/2014/main" id="{4D57575B-6028-F54E-9191-8471399FF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9043" y="5689696"/>
              <a:ext cx="280730" cy="336326"/>
            </a:xfrm>
            <a:prstGeom prst="rect">
              <a:avLst/>
            </a:prstGeom>
          </p:spPr>
        </p:pic>
        <p:pic>
          <p:nvPicPr>
            <p:cNvPr id="64" name="Picture 6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A479F654-1E50-8B42-AA38-D4118D927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5873" y="5474829"/>
              <a:ext cx="514982" cy="514982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ADFA33-6307-EE46-9953-AF2E20959598}"/>
                </a:ext>
              </a:extLst>
            </p:cNvPr>
            <p:cNvSpPr txBox="1"/>
            <p:nvPr/>
          </p:nvSpPr>
          <p:spPr>
            <a:xfrm>
              <a:off x="5622509" y="5514711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DAE15D7-D2B9-E64A-9E2F-60643D72E27D}"/>
                </a:ext>
              </a:extLst>
            </p:cNvPr>
            <p:cNvCxnSpPr>
              <a:cxnSpLocks/>
            </p:cNvCxnSpPr>
            <p:nvPr/>
          </p:nvCxnSpPr>
          <p:spPr>
            <a:xfrm>
              <a:off x="3837520" y="5829390"/>
              <a:ext cx="480848" cy="0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B2786ED-1F71-E741-9183-C51E00ECA4CE}"/>
              </a:ext>
            </a:extLst>
          </p:cNvPr>
          <p:cNvGrpSpPr/>
          <p:nvPr/>
        </p:nvGrpSpPr>
        <p:grpSpPr>
          <a:xfrm>
            <a:off x="810820" y="4149190"/>
            <a:ext cx="4742372" cy="551193"/>
            <a:chOff x="810820" y="4149190"/>
            <a:chExt cx="4742372" cy="55119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55EF16D-E890-E14E-B2EF-9F50D8C2FA22}"/>
                </a:ext>
              </a:extLst>
            </p:cNvPr>
            <p:cNvSpPr txBox="1"/>
            <p:nvPr/>
          </p:nvSpPr>
          <p:spPr>
            <a:xfrm>
              <a:off x="810820" y="4222015"/>
              <a:ext cx="1559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Commit-chain:</a:t>
              </a:r>
              <a:endParaRPr lang="en-US" dirty="0"/>
            </a:p>
          </p:txBody>
        </p:sp>
        <p:pic>
          <p:nvPicPr>
            <p:cNvPr id="48" name="Picture 4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AFB81A2-CA76-E143-96F5-63E3B2A43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2000" y="4192464"/>
              <a:ext cx="471708" cy="471708"/>
            </a:xfrm>
            <a:prstGeom prst="rect">
              <a:avLst/>
            </a:prstGeom>
          </p:spPr>
        </p:pic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E5E8E1F-236D-3A46-B736-224BEF07EA18}"/>
                </a:ext>
              </a:extLst>
            </p:cNvPr>
            <p:cNvCxnSpPr>
              <a:cxnSpLocks/>
            </p:cNvCxnSpPr>
            <p:nvPr/>
          </p:nvCxnSpPr>
          <p:spPr>
            <a:xfrm>
              <a:off x="3827303" y="4459798"/>
              <a:ext cx="480848" cy="0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2" name="Picture 71" descr="Text&#10;&#10;Description automatically generated">
              <a:extLst>
                <a:ext uri="{FF2B5EF4-FFF2-40B4-BE49-F238E27FC236}">
                  <a16:creationId xmlns:a16="http://schemas.microsoft.com/office/drawing/2014/main" id="{A39C20FE-9C7D-6C4A-B9C5-3EB6B3812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72462" y="4364057"/>
              <a:ext cx="280730" cy="336326"/>
            </a:xfrm>
            <a:prstGeom prst="rect">
              <a:avLst/>
            </a:prstGeom>
          </p:spPr>
        </p:pic>
        <p:pic>
          <p:nvPicPr>
            <p:cNvPr id="73" name="Picture 7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A4AFE5DA-4982-E64F-9868-CE3226E82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9292" y="4149190"/>
              <a:ext cx="514982" cy="514982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4033368-CB9B-8040-A820-DDFDDA199C68}"/>
              </a:ext>
            </a:extLst>
          </p:cNvPr>
          <p:cNvGrpSpPr/>
          <p:nvPr/>
        </p:nvGrpSpPr>
        <p:grpSpPr>
          <a:xfrm>
            <a:off x="806472" y="2699161"/>
            <a:ext cx="6046367" cy="846195"/>
            <a:chOff x="806472" y="2699161"/>
            <a:chExt cx="6046367" cy="8461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B7E061-1C8D-0142-95B9-271F50715BB1}"/>
                </a:ext>
              </a:extLst>
            </p:cNvPr>
            <p:cNvSpPr txBox="1"/>
            <p:nvPr/>
          </p:nvSpPr>
          <p:spPr>
            <a:xfrm>
              <a:off x="806472" y="2701154"/>
              <a:ext cx="18628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Payment</a:t>
              </a:r>
              <a:r>
                <a:rPr lang="zh-CN" altLang="en-US" dirty="0"/>
                <a:t> </a:t>
              </a:r>
              <a:r>
                <a:rPr lang="en-US" altLang="zh-CN" dirty="0"/>
                <a:t>channel: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9C229A9-D0A0-7F47-9EAE-75C75FF7A8D0}"/>
                </a:ext>
              </a:extLst>
            </p:cNvPr>
            <p:cNvSpPr txBox="1"/>
            <p:nvPr/>
          </p:nvSpPr>
          <p:spPr>
            <a:xfrm>
              <a:off x="4700898" y="270112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en-US" dirty="0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147FD10-7A12-FB43-A610-906430666CB7}"/>
                </a:ext>
              </a:extLst>
            </p:cNvPr>
            <p:cNvGrpSpPr/>
            <p:nvPr/>
          </p:nvGrpSpPr>
          <p:grpSpPr>
            <a:xfrm>
              <a:off x="2917196" y="2699663"/>
              <a:ext cx="1501771" cy="840622"/>
              <a:chOff x="2917196" y="2699663"/>
              <a:chExt cx="1501771" cy="84062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185C9EE-AB17-F04A-8BBF-BBEF44BD7866}"/>
                  </a:ext>
                </a:extLst>
              </p:cNvPr>
              <p:cNvSpPr txBox="1"/>
              <p:nvPr/>
            </p:nvSpPr>
            <p:spPr>
              <a:xfrm>
                <a:off x="3096779" y="3170953"/>
                <a:ext cx="1111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Channel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 </a:t>
                </a:r>
                <a:endParaRPr lang="en-US" dirty="0"/>
              </a:p>
            </p:txBody>
          </p:sp>
          <p:pic>
            <p:nvPicPr>
              <p:cNvPr id="43" name="Picture 42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3B8DADA5-93CD-394F-9B4D-FCA20B8F77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7196" y="2699663"/>
                <a:ext cx="471708" cy="471708"/>
              </a:xfrm>
              <a:prstGeom prst="rect">
                <a:avLst/>
              </a:prstGeom>
            </p:spPr>
          </p:pic>
          <p:pic>
            <p:nvPicPr>
              <p:cNvPr id="44" name="Picture 43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39F9E802-3A06-3F41-98A2-AB66F23280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7259" y="2699663"/>
                <a:ext cx="471708" cy="471708"/>
              </a:xfrm>
              <a:prstGeom prst="rect">
                <a:avLst/>
              </a:prstGeom>
            </p:spPr>
          </p:pic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8BC5DE2-35C3-DD40-B7CB-3F11534479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0707" y="2943579"/>
                <a:ext cx="356596" cy="0"/>
              </a:xfrm>
              <a:prstGeom prst="straightConnector1">
                <a:avLst/>
              </a:prstGeom>
              <a:ln w="25400">
                <a:prstDash val="solid"/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375D274-BE0B-9542-9CFC-2A1DF498F1C3}"/>
                </a:ext>
              </a:extLst>
            </p:cNvPr>
            <p:cNvGrpSpPr/>
            <p:nvPr/>
          </p:nvGrpSpPr>
          <p:grpSpPr>
            <a:xfrm>
              <a:off x="5351068" y="2699161"/>
              <a:ext cx="1501771" cy="846195"/>
              <a:chOff x="2917196" y="2699663"/>
              <a:chExt cx="1501771" cy="846195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174EBB1-69DB-3440-AA2A-5C404474FCF8}"/>
                  </a:ext>
                </a:extLst>
              </p:cNvPr>
              <p:cNvSpPr txBox="1"/>
              <p:nvPr/>
            </p:nvSpPr>
            <p:spPr>
              <a:xfrm>
                <a:off x="3104190" y="3176526"/>
                <a:ext cx="1112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Channel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 </a:t>
                </a:r>
                <a:endParaRPr lang="en-US" dirty="0"/>
              </a:p>
            </p:txBody>
          </p:sp>
          <p:pic>
            <p:nvPicPr>
              <p:cNvPr id="82" name="Picture 81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2A114C38-86C9-194B-988B-4C31C8CF27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7196" y="2699663"/>
                <a:ext cx="471708" cy="471708"/>
              </a:xfrm>
              <a:prstGeom prst="rect">
                <a:avLst/>
              </a:prstGeom>
            </p:spPr>
          </p:pic>
          <p:pic>
            <p:nvPicPr>
              <p:cNvPr id="83" name="Picture 82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6B2CAF7F-2D0C-8D48-B376-14CEB6D649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7259" y="2699663"/>
                <a:ext cx="471708" cy="471708"/>
              </a:xfrm>
              <a:prstGeom prst="rect">
                <a:avLst/>
              </a:prstGeom>
            </p:spPr>
          </p:pic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33B692B5-11C6-454A-A3DA-9E1F359CF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0707" y="2943579"/>
                <a:ext cx="356596" cy="0"/>
              </a:xfrm>
              <a:prstGeom prst="straightConnector1">
                <a:avLst/>
              </a:prstGeom>
              <a:ln w="25400">
                <a:prstDash val="solid"/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A5F72753-9DD4-E441-916C-3CAF7934D891}"/>
              </a:ext>
            </a:extLst>
          </p:cNvPr>
          <p:cNvSpPr txBox="1"/>
          <p:nvPr/>
        </p:nvSpPr>
        <p:spPr>
          <a:xfrm>
            <a:off x="8403077" y="3683406"/>
            <a:ext cx="151746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Trade-off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</a:rPr>
              <a:t>Usability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</a:rPr>
              <a:t>Trust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</a:rPr>
              <a:t>Efficiency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FF52F4B-A52E-484C-8ED0-E87CD42A42DE}"/>
              </a:ext>
            </a:extLst>
          </p:cNvPr>
          <p:cNvSpPr txBox="1"/>
          <p:nvPr/>
        </p:nvSpPr>
        <p:spPr>
          <a:xfrm>
            <a:off x="8403077" y="3070456"/>
            <a:ext cx="1413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Best</a:t>
            </a:r>
            <a:r>
              <a:rPr lang="zh-CN" altLang="en-US" sz="2400" dirty="0"/>
              <a:t> </a:t>
            </a:r>
            <a:r>
              <a:rPr lang="en-US" altLang="zh-CN" sz="2400" dirty="0"/>
              <a:t>one?</a:t>
            </a:r>
            <a:endParaRPr lang="en-US" altLang="zh-CN" sz="2000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3C66AB0-68CF-0943-BB03-3209E93A60F6}"/>
              </a:ext>
            </a:extLst>
          </p:cNvPr>
          <p:cNvCxnSpPr>
            <a:cxnSpLocks/>
          </p:cNvCxnSpPr>
          <p:nvPr/>
        </p:nvCxnSpPr>
        <p:spPr>
          <a:xfrm flipH="1">
            <a:off x="5060467" y="1954281"/>
            <a:ext cx="1" cy="483423"/>
          </a:xfrm>
          <a:prstGeom prst="straightConnector1">
            <a:avLst/>
          </a:prstGeom>
          <a:ln w="25400"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6" name="Picture 95" descr="Icon&#10;&#10;Description automatically generated">
            <a:extLst>
              <a:ext uri="{FF2B5EF4-FFF2-40B4-BE49-F238E27FC236}">
                <a16:creationId xmlns:a16="http://schemas.microsoft.com/office/drawing/2014/main" id="{9EFFDF08-02EE-654F-A1C7-B59E5ABE5C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2273" y="1989684"/>
            <a:ext cx="371165" cy="39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1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1561-D4D5-D744-84B5-32F1CFE3C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Payment</a:t>
            </a:r>
            <a:r>
              <a:rPr lang="zh-CN" altLang="en-US" sz="3600" dirty="0"/>
              <a:t> </a:t>
            </a:r>
            <a:r>
              <a:rPr lang="en-US" altLang="zh-CN" sz="3600" dirty="0"/>
              <a:t>channel</a:t>
            </a:r>
            <a:endParaRPr lang="en-US" sz="36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B84E255-7D17-F74B-97FF-2107E52D3CBA}"/>
              </a:ext>
            </a:extLst>
          </p:cNvPr>
          <p:cNvSpPr txBox="1">
            <a:spLocks/>
          </p:cNvSpPr>
          <p:nvPr/>
        </p:nvSpPr>
        <p:spPr>
          <a:xfrm>
            <a:off x="5101870" y="1821054"/>
            <a:ext cx="7520188" cy="44395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Problem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recent</a:t>
            </a:r>
            <a:r>
              <a:rPr lang="zh-CN" altLang="en-US" sz="2400" dirty="0"/>
              <a:t> </a:t>
            </a:r>
            <a:r>
              <a:rPr lang="en-US" altLang="zh-CN" sz="2400" dirty="0"/>
              <a:t>works</a:t>
            </a:r>
          </a:p>
          <a:p>
            <a:r>
              <a:rPr lang="en-US" altLang="zh-CN" sz="2400" dirty="0"/>
              <a:t>More</a:t>
            </a:r>
            <a:r>
              <a:rPr lang="zh-CN" altLang="en-US" sz="2400" dirty="0"/>
              <a:t> </a:t>
            </a:r>
            <a:r>
              <a:rPr lang="en-US" altLang="zh-CN" sz="2400" dirty="0"/>
              <a:t>efficient</a:t>
            </a:r>
            <a:r>
              <a:rPr lang="zh-CN" altLang="en-US" sz="2400" dirty="0"/>
              <a:t> </a:t>
            </a:r>
            <a:r>
              <a:rPr lang="en-US" altLang="zh-CN" sz="2400" dirty="0"/>
              <a:t>channel</a:t>
            </a:r>
          </a:p>
          <a:p>
            <a:pPr lvl="1"/>
            <a:r>
              <a:rPr lang="en-US" altLang="zh-CN" sz="2000" dirty="0"/>
              <a:t>Committee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reduce</a:t>
            </a:r>
            <a:r>
              <a:rPr lang="zh-CN" altLang="en-US" sz="2000" dirty="0"/>
              <a:t> </a:t>
            </a:r>
            <a:r>
              <a:rPr lang="en-US" altLang="zh-CN" sz="2000" dirty="0"/>
              <a:t>transactions:</a:t>
            </a:r>
            <a:r>
              <a:rPr lang="zh-CN" altLang="en-US" sz="2000" dirty="0"/>
              <a:t> </a:t>
            </a:r>
            <a:r>
              <a:rPr lang="en-US" altLang="zh-CN" sz="2000" dirty="0"/>
              <a:t>SOSP’19</a:t>
            </a:r>
            <a:r>
              <a:rPr lang="zh-CN" altLang="en-US" sz="2000" dirty="0"/>
              <a:t> </a:t>
            </a:r>
            <a:r>
              <a:rPr lang="en-US" altLang="zh-CN" sz="2000" dirty="0"/>
              <a:t>[17]</a:t>
            </a:r>
          </a:p>
          <a:p>
            <a:pPr lvl="1"/>
            <a:r>
              <a:rPr lang="en-US" altLang="zh-CN" sz="2000" dirty="0"/>
              <a:t>Rebalance</a:t>
            </a:r>
            <a:r>
              <a:rPr lang="zh-CN" altLang="en-US" sz="2000" dirty="0"/>
              <a:t> </a:t>
            </a:r>
            <a:r>
              <a:rPr lang="en-US" altLang="zh-CN" sz="2000" dirty="0"/>
              <a:t>channel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reduce</a:t>
            </a:r>
            <a:r>
              <a:rPr lang="zh-CN" altLang="en-US" sz="2000" dirty="0"/>
              <a:t> </a:t>
            </a:r>
            <a:r>
              <a:rPr lang="en-US" altLang="zh-CN" sz="2000" dirty="0"/>
              <a:t>transactions:</a:t>
            </a:r>
            <a:r>
              <a:rPr lang="zh-CN" altLang="en-US" sz="2000" dirty="0"/>
              <a:t> </a:t>
            </a:r>
            <a:r>
              <a:rPr lang="en-US" altLang="zh-CN" sz="2000" dirty="0"/>
              <a:t>ePrint’21</a:t>
            </a:r>
            <a:r>
              <a:rPr lang="zh-CN" altLang="en-US" sz="2000" dirty="0"/>
              <a:t> </a:t>
            </a:r>
            <a:r>
              <a:rPr lang="en-US" altLang="zh-CN" sz="2000" dirty="0"/>
              <a:t>[24]</a:t>
            </a:r>
          </a:p>
          <a:p>
            <a:pPr lvl="1"/>
            <a:r>
              <a:rPr lang="en-US" altLang="zh-CN" sz="2000" dirty="0"/>
              <a:t>One-round</a:t>
            </a:r>
            <a:r>
              <a:rPr lang="zh-CN" altLang="en-US" sz="2000" dirty="0"/>
              <a:t> </a:t>
            </a:r>
            <a:r>
              <a:rPr lang="en-US" altLang="zh-CN" sz="2000" dirty="0"/>
              <a:t>communication:</a:t>
            </a:r>
            <a:r>
              <a:rPr lang="zh-CN" altLang="en-US" sz="2000" dirty="0"/>
              <a:t> </a:t>
            </a:r>
            <a:r>
              <a:rPr lang="en-US" altLang="zh-CN" sz="2000" dirty="0"/>
              <a:t>USENIX</a:t>
            </a:r>
            <a:r>
              <a:rPr lang="zh-CN" altLang="en-US" sz="2000" dirty="0"/>
              <a:t> </a:t>
            </a:r>
            <a:r>
              <a:rPr lang="en-US" altLang="zh-CN" sz="2000" dirty="0"/>
              <a:t>Security’21</a:t>
            </a:r>
            <a:r>
              <a:rPr lang="zh-CN" altLang="en-US" sz="2000" dirty="0"/>
              <a:t> </a:t>
            </a:r>
            <a:r>
              <a:rPr lang="en-US" altLang="zh-CN" sz="2000" dirty="0"/>
              <a:t>[23]</a:t>
            </a:r>
          </a:p>
          <a:p>
            <a:r>
              <a:rPr lang="en-US" altLang="zh-CN" sz="2400" dirty="0"/>
              <a:t>More</a:t>
            </a:r>
            <a:r>
              <a:rPr lang="zh-CN" altLang="en-US" sz="2400" dirty="0"/>
              <a:t> </a:t>
            </a:r>
            <a:r>
              <a:rPr lang="en-US" altLang="zh-CN" sz="2400" dirty="0"/>
              <a:t>efficient</a:t>
            </a:r>
            <a:r>
              <a:rPr lang="zh-CN" altLang="en-US" sz="2400" dirty="0"/>
              <a:t> </a:t>
            </a:r>
            <a:r>
              <a:rPr lang="en-US" altLang="zh-CN" sz="2400" dirty="0"/>
              <a:t>routing</a:t>
            </a:r>
          </a:p>
          <a:p>
            <a:pPr lvl="1"/>
            <a:r>
              <a:rPr lang="en-US" altLang="zh-CN" sz="2000" dirty="0"/>
              <a:t>NSDI’20</a:t>
            </a:r>
            <a:r>
              <a:rPr lang="zh-CN" altLang="en-US" sz="2000" dirty="0"/>
              <a:t> </a:t>
            </a:r>
            <a:r>
              <a:rPr lang="en-US" altLang="zh-CN" sz="2000" dirty="0"/>
              <a:t>[22]</a:t>
            </a:r>
          </a:p>
          <a:p>
            <a:r>
              <a:rPr lang="en-US" altLang="zh-CN" sz="2400" dirty="0"/>
              <a:t>Privacy:</a:t>
            </a:r>
            <a:r>
              <a:rPr lang="zh-CN" altLang="en-US" sz="2400" dirty="0"/>
              <a:t> </a:t>
            </a:r>
            <a:r>
              <a:rPr lang="en-US" altLang="zh-CN" sz="2400" dirty="0"/>
              <a:t>Send</a:t>
            </a:r>
            <a:r>
              <a:rPr lang="zh-CN" altLang="en-US" sz="2400" dirty="0"/>
              <a:t> </a:t>
            </a:r>
            <a:r>
              <a:rPr lang="en-US" altLang="zh-CN" sz="2400" dirty="0"/>
              <a:t>?</a:t>
            </a:r>
            <a:r>
              <a:rPr lang="zh-CN" altLang="en-US" sz="2400" dirty="0"/>
              <a:t> </a:t>
            </a:r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?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?</a:t>
            </a:r>
          </a:p>
          <a:p>
            <a:pPr lvl="1"/>
            <a:r>
              <a:rPr lang="en-US" altLang="zh-CN" sz="2000" dirty="0"/>
              <a:t>Zcash-based:</a:t>
            </a:r>
            <a:r>
              <a:rPr lang="zh-CN" altLang="en-US" sz="2000" dirty="0"/>
              <a:t> </a:t>
            </a:r>
            <a:r>
              <a:rPr lang="en-US" altLang="zh-CN" sz="2000" dirty="0"/>
              <a:t>CCS’17</a:t>
            </a:r>
            <a:r>
              <a:rPr lang="zh-CN" altLang="en-US" sz="2000" dirty="0"/>
              <a:t> </a:t>
            </a:r>
            <a:r>
              <a:rPr lang="en-US" altLang="zh-CN" sz="2000" dirty="0"/>
              <a:t>[19]</a:t>
            </a:r>
          </a:p>
          <a:p>
            <a:pPr lvl="1"/>
            <a:r>
              <a:rPr lang="en-US" altLang="zh-CN" sz="2000" dirty="0"/>
              <a:t>Split</a:t>
            </a:r>
            <a:r>
              <a:rPr lang="zh-CN" altLang="en-US" sz="2000" dirty="0"/>
              <a:t> </a:t>
            </a:r>
            <a:r>
              <a:rPr lang="en-US" altLang="zh-CN" sz="2000" dirty="0"/>
              <a:t>payment</a:t>
            </a:r>
            <a:r>
              <a:rPr lang="zh-CN" altLang="en-US" sz="2000" dirty="0"/>
              <a:t> </a:t>
            </a:r>
            <a:r>
              <a:rPr lang="en-US" altLang="zh-CN" sz="2000" dirty="0"/>
              <a:t>among</a:t>
            </a:r>
            <a:r>
              <a:rPr lang="zh-CN" altLang="en-US" sz="2000" dirty="0"/>
              <a:t> </a:t>
            </a:r>
            <a:r>
              <a:rPr lang="en-US" altLang="zh-CN" sz="2000" dirty="0"/>
              <a:t>multiple</a:t>
            </a:r>
            <a:r>
              <a:rPr lang="zh-CN" altLang="en-US" sz="2000" dirty="0"/>
              <a:t> </a:t>
            </a:r>
            <a:r>
              <a:rPr lang="en-US" altLang="zh-CN" sz="2000" dirty="0"/>
              <a:t>routing</a:t>
            </a:r>
            <a:r>
              <a:rPr lang="zh-CN" altLang="en-US" sz="2000" dirty="0"/>
              <a:t> </a:t>
            </a:r>
            <a:r>
              <a:rPr lang="en-US" altLang="zh-CN" sz="2000" dirty="0"/>
              <a:t>path:</a:t>
            </a:r>
            <a:r>
              <a:rPr lang="zh-CN" altLang="en-US" sz="2000" dirty="0"/>
              <a:t> </a:t>
            </a:r>
            <a:r>
              <a:rPr lang="en-US" altLang="zh-CN" sz="2000" dirty="0"/>
              <a:t>NDSS’</a:t>
            </a:r>
            <a:r>
              <a:rPr lang="zh-CN" altLang="en-US" sz="2000" dirty="0"/>
              <a:t> </a:t>
            </a:r>
            <a:r>
              <a:rPr lang="en-US" altLang="zh-CN" sz="2000" dirty="0"/>
              <a:t>18</a:t>
            </a:r>
            <a:r>
              <a:rPr lang="zh-CN" altLang="en-US" sz="2000" dirty="0"/>
              <a:t> </a:t>
            </a:r>
            <a:r>
              <a:rPr lang="en-US" altLang="zh-CN" sz="2000" dirty="0"/>
              <a:t>[20]</a:t>
            </a:r>
          </a:p>
          <a:p>
            <a:pPr lvl="1"/>
            <a:r>
              <a:rPr lang="en-US" altLang="zh-CN" sz="2000" dirty="0"/>
              <a:t>Anonymous</a:t>
            </a:r>
            <a:r>
              <a:rPr lang="zh-CN" altLang="en-US" sz="2000" dirty="0"/>
              <a:t> </a:t>
            </a:r>
            <a:r>
              <a:rPr lang="en-US" altLang="zh-CN" sz="2000" dirty="0"/>
              <a:t>routing</a:t>
            </a:r>
            <a:r>
              <a:rPr lang="zh-CN" altLang="en-US" sz="2000" dirty="0"/>
              <a:t> </a:t>
            </a:r>
            <a:r>
              <a:rPr lang="en-US" altLang="zh-CN" sz="2000" dirty="0"/>
              <a:t>path:</a:t>
            </a:r>
            <a:r>
              <a:rPr lang="zh-CN" altLang="en-US" sz="2000" dirty="0"/>
              <a:t> </a:t>
            </a:r>
            <a:r>
              <a:rPr lang="en-US" altLang="zh-CN" sz="2000" dirty="0"/>
              <a:t>NDSS’19</a:t>
            </a:r>
            <a:r>
              <a:rPr lang="zh-CN" altLang="en-US" sz="2000" dirty="0"/>
              <a:t> </a:t>
            </a:r>
            <a:r>
              <a:rPr lang="en-US" altLang="zh-CN" sz="2000" dirty="0"/>
              <a:t>[21]</a:t>
            </a:r>
          </a:p>
          <a:p>
            <a:pPr lvl="1"/>
            <a:r>
              <a:rPr lang="en-US" altLang="zh-CN" sz="2000" dirty="0"/>
              <a:t>Differential</a:t>
            </a:r>
            <a:r>
              <a:rPr lang="zh-CN" altLang="en-US" sz="2000" dirty="0"/>
              <a:t> </a:t>
            </a:r>
            <a:r>
              <a:rPr lang="en-US" altLang="zh-CN" sz="2000" dirty="0"/>
              <a:t>privacy</a:t>
            </a:r>
            <a:r>
              <a:rPr lang="zh-CN" altLang="en-US" sz="2000" dirty="0"/>
              <a:t> </a:t>
            </a:r>
            <a:r>
              <a:rPr lang="en-US" altLang="zh-CN" sz="2000" dirty="0"/>
              <a:t>against</a:t>
            </a:r>
            <a:r>
              <a:rPr lang="zh-CN" altLang="en-US" sz="2000" dirty="0"/>
              <a:t> </a:t>
            </a:r>
            <a:r>
              <a:rPr lang="en-US" altLang="zh-CN" sz="2000" dirty="0"/>
              <a:t>side-channel:</a:t>
            </a:r>
            <a:r>
              <a:rPr lang="zh-CN" altLang="en-US" sz="2000" dirty="0"/>
              <a:t> </a:t>
            </a:r>
            <a:r>
              <a:rPr lang="en-US" altLang="zh-CN" sz="2000" dirty="0"/>
              <a:t>ePrint’22</a:t>
            </a:r>
            <a:r>
              <a:rPr lang="zh-CN" altLang="en-US" sz="2000" dirty="0"/>
              <a:t> </a:t>
            </a:r>
            <a:r>
              <a:rPr lang="en-US" altLang="zh-CN" sz="2000" dirty="0"/>
              <a:t>[18]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65ED38-95ED-1A48-8D0E-1ED2A9AFBD4A}"/>
              </a:ext>
            </a:extLst>
          </p:cNvPr>
          <p:cNvGrpSpPr/>
          <p:nvPr/>
        </p:nvGrpSpPr>
        <p:grpSpPr>
          <a:xfrm>
            <a:off x="663612" y="1442600"/>
            <a:ext cx="4053928" cy="2761570"/>
            <a:chOff x="663612" y="1442600"/>
            <a:chExt cx="4053928" cy="2761570"/>
          </a:xfrm>
        </p:grpSpPr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8D35BC9-CC32-0549-AA5F-C5AF7C858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3612" y="1821054"/>
              <a:ext cx="530147" cy="530147"/>
            </a:xfrm>
            <a:prstGeom prst="rect">
              <a:avLst/>
            </a:prstGeom>
          </p:spPr>
        </p:pic>
        <p:pic>
          <p:nvPicPr>
            <p:cNvPr id="9" name="Picture 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3BEF04B-2545-9E48-B188-65DA85781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2695" y="1442600"/>
              <a:ext cx="1421406" cy="1421406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9787EEB-3DFC-F842-B128-A1A178E2A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2159" y="2093491"/>
              <a:ext cx="625422" cy="1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0407005-401D-BF43-BCC9-4751369CCAA0}"/>
                </a:ext>
              </a:extLst>
            </p:cNvPr>
            <p:cNvSpPr txBox="1"/>
            <p:nvPr/>
          </p:nvSpPr>
          <p:spPr>
            <a:xfrm>
              <a:off x="2095873" y="3834838"/>
              <a:ext cx="1111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 </a:t>
              </a:r>
              <a:r>
                <a:rPr lang="en-US" altLang="zh-CN" dirty="0"/>
                <a:t>Channel</a:t>
              </a:r>
              <a:r>
                <a:rPr lang="zh-CN" altLang="en-US" dirty="0"/>
                <a:t>  </a:t>
              </a:r>
              <a:endParaRPr lang="en-US" dirty="0"/>
            </a:p>
          </p:txBody>
        </p:sp>
        <p:pic>
          <p:nvPicPr>
            <p:cNvPr id="20" name="Picture 1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A304DBD-190E-BF47-BEA7-C56F8B846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9696" y="3349792"/>
              <a:ext cx="471708" cy="471708"/>
            </a:xfrm>
            <a:prstGeom prst="rect">
              <a:avLst/>
            </a:prstGeom>
          </p:spPr>
        </p:pic>
        <p:pic>
          <p:nvPicPr>
            <p:cNvPr id="21" name="Picture 2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4755A9C6-DE0C-734F-96ED-3DE2FE4CE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9759" y="3349792"/>
              <a:ext cx="471708" cy="471708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72FF00B-A1A1-8746-B22D-8B7D91183876}"/>
                </a:ext>
              </a:extLst>
            </p:cNvPr>
            <p:cNvCxnSpPr>
              <a:cxnSpLocks/>
            </p:cNvCxnSpPr>
            <p:nvPr/>
          </p:nvCxnSpPr>
          <p:spPr>
            <a:xfrm>
              <a:off x="2463207" y="3593708"/>
              <a:ext cx="356596" cy="0"/>
            </a:xfrm>
            <a:prstGeom prst="straightConnector1">
              <a:avLst/>
            </a:prstGeom>
            <a:ln w="25400">
              <a:prstDash val="solid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6DE8A6E-67DA-CE40-9220-B94CEC4D4E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1467" y="2102972"/>
              <a:ext cx="681570" cy="1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C4436F2-9921-0C43-8700-56E3CD6FD5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3397" y="2856149"/>
              <a:ext cx="1" cy="558813"/>
            </a:xfrm>
            <a:prstGeom prst="straightConnector1">
              <a:avLst/>
            </a:prstGeom>
            <a:ln w="25400"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C9AF7B1-7730-714A-8DAD-E97A59388935}"/>
                </a:ext>
              </a:extLst>
            </p:cNvPr>
            <p:cNvSpPr txBox="1"/>
            <p:nvPr/>
          </p:nvSpPr>
          <p:spPr>
            <a:xfrm>
              <a:off x="1404027" y="17802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$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CB2C501-8A89-FA4C-A534-7689117FF800}"/>
                </a:ext>
              </a:extLst>
            </p:cNvPr>
            <p:cNvSpPr txBox="1"/>
            <p:nvPr/>
          </p:nvSpPr>
          <p:spPr>
            <a:xfrm>
              <a:off x="3619904" y="17802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$</a:t>
              </a:r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0A9973-ED4F-AE49-B27E-71D4819A5236}"/>
                </a:ext>
              </a:extLst>
            </p:cNvPr>
            <p:cNvSpPr txBox="1"/>
            <p:nvPr/>
          </p:nvSpPr>
          <p:spPr>
            <a:xfrm>
              <a:off x="1932694" y="2922233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Open</a:t>
              </a:r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EA8029A-7AF5-6644-B12A-378F3D4106BA}"/>
                </a:ext>
              </a:extLst>
            </p:cNvPr>
            <p:cNvSpPr txBox="1"/>
            <p:nvPr/>
          </p:nvSpPr>
          <p:spPr>
            <a:xfrm>
              <a:off x="2657495" y="2928592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Close</a:t>
              </a:r>
              <a:endParaRPr lang="en-US" dirty="0"/>
            </a:p>
          </p:txBody>
        </p:sp>
        <p:pic>
          <p:nvPicPr>
            <p:cNvPr id="26" name="Picture 2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435EC295-B71A-2F4D-9C06-73481131C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7393" y="1780211"/>
              <a:ext cx="530147" cy="530147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E2E2B96-B9D9-C245-B90F-51B17ED3985A}"/>
              </a:ext>
            </a:extLst>
          </p:cNvPr>
          <p:cNvGrpSpPr/>
          <p:nvPr/>
        </p:nvGrpSpPr>
        <p:grpSpPr>
          <a:xfrm>
            <a:off x="1134768" y="4527970"/>
            <a:ext cx="3258530" cy="1486999"/>
            <a:chOff x="1134768" y="4527970"/>
            <a:chExt cx="3258530" cy="148699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471C75F-C0C1-C24C-97DC-15FBE3D3AD79}"/>
                </a:ext>
              </a:extLst>
            </p:cNvPr>
            <p:cNvSpPr txBox="1"/>
            <p:nvPr/>
          </p:nvSpPr>
          <p:spPr>
            <a:xfrm>
              <a:off x="1572891" y="5645637"/>
              <a:ext cx="1111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Channel</a:t>
              </a:r>
              <a:r>
                <a:rPr lang="zh-CN" altLang="en-US" dirty="0"/>
                <a:t> </a:t>
              </a:r>
              <a:r>
                <a:rPr lang="en-US" altLang="zh-CN" dirty="0"/>
                <a:t>i</a:t>
              </a:r>
              <a:r>
                <a:rPr lang="zh-CN" altLang="en-US" dirty="0"/>
                <a:t> </a:t>
              </a:r>
              <a:endParaRPr lang="en-US" dirty="0"/>
            </a:p>
          </p:txBody>
        </p:sp>
        <p:pic>
          <p:nvPicPr>
            <p:cNvPr id="29" name="Picture 2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97EF7FC-10B4-1146-92CE-2E031078D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4768" y="5239103"/>
              <a:ext cx="471708" cy="471708"/>
            </a:xfrm>
            <a:prstGeom prst="rect">
              <a:avLst/>
            </a:prstGeom>
          </p:spPr>
        </p:pic>
        <p:pic>
          <p:nvPicPr>
            <p:cNvPr id="30" name="Picture 2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246BE8B-AD34-7841-9E61-F9E204891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4339" y="5256859"/>
              <a:ext cx="471708" cy="471708"/>
            </a:xfrm>
            <a:prstGeom prst="rect">
              <a:avLst/>
            </a:prstGeom>
          </p:spPr>
        </p:pic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6F6B604-E4E5-A54B-9BF1-C6C1EEF99DF5}"/>
                </a:ext>
              </a:extLst>
            </p:cNvPr>
            <p:cNvCxnSpPr>
              <a:cxnSpLocks/>
            </p:cNvCxnSpPr>
            <p:nvPr/>
          </p:nvCxnSpPr>
          <p:spPr>
            <a:xfrm>
              <a:off x="1723859" y="5500775"/>
              <a:ext cx="730524" cy="0"/>
            </a:xfrm>
            <a:prstGeom prst="straightConnector1">
              <a:avLst/>
            </a:prstGeom>
            <a:ln w="25400">
              <a:prstDash val="solid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0ABE72F-A5FF-1444-90A3-3ACD8ED2AFF9}"/>
                </a:ext>
              </a:extLst>
            </p:cNvPr>
            <p:cNvSpPr txBox="1"/>
            <p:nvPr/>
          </p:nvSpPr>
          <p:spPr>
            <a:xfrm>
              <a:off x="2955827" y="5645637"/>
              <a:ext cx="1112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Channel</a:t>
              </a:r>
              <a:r>
                <a:rPr lang="zh-CN" altLang="en-US" dirty="0"/>
                <a:t> </a:t>
              </a:r>
              <a:r>
                <a:rPr lang="en-US" altLang="zh-CN" dirty="0"/>
                <a:t>j</a:t>
              </a:r>
              <a:r>
                <a:rPr lang="zh-CN" altLang="en-US" dirty="0"/>
                <a:t> </a:t>
              </a:r>
              <a:endParaRPr lang="en-US" dirty="0"/>
            </a:p>
          </p:txBody>
        </p:sp>
        <p:pic>
          <p:nvPicPr>
            <p:cNvPr id="38" name="Picture 3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AC9BB571-B47B-FE4F-8E34-84859998E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21590" y="5242113"/>
              <a:ext cx="471708" cy="471708"/>
            </a:xfrm>
            <a:prstGeom prst="rect">
              <a:avLst/>
            </a:prstGeom>
          </p:spPr>
        </p:pic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871ED22-70DF-4D4E-BB02-426A19DA4299}"/>
                </a:ext>
              </a:extLst>
            </p:cNvPr>
            <p:cNvCxnSpPr>
              <a:cxnSpLocks/>
            </p:cNvCxnSpPr>
            <p:nvPr/>
          </p:nvCxnSpPr>
          <p:spPr>
            <a:xfrm>
              <a:off x="3141260" y="5486029"/>
              <a:ext cx="680713" cy="0"/>
            </a:xfrm>
            <a:prstGeom prst="straightConnector1">
              <a:avLst/>
            </a:prstGeom>
            <a:ln w="25400">
              <a:prstDash val="solid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50B62BF-2673-A648-9E0E-06EE20F45CEA}"/>
                </a:ext>
              </a:extLst>
            </p:cNvPr>
            <p:cNvSpPr txBox="1"/>
            <p:nvPr/>
          </p:nvSpPr>
          <p:spPr>
            <a:xfrm>
              <a:off x="2468044" y="4616481"/>
              <a:ext cx="909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Routing</a:t>
              </a:r>
              <a:endParaRPr lang="en-US" dirty="0"/>
            </a:p>
          </p:txBody>
        </p:sp>
        <p:pic>
          <p:nvPicPr>
            <p:cNvPr id="44" name="Picture 4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613DED3-783A-DA4C-BF74-1A45ED223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9696" y="4527970"/>
              <a:ext cx="609600" cy="60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215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1561-D4D5-D744-84B5-32F1CFE3C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Commit-chain</a:t>
            </a:r>
            <a:endParaRPr lang="en-US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96B3CA4-4B49-CD40-8547-FCDBD77A4F9F}"/>
              </a:ext>
            </a:extLst>
          </p:cNvPr>
          <p:cNvGrpSpPr/>
          <p:nvPr/>
        </p:nvGrpSpPr>
        <p:grpSpPr>
          <a:xfrm>
            <a:off x="316759" y="2051662"/>
            <a:ext cx="4949372" cy="1421406"/>
            <a:chOff x="316759" y="2051662"/>
            <a:chExt cx="4949372" cy="1421406"/>
          </a:xfrm>
        </p:grpSpPr>
        <p:pic>
          <p:nvPicPr>
            <p:cNvPr id="9" name="Picture 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3BEF04B-2545-9E48-B188-65DA85781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4725" y="2051662"/>
              <a:ext cx="1421406" cy="1421406"/>
            </a:xfrm>
            <a:prstGeom prst="rect">
              <a:avLst/>
            </a:prstGeom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6DE8A6E-67DA-CE40-9220-B94CEC4D4E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2197" y="2774731"/>
              <a:ext cx="1125572" cy="6342"/>
            </a:xfrm>
            <a:prstGeom prst="straightConnector1">
              <a:avLst/>
            </a:prstGeom>
            <a:ln w="25400">
              <a:prstDash val="solid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3" name="Picture 2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E4F86F8-ACB3-714F-AE6B-F227CC420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759" y="2503127"/>
              <a:ext cx="471708" cy="471708"/>
            </a:xfrm>
            <a:prstGeom prst="rect">
              <a:avLst/>
            </a:prstGeom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BD93C9D-0968-6548-9D01-C2D6640AB211}"/>
                </a:ext>
              </a:extLst>
            </p:cNvPr>
            <p:cNvCxnSpPr>
              <a:cxnSpLocks/>
            </p:cNvCxnSpPr>
            <p:nvPr/>
          </p:nvCxnSpPr>
          <p:spPr>
            <a:xfrm>
              <a:off x="956558" y="2772759"/>
              <a:ext cx="709280" cy="0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Picture 25" descr="Text&#10;&#10;Description automatically generated">
              <a:extLst>
                <a:ext uri="{FF2B5EF4-FFF2-40B4-BE49-F238E27FC236}">
                  <a16:creationId xmlns:a16="http://schemas.microsoft.com/office/drawing/2014/main" id="{07FCD6C9-6162-404E-BC4C-5E788D1A4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64162" y="2688253"/>
              <a:ext cx="280730" cy="336326"/>
            </a:xfrm>
            <a:prstGeom prst="rect">
              <a:avLst/>
            </a:prstGeom>
          </p:spPr>
        </p:pic>
        <p:pic>
          <p:nvPicPr>
            <p:cNvPr id="28" name="Picture 2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AABC8C1-6866-3B48-9438-7691D6B9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30992" y="2473386"/>
              <a:ext cx="514982" cy="514982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544582A-D9CE-BD42-94D9-7C0717EFACC8}"/>
                </a:ext>
              </a:extLst>
            </p:cNvPr>
            <p:cNvSpPr txBox="1"/>
            <p:nvPr/>
          </p:nvSpPr>
          <p:spPr>
            <a:xfrm>
              <a:off x="2678172" y="2412930"/>
              <a:ext cx="935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$</a:t>
              </a:r>
              <a:r>
                <a:rPr lang="zh-CN" altLang="en-US" dirty="0"/>
                <a:t> </a:t>
              </a:r>
              <a:r>
                <a:rPr lang="en-US" altLang="zh-CN" dirty="0"/>
                <a:t>in/out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D23CFD-F546-6F47-B724-0697FA0E2BEB}"/>
                </a:ext>
              </a:extLst>
            </p:cNvPr>
            <p:cNvSpPr txBox="1"/>
            <p:nvPr/>
          </p:nvSpPr>
          <p:spPr>
            <a:xfrm>
              <a:off x="822118" y="2411741"/>
              <a:ext cx="1005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Payment</a:t>
              </a:r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D479AAC-0566-C749-91C8-C480A07FB673}"/>
              </a:ext>
            </a:extLst>
          </p:cNvPr>
          <p:cNvGrpSpPr/>
          <p:nvPr/>
        </p:nvGrpSpPr>
        <p:grpSpPr>
          <a:xfrm>
            <a:off x="281246" y="3717574"/>
            <a:ext cx="5013236" cy="1421406"/>
            <a:chOff x="281246" y="3717574"/>
            <a:chExt cx="5013236" cy="1421406"/>
          </a:xfrm>
        </p:grpSpPr>
        <p:pic>
          <p:nvPicPr>
            <p:cNvPr id="47" name="Picture 4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7720B3CF-932C-4342-BAFE-104A4622B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73076" y="3717574"/>
              <a:ext cx="1421406" cy="1421406"/>
            </a:xfrm>
            <a:prstGeom prst="rect">
              <a:avLst/>
            </a:prstGeom>
          </p:spPr>
        </p:pic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98F8BAD-925D-2F45-B984-613C35DD91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9779" y="4430249"/>
              <a:ext cx="1125572" cy="6342"/>
            </a:xfrm>
            <a:prstGeom prst="straightConnector1">
              <a:avLst/>
            </a:prstGeom>
            <a:ln w="25400">
              <a:prstDash val="solid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9" name="Picture 4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E412364-15C7-A745-8133-513CB7FE9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246" y="4158645"/>
              <a:ext cx="471708" cy="471708"/>
            </a:xfrm>
            <a:prstGeom prst="rect">
              <a:avLst/>
            </a:prstGeom>
          </p:spPr>
        </p:pic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022E845-E806-BE49-A825-F77A9A618ECF}"/>
                </a:ext>
              </a:extLst>
            </p:cNvPr>
            <p:cNvCxnSpPr>
              <a:cxnSpLocks/>
            </p:cNvCxnSpPr>
            <p:nvPr/>
          </p:nvCxnSpPr>
          <p:spPr>
            <a:xfrm>
              <a:off x="921045" y="4428277"/>
              <a:ext cx="709280" cy="0"/>
            </a:xfrm>
            <a:prstGeom prst="straightConnector1">
              <a:avLst/>
            </a:prstGeom>
            <a:ln w="25400">
              <a:prstDash val="solid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1" name="Picture 50" descr="Text&#10;&#10;Description automatically generated">
              <a:extLst>
                <a:ext uri="{FF2B5EF4-FFF2-40B4-BE49-F238E27FC236}">
                  <a16:creationId xmlns:a16="http://schemas.microsoft.com/office/drawing/2014/main" id="{0AD320D0-1E30-074E-8E7E-DA089AF99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28649" y="4343771"/>
              <a:ext cx="280730" cy="336326"/>
            </a:xfrm>
            <a:prstGeom prst="rect">
              <a:avLst/>
            </a:prstGeom>
          </p:spPr>
        </p:pic>
        <p:pic>
          <p:nvPicPr>
            <p:cNvPr id="52" name="Picture 5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475FD84E-8E3D-2F45-9AD9-B4DED65D3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95479" y="4128904"/>
              <a:ext cx="514982" cy="514982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916B39F-AC81-6145-BAAC-34A14CC65ECC}"/>
                </a:ext>
              </a:extLst>
            </p:cNvPr>
            <p:cNvSpPr txBox="1"/>
            <p:nvPr/>
          </p:nvSpPr>
          <p:spPr>
            <a:xfrm>
              <a:off x="2544892" y="4067259"/>
              <a:ext cx="1240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Checkpoint</a:t>
              </a:r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BDEE0BA-E3A7-8C4F-9658-01B09B11F136}"/>
                </a:ext>
              </a:extLst>
            </p:cNvPr>
            <p:cNvSpPr txBox="1"/>
            <p:nvPr/>
          </p:nvSpPr>
          <p:spPr>
            <a:xfrm>
              <a:off x="945511" y="4094659"/>
              <a:ext cx="693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Proof</a:t>
              </a:r>
              <a:endParaRPr lang="en-US" dirty="0"/>
            </a:p>
          </p:txBody>
        </p:sp>
      </p:grp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D391CFB-FD56-7946-974A-4BABD7F20744}"/>
              </a:ext>
            </a:extLst>
          </p:cNvPr>
          <p:cNvSpPr txBox="1">
            <a:spLocks/>
          </p:cNvSpPr>
          <p:nvPr/>
        </p:nvSpPr>
        <p:spPr>
          <a:xfrm>
            <a:off x="5614510" y="1482132"/>
            <a:ext cx="6464170" cy="2680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Problem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recent</a:t>
            </a:r>
            <a:r>
              <a:rPr lang="zh-CN" altLang="en-US" sz="2400" dirty="0"/>
              <a:t> </a:t>
            </a:r>
            <a:r>
              <a:rPr lang="en-US" altLang="zh-CN" sz="2400" dirty="0"/>
              <a:t>works</a:t>
            </a:r>
          </a:p>
          <a:p>
            <a:r>
              <a:rPr lang="en-US" altLang="zh-CN" sz="2400" dirty="0"/>
              <a:t>Checkpoint</a:t>
            </a:r>
            <a:r>
              <a:rPr lang="zh-CN" altLang="en-US" sz="2400" dirty="0"/>
              <a:t> </a:t>
            </a:r>
            <a:r>
              <a:rPr lang="en-US" altLang="zh-CN" sz="2400" dirty="0"/>
              <a:t>scheme</a:t>
            </a:r>
          </a:p>
          <a:p>
            <a:pPr lvl="1"/>
            <a:r>
              <a:rPr lang="en-US" altLang="zh-CN" sz="2000" dirty="0"/>
              <a:t>Challenge-response:</a:t>
            </a:r>
            <a:r>
              <a:rPr lang="zh-CN" altLang="en-US" sz="2000" dirty="0"/>
              <a:t> </a:t>
            </a:r>
            <a:r>
              <a:rPr lang="en-US" altLang="zh-CN" sz="2000" dirty="0"/>
              <a:t>ePrint’18</a:t>
            </a:r>
            <a:r>
              <a:rPr lang="zh-CN" altLang="en-US" sz="2000" dirty="0"/>
              <a:t> </a:t>
            </a:r>
            <a:r>
              <a:rPr lang="en-US" altLang="zh-CN" sz="2000" dirty="0"/>
              <a:t>[15]</a:t>
            </a:r>
          </a:p>
          <a:p>
            <a:pPr lvl="1"/>
            <a:r>
              <a:rPr lang="en-US" altLang="zh-CN" sz="2000" dirty="0"/>
              <a:t>ZK-based:</a:t>
            </a:r>
            <a:r>
              <a:rPr lang="zh-CN" altLang="en-US" sz="2000" dirty="0"/>
              <a:t> </a:t>
            </a:r>
            <a:r>
              <a:rPr lang="en-US" altLang="zh-CN" sz="2000" dirty="0"/>
              <a:t>ePrint’18</a:t>
            </a:r>
            <a:r>
              <a:rPr lang="zh-CN" altLang="en-US" sz="2000" dirty="0"/>
              <a:t> </a:t>
            </a:r>
            <a:r>
              <a:rPr lang="en-US" altLang="zh-CN" sz="2000" dirty="0"/>
              <a:t>[15]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lvl="1"/>
            <a:r>
              <a:rPr lang="en-US" altLang="zh-CN" sz="2000" dirty="0"/>
              <a:t>TEE-based:</a:t>
            </a:r>
            <a:r>
              <a:rPr lang="zh-CN" altLang="en-US" sz="2000" dirty="0"/>
              <a:t> </a:t>
            </a:r>
            <a:r>
              <a:rPr lang="en-US" altLang="zh-CN" sz="2000" dirty="0"/>
              <a:t>ePrint’20</a:t>
            </a:r>
            <a:r>
              <a:rPr lang="zh-CN" altLang="en-US" sz="2000" dirty="0"/>
              <a:t> </a:t>
            </a:r>
            <a:r>
              <a:rPr lang="en-US" altLang="zh-CN" sz="2000" dirty="0"/>
              <a:t>[14]</a:t>
            </a:r>
            <a:endParaRPr lang="en-HK" altLang="zh-CN" sz="2000" dirty="0"/>
          </a:p>
          <a:p>
            <a:r>
              <a:rPr lang="en-US" altLang="zh-CN" sz="2400" dirty="0"/>
              <a:t>Off-chain</a:t>
            </a:r>
            <a:r>
              <a:rPr lang="zh-CN" altLang="en-US" sz="2400" dirty="0"/>
              <a:t> </a:t>
            </a:r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availability</a:t>
            </a:r>
            <a:r>
              <a:rPr lang="zh-CN" altLang="en-US" sz="2400" dirty="0"/>
              <a:t>   </a:t>
            </a:r>
            <a:endParaRPr lang="en-US" altLang="zh-CN" sz="2400" dirty="0"/>
          </a:p>
          <a:p>
            <a:pPr lvl="1"/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committee:</a:t>
            </a:r>
            <a:r>
              <a:rPr lang="zh-CN" altLang="en-US" sz="2000" dirty="0"/>
              <a:t> </a:t>
            </a:r>
            <a:r>
              <a:rPr lang="en-US" altLang="zh-CN" sz="2000" dirty="0"/>
              <a:t>Blog</a:t>
            </a:r>
            <a:r>
              <a:rPr lang="zh-CN" altLang="en-US" sz="2000" dirty="0"/>
              <a:t> </a:t>
            </a:r>
            <a:r>
              <a:rPr lang="en-US" altLang="zh-CN" sz="2000" dirty="0"/>
              <a:t>post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2020</a:t>
            </a:r>
            <a:r>
              <a:rPr lang="zh-CN" altLang="en-US" sz="2000" dirty="0"/>
              <a:t> </a:t>
            </a:r>
            <a:r>
              <a:rPr lang="en-US" altLang="zh-CN" sz="2000" dirty="0"/>
              <a:t>[16]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endParaRPr lang="en-US" sz="2400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1EB46044-C6E0-0C4F-AE00-9EBA6742C129}"/>
              </a:ext>
            </a:extLst>
          </p:cNvPr>
          <p:cNvSpPr txBox="1">
            <a:spLocks/>
          </p:cNvSpPr>
          <p:nvPr/>
        </p:nvSpPr>
        <p:spPr>
          <a:xfrm>
            <a:off x="5614510" y="4303784"/>
            <a:ext cx="6464170" cy="2680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What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could</a:t>
            </a:r>
            <a:r>
              <a:rPr lang="zh-CN" altLang="en-US" sz="2400" dirty="0"/>
              <a:t> </a:t>
            </a:r>
            <a:r>
              <a:rPr lang="en-US" altLang="zh-CN" sz="2400" dirty="0"/>
              <a:t>do</a:t>
            </a:r>
          </a:p>
          <a:p>
            <a:r>
              <a:rPr lang="en-US" altLang="zh-CN" sz="2400" dirty="0"/>
              <a:t>Private</a:t>
            </a:r>
            <a:r>
              <a:rPr lang="zh-CN" altLang="en-US" sz="2400" dirty="0"/>
              <a:t> </a:t>
            </a:r>
            <a:r>
              <a:rPr lang="en-US" altLang="zh-CN" sz="2400" dirty="0"/>
              <a:t>commit-chain?</a:t>
            </a:r>
            <a:r>
              <a:rPr lang="zh-CN" altLang="en-US" sz="2400" dirty="0"/>
              <a:t> </a:t>
            </a:r>
            <a:r>
              <a:rPr lang="en-US" altLang="zh-CN" sz="2400" dirty="0"/>
              <a:t>Not</a:t>
            </a:r>
            <a:r>
              <a:rPr lang="zh-CN" altLang="en-US" sz="2400" dirty="0"/>
              <a:t> </a:t>
            </a:r>
            <a:r>
              <a:rPr lang="en-US" altLang="zh-CN" sz="2400" dirty="0"/>
              <a:t>so</a:t>
            </a:r>
            <a:r>
              <a:rPr lang="zh-CN" altLang="en-US" sz="2400" dirty="0"/>
              <a:t> </a:t>
            </a:r>
            <a:r>
              <a:rPr lang="en-US" altLang="zh-CN" sz="2400" dirty="0"/>
              <a:t>fast</a:t>
            </a:r>
          </a:p>
          <a:p>
            <a:r>
              <a:rPr lang="en-US" altLang="zh-CN" sz="2400" dirty="0"/>
              <a:t>Improve</a:t>
            </a:r>
            <a:r>
              <a:rPr lang="zh-CN" altLang="en-US" sz="2400" dirty="0"/>
              <a:t> </a:t>
            </a:r>
            <a:r>
              <a:rPr lang="en-US" altLang="zh-CN" sz="2400" dirty="0"/>
              <a:t>usability</a:t>
            </a:r>
          </a:p>
          <a:p>
            <a:pPr lvl="1"/>
            <a:r>
              <a:rPr lang="en-US" altLang="zh-CN" sz="2000" dirty="0"/>
              <a:t>Off-chain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availability</a:t>
            </a:r>
          </a:p>
          <a:p>
            <a:pPr lvl="1"/>
            <a:r>
              <a:rPr lang="en-US" altLang="zh-CN" sz="2000" dirty="0"/>
              <a:t>Single</a:t>
            </a:r>
            <a:r>
              <a:rPr lang="zh-CN" altLang="en-US" sz="2000" dirty="0"/>
              <a:t> </a:t>
            </a:r>
            <a:r>
              <a:rPr lang="en-US" altLang="zh-CN" sz="2000" dirty="0"/>
              <a:t>point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service</a:t>
            </a:r>
            <a:r>
              <a:rPr lang="zh-CN" altLang="en-US" sz="2000" dirty="0"/>
              <a:t> </a:t>
            </a:r>
            <a:r>
              <a:rPr lang="en-US" altLang="zh-CN" sz="2000" dirty="0"/>
              <a:t>failure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204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1561-D4D5-D744-84B5-32F1CFE3C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Sidechain</a:t>
            </a:r>
            <a:endParaRPr lang="en-US" sz="3600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E27F5B6-64D4-DE4D-9F7F-2AE9A43097FB}"/>
              </a:ext>
            </a:extLst>
          </p:cNvPr>
          <p:cNvGrpSpPr/>
          <p:nvPr/>
        </p:nvGrpSpPr>
        <p:grpSpPr>
          <a:xfrm>
            <a:off x="253472" y="1843631"/>
            <a:ext cx="4894340" cy="1585368"/>
            <a:chOff x="253472" y="1843631"/>
            <a:chExt cx="4894340" cy="1585368"/>
          </a:xfrm>
        </p:grpSpPr>
        <p:pic>
          <p:nvPicPr>
            <p:cNvPr id="17" name="Picture 1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47EE735-88C6-D440-BD09-C75111072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3472" y="2350706"/>
              <a:ext cx="471708" cy="471708"/>
            </a:xfrm>
            <a:prstGeom prst="rect">
              <a:avLst/>
            </a:prstGeom>
          </p:spPr>
        </p:pic>
        <p:pic>
          <p:nvPicPr>
            <p:cNvPr id="18" name="Picture 17" descr="Text&#10;&#10;Description automatically generated">
              <a:extLst>
                <a:ext uri="{FF2B5EF4-FFF2-40B4-BE49-F238E27FC236}">
                  <a16:creationId xmlns:a16="http://schemas.microsoft.com/office/drawing/2014/main" id="{0097FB85-D735-314B-A670-4FD7487E6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19197" y="2058498"/>
              <a:ext cx="280730" cy="336326"/>
            </a:xfrm>
            <a:prstGeom prst="rect">
              <a:avLst/>
            </a:prstGeom>
          </p:spPr>
        </p:pic>
        <p:pic>
          <p:nvPicPr>
            <p:cNvPr id="19" name="Picture 1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408DEEB3-1075-314B-B218-540E598D9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86027" y="1843631"/>
              <a:ext cx="514982" cy="514982"/>
            </a:xfrm>
            <a:prstGeom prst="rect">
              <a:avLst/>
            </a:prstGeom>
          </p:spPr>
        </p:pic>
        <p:pic>
          <p:nvPicPr>
            <p:cNvPr id="20" name="Picture 19" descr="Text&#10;&#10;Description automatically generated">
              <a:extLst>
                <a:ext uri="{FF2B5EF4-FFF2-40B4-BE49-F238E27FC236}">
                  <a16:creationId xmlns:a16="http://schemas.microsoft.com/office/drawing/2014/main" id="{D4EC0D20-7F3D-3044-86C8-42AC255E9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19197" y="3003584"/>
              <a:ext cx="280730" cy="336326"/>
            </a:xfrm>
            <a:prstGeom prst="rect">
              <a:avLst/>
            </a:prstGeom>
          </p:spPr>
        </p:pic>
        <p:pic>
          <p:nvPicPr>
            <p:cNvPr id="21" name="Picture 2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67FDDD9-F48C-A242-AA1A-82B65C152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86027" y="2788717"/>
              <a:ext cx="514982" cy="51498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E8857F-2190-B046-808F-37DF058FBC92}"/>
                </a:ext>
              </a:extLst>
            </p:cNvPr>
            <p:cNvSpPr txBox="1"/>
            <p:nvPr/>
          </p:nvSpPr>
          <p:spPr>
            <a:xfrm>
              <a:off x="1909982" y="2358613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en-US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15D4821-ACB7-3D43-84C1-0E5D659CF56D}"/>
                </a:ext>
              </a:extLst>
            </p:cNvPr>
            <p:cNvCxnSpPr>
              <a:cxnSpLocks/>
            </p:cNvCxnSpPr>
            <p:nvPr/>
          </p:nvCxnSpPr>
          <p:spPr>
            <a:xfrm>
              <a:off x="823120" y="2586560"/>
              <a:ext cx="842717" cy="0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0" name="Picture 2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4AA1D88-173F-D943-B5D1-EEB3F8BE0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26406" y="2007593"/>
              <a:ext cx="1421406" cy="1421406"/>
            </a:xfrm>
            <a:prstGeom prst="rect">
              <a:avLst/>
            </a:prstGeom>
          </p:spPr>
        </p:pic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E29BC2-E5F4-CB48-8847-E8A6F5A11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5506" y="2580710"/>
              <a:ext cx="1004934" cy="5408"/>
            </a:xfrm>
            <a:prstGeom prst="straightConnector1">
              <a:avLst/>
            </a:prstGeom>
            <a:ln w="25400">
              <a:prstDash val="solid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590DAD-7F8D-E549-80E7-4EB75545CF2D}"/>
                </a:ext>
              </a:extLst>
            </p:cNvPr>
            <p:cNvSpPr txBox="1"/>
            <p:nvPr/>
          </p:nvSpPr>
          <p:spPr>
            <a:xfrm>
              <a:off x="713656" y="2235936"/>
              <a:ext cx="1005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Payment</a:t>
              </a:r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C5537EC-AB85-C440-9A78-76C4E5CA21C4}"/>
                </a:ext>
              </a:extLst>
            </p:cNvPr>
            <p:cNvSpPr txBox="1"/>
            <p:nvPr/>
          </p:nvSpPr>
          <p:spPr>
            <a:xfrm>
              <a:off x="2598682" y="2265095"/>
              <a:ext cx="988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 </a:t>
              </a:r>
              <a:r>
                <a:rPr lang="en-US" altLang="zh-CN" dirty="0"/>
                <a:t>$</a:t>
              </a:r>
              <a:r>
                <a:rPr lang="zh-CN" altLang="en-US" dirty="0"/>
                <a:t> </a:t>
              </a:r>
              <a:r>
                <a:rPr lang="en-US" altLang="zh-CN" dirty="0"/>
                <a:t>in/out</a:t>
              </a:r>
              <a:endParaRPr lang="en-US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C983C32-74A6-B74F-8194-283C272C3301}"/>
              </a:ext>
            </a:extLst>
          </p:cNvPr>
          <p:cNvGrpSpPr/>
          <p:nvPr/>
        </p:nvGrpSpPr>
        <p:grpSpPr>
          <a:xfrm>
            <a:off x="1087087" y="4015481"/>
            <a:ext cx="3158789" cy="2069003"/>
            <a:chOff x="1087087" y="4015481"/>
            <a:chExt cx="3158789" cy="2069003"/>
          </a:xfrm>
        </p:grpSpPr>
        <p:pic>
          <p:nvPicPr>
            <p:cNvPr id="47" name="Picture 46" descr="Text&#10;&#10;Description automatically generated">
              <a:extLst>
                <a:ext uri="{FF2B5EF4-FFF2-40B4-BE49-F238E27FC236}">
                  <a16:creationId xmlns:a16="http://schemas.microsoft.com/office/drawing/2014/main" id="{664CC393-477D-324D-AC8F-F372674C1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0257" y="4537872"/>
              <a:ext cx="280730" cy="336326"/>
            </a:xfrm>
            <a:prstGeom prst="rect">
              <a:avLst/>
            </a:prstGeom>
          </p:spPr>
        </p:pic>
        <p:pic>
          <p:nvPicPr>
            <p:cNvPr id="48" name="Picture 4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F15DA99-FDD3-C743-B5C7-873B6F49A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7087" y="4323005"/>
              <a:ext cx="514982" cy="514982"/>
            </a:xfrm>
            <a:prstGeom prst="rect">
              <a:avLst/>
            </a:prstGeom>
          </p:spPr>
        </p:pic>
        <p:pic>
          <p:nvPicPr>
            <p:cNvPr id="49" name="Picture 48" descr="Text&#10;&#10;Description automatically generated">
              <a:extLst>
                <a:ext uri="{FF2B5EF4-FFF2-40B4-BE49-F238E27FC236}">
                  <a16:creationId xmlns:a16="http://schemas.microsoft.com/office/drawing/2014/main" id="{E6F32E53-52BB-BC4E-868A-E6A6412C7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0257" y="5482958"/>
              <a:ext cx="280730" cy="336326"/>
            </a:xfrm>
            <a:prstGeom prst="rect">
              <a:avLst/>
            </a:prstGeom>
          </p:spPr>
        </p:pic>
        <p:pic>
          <p:nvPicPr>
            <p:cNvPr id="50" name="Picture 4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F6796BB-7911-4C40-9255-45078C1A5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7087" y="5268091"/>
              <a:ext cx="514982" cy="514982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FA56D91-151A-0F45-B06D-32BB1DB95048}"/>
                </a:ext>
              </a:extLst>
            </p:cNvPr>
            <p:cNvSpPr txBox="1"/>
            <p:nvPr/>
          </p:nvSpPr>
          <p:spPr>
            <a:xfrm>
              <a:off x="1211042" y="4837987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en-US" dirty="0"/>
            </a:p>
          </p:txBody>
        </p:sp>
        <p:pic>
          <p:nvPicPr>
            <p:cNvPr id="52" name="Picture 5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9736645-CF05-F449-AB51-1DC8421CB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92063" y="4791357"/>
              <a:ext cx="609600" cy="60960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02257BE-A90E-7D49-9C00-E8B700337718}"/>
                </a:ext>
              </a:extLst>
            </p:cNvPr>
            <p:cNvSpPr txBox="1"/>
            <p:nvPr/>
          </p:nvSpPr>
          <p:spPr>
            <a:xfrm>
              <a:off x="2838118" y="4900420"/>
              <a:ext cx="1407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2.</a:t>
              </a:r>
              <a:r>
                <a:rPr lang="zh-CN" altLang="en-US" dirty="0"/>
                <a:t> </a:t>
              </a:r>
              <a:r>
                <a:rPr lang="en-US" altLang="zh-CN" dirty="0"/>
                <a:t>Consensus</a:t>
              </a:r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CC23C53-81C2-B446-B388-14DB77A30EF0}"/>
                </a:ext>
              </a:extLst>
            </p:cNvPr>
            <p:cNvSpPr txBox="1"/>
            <p:nvPr/>
          </p:nvSpPr>
          <p:spPr>
            <a:xfrm>
              <a:off x="2496863" y="4180715"/>
              <a:ext cx="12329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1.</a:t>
              </a:r>
              <a:r>
                <a:rPr lang="zh-CN" altLang="en-US" dirty="0"/>
                <a:t> </a:t>
              </a:r>
              <a:r>
                <a:rPr lang="en-US" altLang="zh-CN" dirty="0"/>
                <a:t>Payment</a:t>
              </a:r>
              <a:endParaRPr lang="en-US" dirty="0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C0D4AED-58B4-5745-9E15-96148CEB0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6817" y="4015481"/>
              <a:ext cx="0" cy="748673"/>
            </a:xfrm>
            <a:prstGeom prst="straightConnector1">
              <a:avLst/>
            </a:prstGeom>
            <a:ln w="25400">
              <a:prstDash val="solid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D805D62-3A26-744B-BB3D-880C0BDAB3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6817" y="5408737"/>
              <a:ext cx="0" cy="675747"/>
            </a:xfrm>
            <a:prstGeom prst="straightConnector1">
              <a:avLst/>
            </a:prstGeom>
            <a:ln w="25400">
              <a:prstDash val="solid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0" name="Picture 59" descr="Text&#10;&#10;Description automatically generated">
              <a:extLst>
                <a:ext uri="{FF2B5EF4-FFF2-40B4-BE49-F238E27FC236}">
                  <a16:creationId xmlns:a16="http://schemas.microsoft.com/office/drawing/2014/main" id="{38132E9E-DED7-6347-B29B-ECECCC417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02130" y="5572523"/>
              <a:ext cx="280730" cy="336326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7DEAA4E-A17B-A242-9C7C-23EC3C613568}"/>
                </a:ext>
              </a:extLst>
            </p:cNvPr>
            <p:cNvSpPr txBox="1"/>
            <p:nvPr/>
          </p:nvSpPr>
          <p:spPr>
            <a:xfrm>
              <a:off x="2519386" y="5561944"/>
              <a:ext cx="1101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3.</a:t>
              </a:r>
              <a:r>
                <a:rPr lang="zh-CN" altLang="en-US" dirty="0"/>
                <a:t> </a:t>
              </a:r>
              <a:r>
                <a:rPr lang="en-US" altLang="zh-CN" dirty="0"/>
                <a:t>Update</a:t>
              </a:r>
              <a:endParaRPr lang="en-US" dirty="0"/>
            </a:p>
          </p:txBody>
        </p:sp>
      </p:grp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3107C511-AD5C-1D4A-8E59-81290EB5000F}"/>
              </a:ext>
            </a:extLst>
          </p:cNvPr>
          <p:cNvSpPr txBox="1">
            <a:spLocks/>
          </p:cNvSpPr>
          <p:nvPr/>
        </p:nvSpPr>
        <p:spPr>
          <a:xfrm>
            <a:off x="5614510" y="1482132"/>
            <a:ext cx="6464170" cy="2680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Problem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recent</a:t>
            </a:r>
            <a:r>
              <a:rPr lang="zh-CN" altLang="en-US" sz="2400" dirty="0"/>
              <a:t> </a:t>
            </a:r>
            <a:r>
              <a:rPr lang="en-US" altLang="zh-CN" sz="2400" dirty="0"/>
              <a:t>works</a:t>
            </a:r>
          </a:p>
          <a:p>
            <a:r>
              <a:rPr lang="en-US" altLang="zh-CN" sz="2400" dirty="0"/>
              <a:t>Verify</a:t>
            </a:r>
            <a:r>
              <a:rPr lang="zh-CN" altLang="en-US" sz="2400" dirty="0"/>
              <a:t> </a:t>
            </a:r>
            <a:r>
              <a:rPr lang="en-US" altLang="zh-CN" sz="2400" dirty="0"/>
              <a:t>$</a:t>
            </a:r>
            <a:r>
              <a:rPr lang="zh-CN" altLang="en-US" sz="2400" dirty="0"/>
              <a:t> </a:t>
            </a:r>
            <a:r>
              <a:rPr lang="en-US" altLang="zh-CN" sz="2400" dirty="0"/>
              <a:t>during</a:t>
            </a:r>
            <a:r>
              <a:rPr lang="zh-CN" altLang="en-US" sz="2400" dirty="0"/>
              <a:t> </a:t>
            </a:r>
            <a:r>
              <a:rPr lang="en-US" altLang="zh-CN" sz="2400" dirty="0"/>
              <a:t>in/out</a:t>
            </a:r>
          </a:p>
          <a:p>
            <a:pPr lvl="1"/>
            <a:r>
              <a:rPr lang="en-US" altLang="zh-CN" sz="2000" dirty="0"/>
              <a:t>Proof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work:</a:t>
            </a:r>
            <a:r>
              <a:rPr lang="zh-CN" altLang="en-US" sz="2000" dirty="0"/>
              <a:t> </a:t>
            </a:r>
            <a:r>
              <a:rPr lang="en-US" altLang="zh-CN" sz="2000" dirty="0"/>
              <a:t>ICDCS’20</a:t>
            </a:r>
            <a:r>
              <a:rPr lang="zh-CN" altLang="en-US" sz="2000" dirty="0"/>
              <a:t> </a:t>
            </a:r>
            <a:r>
              <a:rPr lang="en-US" altLang="zh-CN" sz="2000" dirty="0"/>
              <a:t>[1],</a:t>
            </a:r>
            <a:r>
              <a:rPr lang="zh-CN" altLang="en-US" sz="2000" dirty="0"/>
              <a:t> </a:t>
            </a:r>
            <a:r>
              <a:rPr lang="en-US" altLang="zh-CN" sz="2000" dirty="0"/>
              <a:t>FC’19</a:t>
            </a:r>
            <a:r>
              <a:rPr lang="zh-CN" altLang="en-US" sz="2000" dirty="0"/>
              <a:t> </a:t>
            </a:r>
            <a:r>
              <a:rPr lang="en-US" altLang="zh-CN" sz="2000" dirty="0"/>
              <a:t>[2],</a:t>
            </a:r>
            <a:r>
              <a:rPr lang="zh-CN" altLang="en-US" sz="2000" dirty="0"/>
              <a:t> </a:t>
            </a:r>
            <a:r>
              <a:rPr lang="en-US" altLang="zh-CN" sz="2000" dirty="0"/>
              <a:t>TDSC’21</a:t>
            </a:r>
            <a:r>
              <a:rPr lang="zh-CN" altLang="en-US" sz="2000" dirty="0"/>
              <a:t> </a:t>
            </a:r>
            <a:r>
              <a:rPr lang="en-US" altLang="zh-CN" sz="2000" dirty="0"/>
              <a:t>[4]</a:t>
            </a:r>
            <a:endParaRPr lang="en-HK" altLang="zh-CN" sz="2000" dirty="0"/>
          </a:p>
          <a:p>
            <a:pPr lvl="1"/>
            <a:r>
              <a:rPr lang="en-US" altLang="zh-CN" sz="2000" dirty="0"/>
              <a:t>Proof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stake:</a:t>
            </a:r>
            <a:r>
              <a:rPr lang="zh-CN" altLang="en-US" sz="2000" dirty="0"/>
              <a:t> </a:t>
            </a:r>
            <a:r>
              <a:rPr lang="en-US" altLang="zh-CN" sz="2000" dirty="0"/>
              <a:t>SP’19</a:t>
            </a:r>
            <a:r>
              <a:rPr lang="zh-CN" altLang="en-US" sz="2000" dirty="0"/>
              <a:t> </a:t>
            </a:r>
            <a:r>
              <a:rPr lang="en-US" altLang="zh-CN" sz="2000" dirty="0"/>
              <a:t>[3],</a:t>
            </a:r>
            <a:r>
              <a:rPr lang="zh-CN" altLang="en-US" sz="2000" dirty="0"/>
              <a:t> </a:t>
            </a:r>
            <a:r>
              <a:rPr lang="en-US" altLang="zh-CN" sz="2000" dirty="0"/>
              <a:t>TDSC’21</a:t>
            </a:r>
            <a:r>
              <a:rPr lang="zh-CN" altLang="en-US" sz="2000" dirty="0"/>
              <a:t> </a:t>
            </a:r>
            <a:r>
              <a:rPr lang="en-US" altLang="zh-CN" sz="2000" dirty="0"/>
              <a:t>[4]</a:t>
            </a:r>
          </a:p>
          <a:p>
            <a:pPr lvl="1"/>
            <a:r>
              <a:rPr lang="en-US" altLang="zh-CN" sz="2000" dirty="0"/>
              <a:t>Permissioned:</a:t>
            </a:r>
            <a:r>
              <a:rPr lang="zh-CN" altLang="en-US" sz="2000" dirty="0"/>
              <a:t> </a:t>
            </a:r>
            <a:r>
              <a:rPr lang="en-US" altLang="zh-CN" sz="2000" dirty="0"/>
              <a:t>IWQoS’21</a:t>
            </a:r>
            <a:r>
              <a:rPr lang="zh-CN" altLang="en-US" sz="2000" dirty="0"/>
              <a:t> </a:t>
            </a:r>
            <a:r>
              <a:rPr lang="en-US" altLang="zh-CN" sz="2000" dirty="0"/>
              <a:t>[5],</a:t>
            </a:r>
            <a:r>
              <a:rPr lang="zh-CN" altLang="en-US" sz="2000" dirty="0"/>
              <a:t> </a:t>
            </a:r>
            <a:r>
              <a:rPr lang="en-US" altLang="zh-CN" sz="2000" dirty="0"/>
              <a:t>Blockchain’21</a:t>
            </a:r>
            <a:r>
              <a:rPr lang="zh-CN" altLang="en-US" sz="2000" dirty="0"/>
              <a:t> </a:t>
            </a:r>
            <a:r>
              <a:rPr lang="en-US" altLang="zh-CN" sz="2000" dirty="0"/>
              <a:t>[6]</a:t>
            </a:r>
          </a:p>
          <a:p>
            <a:r>
              <a:rPr lang="en-US" altLang="zh-CN" sz="2400" dirty="0"/>
              <a:t>Private</a:t>
            </a:r>
            <a:r>
              <a:rPr lang="zh-CN" altLang="en-US" sz="2400" dirty="0"/>
              <a:t> </a:t>
            </a:r>
            <a:r>
              <a:rPr lang="en-US" altLang="zh-CN" sz="2400" dirty="0"/>
              <a:t>payment</a:t>
            </a:r>
          </a:p>
          <a:p>
            <a:pPr lvl="1"/>
            <a:r>
              <a:rPr lang="en-US" altLang="zh-CN" sz="2000" dirty="0"/>
              <a:t>MPC</a:t>
            </a:r>
            <a:r>
              <a:rPr lang="zh-CN" altLang="en-US" sz="2000" dirty="0"/>
              <a:t> </a:t>
            </a:r>
            <a:r>
              <a:rPr lang="en-US" altLang="zh-CN" sz="2000" dirty="0"/>
              <a:t>sidechain:</a:t>
            </a:r>
            <a:r>
              <a:rPr lang="zh-CN" altLang="en-US" sz="2000" dirty="0"/>
              <a:t> </a:t>
            </a:r>
            <a:r>
              <a:rPr lang="en-US" altLang="zh-CN" sz="2000" dirty="0"/>
              <a:t>Blog</a:t>
            </a:r>
            <a:r>
              <a:rPr lang="zh-CN" altLang="en-US" sz="2000" dirty="0"/>
              <a:t> </a:t>
            </a:r>
            <a:r>
              <a:rPr lang="en-US" altLang="zh-CN" sz="2000" dirty="0"/>
              <a:t>post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2021 [7]</a:t>
            </a:r>
          </a:p>
          <a:p>
            <a:endParaRPr lang="en-US" sz="2400" dirty="0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9C9C0749-BBBF-E948-875F-25194939927E}"/>
              </a:ext>
            </a:extLst>
          </p:cNvPr>
          <p:cNvSpPr txBox="1">
            <a:spLocks/>
          </p:cNvSpPr>
          <p:nvPr/>
        </p:nvSpPr>
        <p:spPr>
          <a:xfrm>
            <a:off x="5614510" y="4303784"/>
            <a:ext cx="6464170" cy="2680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What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could</a:t>
            </a:r>
            <a:r>
              <a:rPr lang="zh-CN" altLang="en-US" sz="2400" dirty="0"/>
              <a:t> </a:t>
            </a:r>
            <a:r>
              <a:rPr lang="en-US" altLang="zh-CN" sz="2400" dirty="0"/>
              <a:t>do</a:t>
            </a:r>
          </a:p>
          <a:p>
            <a:r>
              <a:rPr lang="en-US" altLang="zh-CN" sz="2400" dirty="0"/>
              <a:t>Private</a:t>
            </a:r>
            <a:r>
              <a:rPr lang="zh-CN" altLang="en-US" sz="2400" dirty="0"/>
              <a:t> </a:t>
            </a:r>
            <a:r>
              <a:rPr lang="en-US" altLang="zh-CN" sz="2400" dirty="0"/>
              <a:t>payment</a:t>
            </a:r>
          </a:p>
          <a:p>
            <a:r>
              <a:rPr lang="en-US" altLang="zh-CN" sz="2400" dirty="0"/>
              <a:t>Payment</a:t>
            </a:r>
            <a:r>
              <a:rPr lang="zh-CN" altLang="en-US" sz="2400" dirty="0"/>
              <a:t> </a:t>
            </a:r>
            <a:r>
              <a:rPr lang="en-US" altLang="zh-CN" sz="2400" dirty="0"/>
              <a:t>across</a:t>
            </a:r>
            <a:r>
              <a:rPr lang="zh-CN" altLang="en-US" sz="2400" dirty="0"/>
              <a:t> </a:t>
            </a:r>
            <a:r>
              <a:rPr lang="en-US" altLang="zh-CN" sz="2400" dirty="0"/>
              <a:t>multiple</a:t>
            </a:r>
            <a:r>
              <a:rPr lang="zh-CN" altLang="en-US" sz="2400" dirty="0"/>
              <a:t> </a:t>
            </a:r>
            <a:r>
              <a:rPr lang="en-US" altLang="zh-CN" sz="2400" dirty="0"/>
              <a:t>sidechains</a:t>
            </a:r>
          </a:p>
          <a:p>
            <a:r>
              <a:rPr lang="en-US" altLang="zh-CN" sz="2400" dirty="0"/>
              <a:t>Consensus</a:t>
            </a:r>
            <a:r>
              <a:rPr lang="zh-CN" altLang="en-US" sz="2400" dirty="0"/>
              <a:t> </a:t>
            </a:r>
            <a:r>
              <a:rPr lang="en-US" altLang="zh-CN" sz="2400" dirty="0"/>
              <a:t>protocol</a:t>
            </a:r>
            <a:r>
              <a:rPr lang="zh-CN" altLang="en-US" sz="2400" dirty="0"/>
              <a:t> </a:t>
            </a:r>
            <a:r>
              <a:rPr lang="en-US" altLang="zh-CN" sz="2400" dirty="0"/>
              <a:t>dedicated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payment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828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3937</TotalTime>
  <Words>2505</Words>
  <Application>Microsoft Macintosh PowerPoint</Application>
  <PresentationFormat>Widescreen</PresentationFormat>
  <Paragraphs>311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Latest advancements on secure offchain payment system for blockchain </vt:lpstr>
      <vt:lpstr>Outline </vt:lpstr>
      <vt:lpstr>On-chain payment</vt:lpstr>
      <vt:lpstr>Off-chain solution</vt:lpstr>
      <vt:lpstr>Existing off-chain systems</vt:lpstr>
      <vt:lpstr>PowerPoint Presentation</vt:lpstr>
      <vt:lpstr>Payment channel</vt:lpstr>
      <vt:lpstr>Commit-chain</vt:lpstr>
      <vt:lpstr>Sidechain</vt:lpstr>
      <vt:lpstr>Summary and discussion</vt:lpstr>
      <vt:lpstr>Discussion on stateless systems</vt:lpstr>
      <vt:lpstr>Reference</vt:lpstr>
      <vt:lpstr>Reference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CFT: Tapir and Meerkat </dc:title>
  <dc:creator>ZHOU Anxin</dc:creator>
  <cp:lastModifiedBy>ZHOU Anxin</cp:lastModifiedBy>
  <cp:revision>191</cp:revision>
  <dcterms:created xsi:type="dcterms:W3CDTF">2022-04-26T01:34:03Z</dcterms:created>
  <dcterms:modified xsi:type="dcterms:W3CDTF">2022-04-29T07:51:24Z</dcterms:modified>
</cp:coreProperties>
</file>