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sldIdLst>
    <p:sldId id="256" r:id="rId2"/>
    <p:sldId id="261" r:id="rId3"/>
    <p:sldId id="262" r:id="rId4"/>
    <p:sldId id="263" r:id="rId5"/>
    <p:sldId id="257" r:id="rId6"/>
    <p:sldId id="258" r:id="rId7"/>
    <p:sldId id="259" r:id="rId8"/>
    <p:sldId id="264" r:id="rId9"/>
    <p:sldId id="260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8EA72-C888-451C-B376-9C1BE2B2F99B}" type="datetimeFigureOut">
              <a:rPr lang="zh-TW" altLang="en-US" smtClean="0"/>
              <a:t>2024/11/25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4A47B-E312-4603-B6E8-97D5CD772E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8613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8EA72-C888-451C-B376-9C1BE2B2F99B}" type="datetimeFigureOut">
              <a:rPr lang="zh-TW" altLang="en-US" smtClean="0"/>
              <a:t>2024/11/25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4A47B-E312-4603-B6E8-97D5CD772E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3052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8EA72-C888-451C-B376-9C1BE2B2F99B}" type="datetimeFigureOut">
              <a:rPr lang="zh-TW" altLang="en-US" smtClean="0"/>
              <a:t>2024/11/25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4A47B-E312-4603-B6E8-97D5CD772E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38504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8EA72-C888-451C-B376-9C1BE2B2F99B}" type="datetimeFigureOut">
              <a:rPr lang="zh-TW" altLang="en-US" smtClean="0"/>
              <a:t>2024/11/25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4A47B-E312-4603-B6E8-97D5CD772E9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451524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8EA72-C888-451C-B376-9C1BE2B2F99B}" type="datetimeFigureOut">
              <a:rPr lang="zh-TW" altLang="en-US" smtClean="0"/>
              <a:t>2024/11/25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4A47B-E312-4603-B6E8-97D5CD772E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95934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8EA72-C888-451C-B376-9C1BE2B2F99B}" type="datetimeFigureOut">
              <a:rPr lang="zh-TW" altLang="en-US" smtClean="0"/>
              <a:t>2024/11/25</a:t>
            </a:fld>
            <a:endParaRPr lang="zh-TW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4A47B-E312-4603-B6E8-97D5CD772E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74260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8EA72-C888-451C-B376-9C1BE2B2F99B}" type="datetimeFigureOut">
              <a:rPr lang="zh-TW" altLang="en-US" smtClean="0"/>
              <a:t>2024/11/25</a:t>
            </a:fld>
            <a:endParaRPr lang="zh-TW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4A47B-E312-4603-B6E8-97D5CD772E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3092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8EA72-C888-451C-B376-9C1BE2B2F99B}" type="datetimeFigureOut">
              <a:rPr lang="zh-TW" altLang="en-US" smtClean="0"/>
              <a:t>2024/11/25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4A47B-E312-4603-B6E8-97D5CD772E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09050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8EA72-C888-451C-B376-9C1BE2B2F99B}" type="datetimeFigureOut">
              <a:rPr lang="zh-TW" altLang="en-US" smtClean="0"/>
              <a:t>2024/11/25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4A47B-E312-4603-B6E8-97D5CD772E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680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8EA72-C888-451C-B376-9C1BE2B2F99B}" type="datetimeFigureOut">
              <a:rPr lang="zh-TW" altLang="en-US" smtClean="0"/>
              <a:t>2024/11/25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4A47B-E312-4603-B6E8-97D5CD772E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4048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8EA72-C888-451C-B376-9C1BE2B2F99B}" type="datetimeFigureOut">
              <a:rPr lang="zh-TW" altLang="en-US" smtClean="0"/>
              <a:t>2024/11/25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4A47B-E312-4603-B6E8-97D5CD772E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5167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8EA72-C888-451C-B376-9C1BE2B2F99B}" type="datetimeFigureOut">
              <a:rPr lang="zh-TW" altLang="en-US" smtClean="0"/>
              <a:t>2024/11/25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4A47B-E312-4603-B6E8-97D5CD772E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2254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8EA72-C888-451C-B376-9C1BE2B2F99B}" type="datetimeFigureOut">
              <a:rPr lang="zh-TW" altLang="en-US" smtClean="0"/>
              <a:t>2024/11/25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4A47B-E312-4603-B6E8-97D5CD772E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2425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8EA72-C888-451C-B376-9C1BE2B2F99B}" type="datetimeFigureOut">
              <a:rPr lang="zh-TW" altLang="en-US" smtClean="0"/>
              <a:t>2024/11/25</a:t>
            </a:fld>
            <a:endParaRPr lang="zh-TW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4A47B-E312-4603-B6E8-97D5CD772E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5760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8EA72-C888-451C-B376-9C1BE2B2F99B}" type="datetimeFigureOut">
              <a:rPr lang="zh-TW" altLang="en-US" smtClean="0"/>
              <a:t>2024/11/25</a:t>
            </a:fld>
            <a:endParaRPr lang="zh-TW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4A47B-E312-4603-B6E8-97D5CD772E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5037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8EA72-C888-451C-B376-9C1BE2B2F99B}" type="datetimeFigureOut">
              <a:rPr lang="zh-TW" altLang="en-US" smtClean="0"/>
              <a:t>2024/11/25</a:t>
            </a:fld>
            <a:endParaRPr lang="zh-TW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4A47B-E312-4603-B6E8-97D5CD772E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7717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8EA72-C888-451C-B376-9C1BE2B2F99B}" type="datetimeFigureOut">
              <a:rPr lang="zh-TW" altLang="en-US" smtClean="0"/>
              <a:t>2024/11/25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4A47B-E312-4603-B6E8-97D5CD772E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3472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F58EA72-C888-451C-B376-9C1BE2B2F99B}" type="datetimeFigureOut">
              <a:rPr lang="zh-TW" altLang="en-US" smtClean="0"/>
              <a:t>2024/11/25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4A47B-E312-4603-B6E8-97D5CD772E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77580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  <p:sldLayoutId id="2147483787" r:id="rId14"/>
    <p:sldLayoutId id="2147483788" r:id="rId15"/>
    <p:sldLayoutId id="2147483789" r:id="rId16"/>
    <p:sldLayoutId id="214748379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88C387-2076-4EA6-9FC7-476C7988BE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Classification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759CEF0-BC97-4A4C-82F2-2FBBC73417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python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39149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A93D63-CC01-48EF-91AE-1A04C7C0E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42449"/>
          </a:xfrm>
        </p:spPr>
        <p:txBody>
          <a:bodyPr/>
          <a:lstStyle/>
          <a:p>
            <a:r>
              <a:rPr lang="en-US" altLang="zh-TW" dirty="0"/>
              <a:t>Training and testing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C55E48-910A-4591-9006-37E6042FD6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706" y="1102936"/>
            <a:ext cx="9239148" cy="514546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TW" dirty="0"/>
              <a:t>import </a:t>
            </a:r>
            <a:r>
              <a:rPr lang="en-US" altLang="zh-TW" dirty="0" err="1"/>
              <a:t>numpy</a:t>
            </a:r>
            <a:r>
              <a:rPr lang="en-US" altLang="zh-TW" dirty="0"/>
              <a:t> as np</a:t>
            </a:r>
          </a:p>
          <a:p>
            <a:pPr marL="0" indent="0">
              <a:buNone/>
            </a:pPr>
            <a:r>
              <a:rPr lang="en-US" altLang="zh-TW" dirty="0"/>
              <a:t>import pandas as pd</a:t>
            </a:r>
          </a:p>
          <a:p>
            <a:pPr marL="0" indent="0">
              <a:buNone/>
            </a:pPr>
            <a:r>
              <a:rPr lang="en-US" altLang="zh-TW" dirty="0"/>
              <a:t>import </a:t>
            </a:r>
            <a:r>
              <a:rPr lang="en-US" altLang="zh-TW" dirty="0" err="1"/>
              <a:t>matplotlib.pyplot</a:t>
            </a:r>
            <a:r>
              <a:rPr lang="en-US" altLang="zh-TW" dirty="0"/>
              <a:t> as </a:t>
            </a:r>
            <a:r>
              <a:rPr lang="en-US" altLang="zh-TW" dirty="0" err="1"/>
              <a:t>plt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import seaborn as </a:t>
            </a:r>
            <a:r>
              <a:rPr lang="en-US" altLang="zh-TW" dirty="0" err="1"/>
              <a:t>sns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from </a:t>
            </a:r>
            <a:r>
              <a:rPr lang="en-US" altLang="zh-TW" dirty="0" err="1"/>
              <a:t>sklearn.model_selection</a:t>
            </a:r>
            <a:r>
              <a:rPr lang="en-US" altLang="zh-TW" dirty="0"/>
              <a:t> import </a:t>
            </a:r>
            <a:r>
              <a:rPr lang="en-US" altLang="zh-TW" dirty="0" err="1"/>
              <a:t>train_test_split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from </a:t>
            </a:r>
            <a:r>
              <a:rPr lang="en-US" altLang="zh-TW" dirty="0" err="1"/>
              <a:t>sklearn.metrics</a:t>
            </a:r>
            <a:r>
              <a:rPr lang="en-US" altLang="zh-TW" dirty="0"/>
              <a:t> import </a:t>
            </a:r>
            <a:r>
              <a:rPr lang="en-US" altLang="zh-TW" dirty="0" err="1"/>
              <a:t>accuracy_score</a:t>
            </a:r>
            <a:r>
              <a:rPr lang="en-US" altLang="zh-TW" dirty="0"/>
              <a:t>, </a:t>
            </a:r>
            <a:r>
              <a:rPr lang="en-US" altLang="zh-TW" dirty="0" err="1"/>
              <a:t>confusion_matrix</a:t>
            </a:r>
            <a:r>
              <a:rPr lang="en-US" altLang="zh-TW" dirty="0"/>
              <a:t>, </a:t>
            </a:r>
            <a:r>
              <a:rPr lang="en-US" altLang="zh-TW" dirty="0" err="1"/>
              <a:t>classification_report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from </a:t>
            </a:r>
            <a:r>
              <a:rPr lang="en-US" altLang="zh-TW" dirty="0" err="1"/>
              <a:t>sklearn.datasets</a:t>
            </a:r>
            <a:r>
              <a:rPr lang="en-US" altLang="zh-TW" dirty="0"/>
              <a:t> import </a:t>
            </a:r>
            <a:r>
              <a:rPr lang="en-US" altLang="zh-TW" dirty="0" err="1"/>
              <a:t>load_iris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from </a:t>
            </a:r>
            <a:r>
              <a:rPr lang="en-US" altLang="zh-TW" dirty="0" err="1"/>
              <a:t>sklearn.tree</a:t>
            </a:r>
            <a:r>
              <a:rPr lang="en-US" altLang="zh-TW" dirty="0"/>
              <a:t> import </a:t>
            </a:r>
            <a:r>
              <a:rPr lang="en-US" altLang="zh-TW" dirty="0" err="1"/>
              <a:t>DecisionTreeClassifier</a:t>
            </a:r>
            <a:r>
              <a:rPr lang="en-US" altLang="zh-TW" dirty="0"/>
              <a:t>, </a:t>
            </a:r>
            <a:r>
              <a:rPr lang="en-US" altLang="zh-TW" dirty="0" err="1"/>
              <a:t>plot_tree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# </a:t>
            </a:r>
          </a:p>
          <a:p>
            <a:pPr marL="0" indent="0">
              <a:buNone/>
            </a:pPr>
            <a:r>
              <a:rPr lang="en-US" altLang="zh-TW" dirty="0"/>
              <a:t>data = </a:t>
            </a:r>
            <a:r>
              <a:rPr lang="en-US" altLang="zh-TW" dirty="0" err="1"/>
              <a:t>load_iris</a:t>
            </a:r>
            <a:r>
              <a:rPr lang="en-US" altLang="zh-TW" dirty="0"/>
              <a:t>()</a:t>
            </a:r>
          </a:p>
          <a:p>
            <a:pPr marL="0" indent="0">
              <a:buNone/>
            </a:pPr>
            <a:r>
              <a:rPr lang="en-US" altLang="zh-TW" dirty="0"/>
              <a:t>X = </a:t>
            </a:r>
            <a:r>
              <a:rPr lang="en-US" altLang="zh-TW" dirty="0" err="1"/>
              <a:t>pd.DataFrame</a:t>
            </a:r>
            <a:r>
              <a:rPr lang="en-US" altLang="zh-TW" dirty="0"/>
              <a:t>(</a:t>
            </a:r>
            <a:r>
              <a:rPr lang="en-US" altLang="zh-TW" dirty="0" err="1"/>
              <a:t>data.data</a:t>
            </a:r>
            <a:r>
              <a:rPr lang="en-US" altLang="zh-TW" dirty="0"/>
              <a:t>, columns=</a:t>
            </a:r>
            <a:r>
              <a:rPr lang="en-US" altLang="zh-TW" dirty="0" err="1"/>
              <a:t>data.feature_names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/>
              <a:t>y = </a:t>
            </a:r>
            <a:r>
              <a:rPr lang="en-US" altLang="zh-TW" dirty="0" err="1"/>
              <a:t>pd.Series</a:t>
            </a:r>
            <a:r>
              <a:rPr lang="en-US" altLang="zh-TW" dirty="0"/>
              <a:t>(</a:t>
            </a:r>
            <a:r>
              <a:rPr lang="en-US" altLang="zh-TW" dirty="0" err="1"/>
              <a:t>data.target</a:t>
            </a:r>
            <a:r>
              <a:rPr lang="en-US" altLang="zh-TW" dirty="0"/>
              <a:t>, name="target")</a:t>
            </a:r>
          </a:p>
          <a:p>
            <a:pPr marL="0" indent="0">
              <a:buNone/>
            </a:pPr>
            <a:r>
              <a:rPr lang="en-US" altLang="zh-TW" dirty="0" err="1"/>
              <a:t>X_train</a:t>
            </a:r>
            <a:r>
              <a:rPr lang="en-US" altLang="zh-TW" dirty="0"/>
              <a:t>, </a:t>
            </a:r>
            <a:r>
              <a:rPr lang="en-US" altLang="zh-TW" dirty="0" err="1"/>
              <a:t>X_test</a:t>
            </a:r>
            <a:r>
              <a:rPr lang="en-US" altLang="zh-TW" dirty="0"/>
              <a:t>, </a:t>
            </a:r>
            <a:r>
              <a:rPr lang="en-US" altLang="zh-TW" dirty="0" err="1"/>
              <a:t>y_train</a:t>
            </a:r>
            <a:r>
              <a:rPr lang="en-US" altLang="zh-TW" dirty="0"/>
              <a:t>, </a:t>
            </a:r>
            <a:r>
              <a:rPr lang="en-US" altLang="zh-TW" dirty="0" err="1"/>
              <a:t>y_test</a:t>
            </a:r>
            <a:r>
              <a:rPr lang="en-US" altLang="zh-TW" dirty="0"/>
              <a:t> = </a:t>
            </a:r>
            <a:r>
              <a:rPr lang="en-US" altLang="zh-TW" dirty="0" err="1"/>
              <a:t>train_test_split</a:t>
            </a:r>
            <a:r>
              <a:rPr lang="en-US" altLang="zh-TW" dirty="0"/>
              <a:t>(X, y, </a:t>
            </a:r>
            <a:r>
              <a:rPr lang="en-US" altLang="zh-TW" dirty="0" err="1"/>
              <a:t>test_size</a:t>
            </a:r>
            <a:r>
              <a:rPr lang="en-US" altLang="zh-TW" dirty="0"/>
              <a:t>=0.2, </a:t>
            </a:r>
            <a:r>
              <a:rPr lang="en-US" altLang="zh-TW" dirty="0" err="1"/>
              <a:t>random_state</a:t>
            </a:r>
            <a:r>
              <a:rPr lang="en-US" altLang="zh-TW" dirty="0"/>
              <a:t>=42)</a:t>
            </a:r>
          </a:p>
          <a:p>
            <a:pPr marL="0" indent="0">
              <a:buNone/>
            </a:pPr>
            <a:r>
              <a:rPr lang="en-US" altLang="zh-TW" dirty="0"/>
              <a:t># </a:t>
            </a:r>
          </a:p>
          <a:p>
            <a:pPr marL="0" indent="0">
              <a:buNone/>
            </a:pPr>
            <a:r>
              <a:rPr lang="en-US" altLang="zh-TW" dirty="0" err="1"/>
              <a:t>tree_model</a:t>
            </a:r>
            <a:r>
              <a:rPr lang="en-US" altLang="zh-TW" dirty="0"/>
              <a:t> = </a:t>
            </a:r>
            <a:r>
              <a:rPr lang="en-US" altLang="zh-TW" dirty="0" err="1"/>
              <a:t>DecisionTreeClassifier</a:t>
            </a:r>
            <a:r>
              <a:rPr lang="en-US" altLang="zh-TW" dirty="0"/>
              <a:t>()</a:t>
            </a:r>
          </a:p>
          <a:p>
            <a:pPr marL="0" indent="0">
              <a:buNone/>
            </a:pPr>
            <a:r>
              <a:rPr lang="en-US" altLang="zh-TW" dirty="0" err="1"/>
              <a:t>tree_model.fit</a:t>
            </a:r>
            <a:r>
              <a:rPr lang="en-US" altLang="zh-TW" dirty="0"/>
              <a:t>(</a:t>
            </a:r>
            <a:r>
              <a:rPr lang="en-US" altLang="zh-TW" dirty="0" err="1"/>
              <a:t>X_train</a:t>
            </a:r>
            <a:r>
              <a:rPr lang="en-US" altLang="zh-TW" dirty="0"/>
              <a:t>, </a:t>
            </a:r>
            <a:r>
              <a:rPr lang="en-US" altLang="zh-TW" dirty="0" err="1"/>
              <a:t>y_train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44763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26A8B92-FE7E-4FCE-BD65-2351FBF86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292" y="329938"/>
            <a:ext cx="9314562" cy="5918461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altLang="zh-TW" dirty="0"/>
              <a:t># Visualize the tree</a:t>
            </a:r>
          </a:p>
          <a:p>
            <a:pPr marL="0" indent="0">
              <a:buNone/>
            </a:pPr>
            <a:r>
              <a:rPr lang="en-US" altLang="zh-TW" dirty="0" err="1"/>
              <a:t>plt.figure</a:t>
            </a:r>
            <a:r>
              <a:rPr lang="en-US" altLang="zh-TW" dirty="0"/>
              <a:t>(</a:t>
            </a:r>
            <a:r>
              <a:rPr lang="en-US" altLang="zh-TW" dirty="0" err="1"/>
              <a:t>figsize</a:t>
            </a:r>
            <a:r>
              <a:rPr lang="en-US" altLang="zh-TW" dirty="0"/>
              <a:t>=(12, 8))</a:t>
            </a:r>
          </a:p>
          <a:p>
            <a:pPr marL="0" indent="0">
              <a:buNone/>
            </a:pPr>
            <a:r>
              <a:rPr lang="en-US" altLang="zh-TW" dirty="0" err="1"/>
              <a:t>plot_tree</a:t>
            </a:r>
            <a:r>
              <a:rPr lang="en-US" altLang="zh-TW" dirty="0"/>
              <a:t>(</a:t>
            </a:r>
          </a:p>
          <a:p>
            <a:pPr marL="0" indent="0">
              <a:buNone/>
            </a:pPr>
            <a:r>
              <a:rPr lang="en-US" altLang="zh-TW" dirty="0"/>
              <a:t>    </a:t>
            </a:r>
            <a:r>
              <a:rPr lang="en-US" altLang="zh-TW" dirty="0" err="1"/>
              <a:t>tree_model</a:t>
            </a:r>
            <a:r>
              <a:rPr lang="en-US" altLang="zh-TW" dirty="0"/>
              <a:t>,</a:t>
            </a:r>
          </a:p>
          <a:p>
            <a:pPr marL="0" indent="0">
              <a:buNone/>
            </a:pPr>
            <a:r>
              <a:rPr lang="en-US" altLang="zh-TW" dirty="0"/>
              <a:t>    </a:t>
            </a:r>
            <a:r>
              <a:rPr lang="en-US" altLang="zh-TW" dirty="0" err="1"/>
              <a:t>feature_names</a:t>
            </a:r>
            <a:r>
              <a:rPr lang="en-US" altLang="zh-TW" dirty="0"/>
              <a:t>=</a:t>
            </a:r>
            <a:r>
              <a:rPr lang="en-US" altLang="zh-TW" dirty="0" err="1"/>
              <a:t>data.feature_names</a:t>
            </a:r>
            <a:r>
              <a:rPr lang="en-US" altLang="zh-TW" dirty="0"/>
              <a:t>,</a:t>
            </a:r>
          </a:p>
          <a:p>
            <a:pPr marL="0" indent="0">
              <a:buNone/>
            </a:pPr>
            <a:r>
              <a:rPr lang="en-US" altLang="zh-TW" dirty="0"/>
              <a:t>    </a:t>
            </a:r>
            <a:r>
              <a:rPr lang="en-US" altLang="zh-TW" dirty="0" err="1"/>
              <a:t>class_names</a:t>
            </a:r>
            <a:r>
              <a:rPr lang="en-US" altLang="zh-TW" dirty="0"/>
              <a:t>=</a:t>
            </a:r>
            <a:r>
              <a:rPr lang="en-US" altLang="zh-TW" dirty="0" err="1"/>
              <a:t>data.target_names.tolist</a:t>
            </a:r>
            <a:r>
              <a:rPr lang="en-US" altLang="zh-TW" dirty="0"/>
              <a:t>(),  # Convert to list</a:t>
            </a:r>
          </a:p>
          <a:p>
            <a:pPr marL="0" indent="0">
              <a:buNone/>
            </a:pPr>
            <a:r>
              <a:rPr lang="en-US" altLang="zh-TW" dirty="0"/>
              <a:t>    filled=True</a:t>
            </a:r>
          </a:p>
          <a:p>
            <a:pPr marL="0" indent="0">
              <a:buNone/>
            </a:pP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 err="1"/>
              <a:t>plt.show</a:t>
            </a:r>
            <a:r>
              <a:rPr lang="en-US" altLang="zh-TW" dirty="0"/>
              <a:t>()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# Predict on the test set</a:t>
            </a:r>
          </a:p>
          <a:p>
            <a:pPr marL="0" indent="0">
              <a:buNone/>
            </a:pPr>
            <a:r>
              <a:rPr lang="en-US" altLang="zh-TW" dirty="0" err="1"/>
              <a:t>y_pred</a:t>
            </a:r>
            <a:r>
              <a:rPr lang="en-US" altLang="zh-TW" dirty="0"/>
              <a:t> = </a:t>
            </a:r>
            <a:r>
              <a:rPr lang="en-US" altLang="zh-TW" dirty="0" err="1"/>
              <a:t>tree_model.predict</a:t>
            </a:r>
            <a:r>
              <a:rPr lang="en-US" altLang="zh-TW" dirty="0"/>
              <a:t>(</a:t>
            </a:r>
            <a:r>
              <a:rPr lang="en-US" altLang="zh-TW" dirty="0" err="1"/>
              <a:t>X_test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# 1. Accuracy score</a:t>
            </a:r>
          </a:p>
          <a:p>
            <a:pPr marL="0" indent="0">
              <a:buNone/>
            </a:pPr>
            <a:r>
              <a:rPr lang="en-US" altLang="zh-TW" dirty="0"/>
              <a:t>accuracy = </a:t>
            </a:r>
            <a:r>
              <a:rPr lang="en-US" altLang="zh-TW" dirty="0" err="1"/>
              <a:t>accuracy_score</a:t>
            </a:r>
            <a:r>
              <a:rPr lang="en-US" altLang="zh-TW" dirty="0"/>
              <a:t>(</a:t>
            </a:r>
            <a:r>
              <a:rPr lang="en-US" altLang="zh-TW" dirty="0" err="1"/>
              <a:t>y_test</a:t>
            </a:r>
            <a:r>
              <a:rPr lang="en-US" altLang="zh-TW" dirty="0"/>
              <a:t>, </a:t>
            </a:r>
            <a:r>
              <a:rPr lang="en-US" altLang="zh-TW" dirty="0" err="1"/>
              <a:t>y_pred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/>
              <a:t>print(</a:t>
            </a:r>
            <a:r>
              <a:rPr lang="en-US" altLang="zh-TW" dirty="0" err="1"/>
              <a:t>f"Accuracy</a:t>
            </a:r>
            <a:r>
              <a:rPr lang="en-US" altLang="zh-TW" dirty="0"/>
              <a:t>: {accuracy:.2f}")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# 2. Confusion matrix</a:t>
            </a:r>
          </a:p>
          <a:p>
            <a:pPr marL="0" indent="0">
              <a:buNone/>
            </a:pPr>
            <a:r>
              <a:rPr lang="en-US" altLang="zh-TW" dirty="0"/>
              <a:t>cm = </a:t>
            </a:r>
            <a:r>
              <a:rPr lang="en-US" altLang="zh-TW" dirty="0" err="1"/>
              <a:t>confusion_matrix</a:t>
            </a:r>
            <a:r>
              <a:rPr lang="en-US" altLang="zh-TW" dirty="0"/>
              <a:t>(</a:t>
            </a:r>
            <a:r>
              <a:rPr lang="en-US" altLang="zh-TW" dirty="0" err="1"/>
              <a:t>y_test</a:t>
            </a:r>
            <a:r>
              <a:rPr lang="en-US" altLang="zh-TW" dirty="0"/>
              <a:t>, </a:t>
            </a:r>
            <a:r>
              <a:rPr lang="en-US" altLang="zh-TW" dirty="0" err="1"/>
              <a:t>y_pred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/>
              <a:t>print("Confusion Matrix:")</a:t>
            </a:r>
          </a:p>
          <a:p>
            <a:pPr marL="0" indent="0">
              <a:buNone/>
            </a:pPr>
            <a:r>
              <a:rPr lang="en-US" altLang="zh-TW" dirty="0"/>
              <a:t>print(cm)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# 3. Classification report (Precision, Recall, F1-score)</a:t>
            </a:r>
          </a:p>
          <a:p>
            <a:pPr marL="0" indent="0">
              <a:buNone/>
            </a:pPr>
            <a:r>
              <a:rPr lang="en-US" altLang="zh-TW" dirty="0" err="1"/>
              <a:t>cr</a:t>
            </a:r>
            <a:r>
              <a:rPr lang="en-US" altLang="zh-TW" dirty="0"/>
              <a:t> = </a:t>
            </a:r>
            <a:r>
              <a:rPr lang="en-US" altLang="zh-TW" dirty="0" err="1"/>
              <a:t>classification_report</a:t>
            </a:r>
            <a:r>
              <a:rPr lang="en-US" altLang="zh-TW" dirty="0"/>
              <a:t>(</a:t>
            </a:r>
            <a:r>
              <a:rPr lang="en-US" altLang="zh-TW" dirty="0" err="1"/>
              <a:t>y_test</a:t>
            </a:r>
            <a:r>
              <a:rPr lang="en-US" altLang="zh-TW" dirty="0"/>
              <a:t>, </a:t>
            </a:r>
            <a:r>
              <a:rPr lang="en-US" altLang="zh-TW" dirty="0" err="1"/>
              <a:t>y_pred</a:t>
            </a:r>
            <a:r>
              <a:rPr lang="en-US" altLang="zh-TW" dirty="0"/>
              <a:t>, </a:t>
            </a:r>
            <a:r>
              <a:rPr lang="en-US" altLang="zh-TW" dirty="0" err="1"/>
              <a:t>target_names</a:t>
            </a:r>
            <a:r>
              <a:rPr lang="en-US" altLang="zh-TW" dirty="0"/>
              <a:t>=</a:t>
            </a:r>
            <a:r>
              <a:rPr lang="en-US" altLang="zh-TW" dirty="0" err="1"/>
              <a:t>data.target_names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/>
              <a:t>print("Classification Report:")</a:t>
            </a:r>
          </a:p>
          <a:p>
            <a:pPr marL="0" indent="0">
              <a:buNone/>
            </a:pPr>
            <a:r>
              <a:rPr lang="en-US" altLang="zh-TW" dirty="0"/>
              <a:t>print(</a:t>
            </a:r>
            <a:r>
              <a:rPr lang="en-US" altLang="zh-TW" dirty="0" err="1"/>
              <a:t>cr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95667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6FF4C3-F341-4413-9C3D-4F1557F5C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Random forest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FA2AA6C-8E15-4313-9CE9-0D95B57FA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Random Forest is a powerful and versatile machine learning algorithm that is widely used for both classification and regression tasks. It is based on the concept of </a:t>
            </a:r>
            <a:r>
              <a:rPr lang="en-US" altLang="zh-TW" b="1" dirty="0"/>
              <a:t>ensemble learning</a:t>
            </a:r>
            <a:r>
              <a:rPr lang="en-US" altLang="zh-TW" dirty="0"/>
              <a:t>, where multiple models (in this case, decision trees) are combined to improve the overall performance.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199D02E-5132-4B99-8AB9-31930A978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2548" y="3429000"/>
            <a:ext cx="4406937" cy="3147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902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540668-D2B2-44B4-932B-42ADBF8B3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33022"/>
          </a:xfrm>
        </p:spPr>
        <p:txBody>
          <a:bodyPr/>
          <a:lstStyle/>
          <a:p>
            <a:r>
              <a:rPr lang="en-US" altLang="zh-TW" dirty="0"/>
              <a:t>Algorithm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9127F5-E9DC-477D-AC87-421E7F24B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840" y="1282046"/>
            <a:ext cx="9192014" cy="4966354"/>
          </a:xfrm>
        </p:spPr>
        <p:txBody>
          <a:bodyPr/>
          <a:lstStyle/>
          <a:p>
            <a:r>
              <a:rPr lang="en-US" altLang="zh-TW" dirty="0" err="1"/>
              <a:t>Bootstrapping:The</a:t>
            </a:r>
            <a:r>
              <a:rPr lang="en-US" altLang="zh-TW" dirty="0"/>
              <a:t> algorithm creates multiple subsets of the original dataset by sampling with replacement. Each subset is used to train an individual decision tree.</a:t>
            </a:r>
          </a:p>
          <a:p>
            <a:r>
              <a:rPr lang="en-US" altLang="zh-TW" dirty="0"/>
              <a:t>Random Feature </a:t>
            </a:r>
            <a:r>
              <a:rPr lang="en-US" altLang="zh-TW" dirty="0" err="1"/>
              <a:t>Selection:When</a:t>
            </a:r>
            <a:r>
              <a:rPr lang="en-US" altLang="zh-TW" dirty="0"/>
              <a:t> splitting nodes in a tree, only a random subset of features is considered, ensuring diversity among the trees and reducing overfitting.</a:t>
            </a:r>
          </a:p>
          <a:p>
            <a:r>
              <a:rPr lang="en-US" altLang="zh-TW" dirty="0" err="1"/>
              <a:t>Training:Each</a:t>
            </a:r>
            <a:r>
              <a:rPr lang="en-US" altLang="zh-TW" dirty="0"/>
              <a:t> decision tree is trained independently on a different subset of the data.</a:t>
            </a:r>
          </a:p>
          <a:p>
            <a:r>
              <a:rPr lang="en-US" altLang="zh-TW" dirty="0" err="1"/>
              <a:t>Prediction:For</a:t>
            </a:r>
            <a:r>
              <a:rPr lang="en-US" altLang="zh-TW" dirty="0"/>
              <a:t> classification tasks: Each tree votes for a class, and the majority class is </a:t>
            </a:r>
            <a:r>
              <a:rPr lang="en-US" altLang="zh-TW" dirty="0" err="1"/>
              <a:t>chosen.For</a:t>
            </a:r>
            <a:r>
              <a:rPr lang="en-US" altLang="zh-TW" dirty="0"/>
              <a:t> regression tasks: The predictions of all trees are averaged.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55092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B8B844-FEB3-406F-A7F7-2E562F61C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29327"/>
          </a:xfrm>
        </p:spPr>
        <p:txBody>
          <a:bodyPr/>
          <a:lstStyle/>
          <a:p>
            <a:r>
              <a:rPr lang="en-US" altLang="zh-TW" dirty="0"/>
              <a:t>Code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F67A98-6E05-4EC5-99B3-ECF94E79F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572" y="1112364"/>
            <a:ext cx="9286282" cy="513603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TW" dirty="0"/>
              <a:t>import </a:t>
            </a:r>
            <a:r>
              <a:rPr lang="en-US" altLang="zh-TW" dirty="0" err="1"/>
              <a:t>numpy</a:t>
            </a:r>
            <a:r>
              <a:rPr lang="en-US" altLang="zh-TW" dirty="0"/>
              <a:t> as np</a:t>
            </a:r>
          </a:p>
          <a:p>
            <a:pPr marL="0" indent="0">
              <a:buNone/>
            </a:pPr>
            <a:r>
              <a:rPr lang="en-US" altLang="zh-TW" dirty="0"/>
              <a:t>import pandas as pd</a:t>
            </a:r>
          </a:p>
          <a:p>
            <a:pPr marL="0" indent="0">
              <a:buNone/>
            </a:pPr>
            <a:r>
              <a:rPr lang="en-US" altLang="zh-TW" dirty="0"/>
              <a:t>import </a:t>
            </a:r>
            <a:r>
              <a:rPr lang="en-US" altLang="zh-TW" dirty="0" err="1"/>
              <a:t>matplotlib.pyplot</a:t>
            </a:r>
            <a:r>
              <a:rPr lang="en-US" altLang="zh-TW" dirty="0"/>
              <a:t> as </a:t>
            </a:r>
            <a:r>
              <a:rPr lang="en-US" altLang="zh-TW" dirty="0" err="1"/>
              <a:t>plt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import seaborn as </a:t>
            </a:r>
            <a:r>
              <a:rPr lang="en-US" altLang="zh-TW" dirty="0" err="1"/>
              <a:t>sns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from </a:t>
            </a:r>
            <a:r>
              <a:rPr lang="en-US" altLang="zh-TW" dirty="0" err="1"/>
              <a:t>sklearn.model_selection</a:t>
            </a:r>
            <a:r>
              <a:rPr lang="en-US" altLang="zh-TW" dirty="0"/>
              <a:t> import </a:t>
            </a:r>
            <a:r>
              <a:rPr lang="en-US" altLang="zh-TW" dirty="0" err="1"/>
              <a:t>train_test_split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from </a:t>
            </a:r>
            <a:r>
              <a:rPr lang="en-US" altLang="zh-TW" dirty="0" err="1"/>
              <a:t>sklearn.metrics</a:t>
            </a:r>
            <a:r>
              <a:rPr lang="en-US" altLang="zh-TW" dirty="0"/>
              <a:t> import </a:t>
            </a:r>
            <a:r>
              <a:rPr lang="en-US" altLang="zh-TW" dirty="0" err="1"/>
              <a:t>accuracy_score</a:t>
            </a:r>
            <a:r>
              <a:rPr lang="en-US" altLang="zh-TW" dirty="0"/>
              <a:t>, </a:t>
            </a:r>
            <a:r>
              <a:rPr lang="en-US" altLang="zh-TW" dirty="0" err="1"/>
              <a:t>confusion_matrix</a:t>
            </a:r>
            <a:r>
              <a:rPr lang="en-US" altLang="zh-TW" dirty="0"/>
              <a:t>, </a:t>
            </a:r>
            <a:r>
              <a:rPr lang="en-US" altLang="zh-TW" dirty="0" err="1"/>
              <a:t>classification_report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from </a:t>
            </a:r>
            <a:r>
              <a:rPr lang="en-US" altLang="zh-TW" dirty="0" err="1"/>
              <a:t>sklearn.datasets</a:t>
            </a:r>
            <a:r>
              <a:rPr lang="en-US" altLang="zh-TW" dirty="0"/>
              <a:t> import </a:t>
            </a:r>
            <a:r>
              <a:rPr lang="en-US" altLang="zh-TW" dirty="0" err="1"/>
              <a:t>load_iris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from </a:t>
            </a:r>
            <a:r>
              <a:rPr lang="en-US" altLang="zh-TW" dirty="0" err="1"/>
              <a:t>sklearn.ensemble</a:t>
            </a:r>
            <a:r>
              <a:rPr lang="en-US" altLang="zh-TW" dirty="0"/>
              <a:t> import </a:t>
            </a:r>
            <a:r>
              <a:rPr lang="en-US" altLang="zh-TW" dirty="0" err="1"/>
              <a:t>RandomForestClassifier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# Load the Iris dataset</a:t>
            </a:r>
          </a:p>
          <a:p>
            <a:pPr marL="0" indent="0">
              <a:buNone/>
            </a:pPr>
            <a:r>
              <a:rPr lang="en-US" altLang="zh-TW" dirty="0"/>
              <a:t>data = </a:t>
            </a:r>
            <a:r>
              <a:rPr lang="en-US" altLang="zh-TW" dirty="0" err="1"/>
              <a:t>load_iris</a:t>
            </a:r>
            <a:r>
              <a:rPr lang="en-US" altLang="zh-TW" dirty="0"/>
              <a:t>()</a:t>
            </a:r>
          </a:p>
          <a:p>
            <a:pPr marL="0" indent="0">
              <a:buNone/>
            </a:pPr>
            <a:r>
              <a:rPr lang="en-US" altLang="zh-TW" dirty="0"/>
              <a:t>X = </a:t>
            </a:r>
            <a:r>
              <a:rPr lang="en-US" altLang="zh-TW" dirty="0" err="1"/>
              <a:t>pd.DataFrame</a:t>
            </a:r>
            <a:r>
              <a:rPr lang="en-US" altLang="zh-TW" dirty="0"/>
              <a:t>(</a:t>
            </a:r>
            <a:r>
              <a:rPr lang="en-US" altLang="zh-TW" dirty="0" err="1"/>
              <a:t>data.data</a:t>
            </a:r>
            <a:r>
              <a:rPr lang="en-US" altLang="zh-TW" dirty="0"/>
              <a:t>, columns=</a:t>
            </a:r>
            <a:r>
              <a:rPr lang="en-US" altLang="zh-TW" dirty="0" err="1"/>
              <a:t>data.feature_names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/>
              <a:t>y = </a:t>
            </a:r>
            <a:r>
              <a:rPr lang="en-US" altLang="zh-TW" dirty="0" err="1"/>
              <a:t>pd.Series</a:t>
            </a:r>
            <a:r>
              <a:rPr lang="en-US" altLang="zh-TW" dirty="0"/>
              <a:t>(</a:t>
            </a:r>
            <a:r>
              <a:rPr lang="en-US" altLang="zh-TW" dirty="0" err="1"/>
              <a:t>data.target</a:t>
            </a:r>
            <a:r>
              <a:rPr lang="en-US" altLang="zh-TW" dirty="0"/>
              <a:t>, name="target")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# Split the data into training and test sets</a:t>
            </a:r>
          </a:p>
          <a:p>
            <a:pPr marL="0" indent="0">
              <a:buNone/>
            </a:pPr>
            <a:r>
              <a:rPr lang="en-US" altLang="zh-TW" dirty="0" err="1"/>
              <a:t>X_train</a:t>
            </a:r>
            <a:r>
              <a:rPr lang="en-US" altLang="zh-TW" dirty="0"/>
              <a:t>, </a:t>
            </a:r>
            <a:r>
              <a:rPr lang="en-US" altLang="zh-TW" dirty="0" err="1"/>
              <a:t>X_test</a:t>
            </a:r>
            <a:r>
              <a:rPr lang="en-US" altLang="zh-TW" dirty="0"/>
              <a:t>, </a:t>
            </a:r>
            <a:r>
              <a:rPr lang="en-US" altLang="zh-TW" dirty="0" err="1"/>
              <a:t>y_train</a:t>
            </a:r>
            <a:r>
              <a:rPr lang="en-US" altLang="zh-TW" dirty="0"/>
              <a:t>, </a:t>
            </a:r>
            <a:r>
              <a:rPr lang="en-US" altLang="zh-TW" dirty="0" err="1"/>
              <a:t>y_test</a:t>
            </a:r>
            <a:r>
              <a:rPr lang="en-US" altLang="zh-TW" dirty="0"/>
              <a:t> = </a:t>
            </a:r>
            <a:r>
              <a:rPr lang="en-US" altLang="zh-TW" dirty="0" err="1"/>
              <a:t>train_test_split</a:t>
            </a:r>
            <a:r>
              <a:rPr lang="en-US" altLang="zh-TW" dirty="0"/>
              <a:t>(X, y, </a:t>
            </a:r>
            <a:r>
              <a:rPr lang="en-US" altLang="zh-TW" dirty="0" err="1"/>
              <a:t>test_size</a:t>
            </a:r>
            <a:r>
              <a:rPr lang="en-US" altLang="zh-TW" dirty="0"/>
              <a:t>=0.2, </a:t>
            </a:r>
            <a:r>
              <a:rPr lang="en-US" altLang="zh-TW" dirty="0" err="1"/>
              <a:t>random_state</a:t>
            </a:r>
            <a:r>
              <a:rPr lang="en-US" altLang="zh-TW" dirty="0"/>
              <a:t>=42)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940891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3AE190-50E5-46F6-BC03-9801220D5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170" y="282804"/>
            <a:ext cx="9427684" cy="5965595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# Initialize and train the Random Forest model</a:t>
            </a:r>
          </a:p>
          <a:p>
            <a:pPr marL="0" indent="0">
              <a:buNone/>
            </a:pPr>
            <a:r>
              <a:rPr lang="en-US" altLang="zh-TW" dirty="0" err="1"/>
              <a:t>rf_model</a:t>
            </a:r>
            <a:r>
              <a:rPr lang="en-US" altLang="zh-TW" dirty="0"/>
              <a:t> = </a:t>
            </a:r>
            <a:r>
              <a:rPr lang="en-US" altLang="zh-TW" dirty="0" err="1"/>
              <a:t>RandomForestClassifier</a:t>
            </a:r>
            <a:r>
              <a:rPr lang="en-US" altLang="zh-TW" dirty="0"/>
              <a:t>(</a:t>
            </a:r>
            <a:r>
              <a:rPr lang="en-US" altLang="zh-TW" dirty="0" err="1"/>
              <a:t>n_estimators</a:t>
            </a:r>
            <a:r>
              <a:rPr lang="en-US" altLang="zh-TW" dirty="0"/>
              <a:t>=100, </a:t>
            </a:r>
            <a:r>
              <a:rPr lang="en-US" altLang="zh-TW" dirty="0" err="1"/>
              <a:t>random_state</a:t>
            </a:r>
            <a:r>
              <a:rPr lang="en-US" altLang="zh-TW" dirty="0"/>
              <a:t>=42)</a:t>
            </a:r>
          </a:p>
          <a:p>
            <a:pPr marL="0" indent="0">
              <a:buNone/>
            </a:pPr>
            <a:r>
              <a:rPr lang="en-US" altLang="zh-TW" dirty="0" err="1"/>
              <a:t>rf_model.fit</a:t>
            </a:r>
            <a:r>
              <a:rPr lang="en-US" altLang="zh-TW" dirty="0"/>
              <a:t>(</a:t>
            </a:r>
            <a:r>
              <a:rPr lang="en-US" altLang="zh-TW" dirty="0" err="1"/>
              <a:t>X_train</a:t>
            </a:r>
            <a:r>
              <a:rPr lang="en-US" altLang="zh-TW" dirty="0"/>
              <a:t>, </a:t>
            </a:r>
            <a:r>
              <a:rPr lang="en-US" altLang="zh-TW" dirty="0" err="1"/>
              <a:t>y_train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# Make predictions on the test set</a:t>
            </a:r>
          </a:p>
          <a:p>
            <a:pPr marL="0" indent="0">
              <a:buNone/>
            </a:pPr>
            <a:r>
              <a:rPr lang="en-US" altLang="zh-TW" dirty="0" err="1"/>
              <a:t>y_pred</a:t>
            </a:r>
            <a:r>
              <a:rPr lang="en-US" altLang="zh-TW" dirty="0"/>
              <a:t> = </a:t>
            </a:r>
            <a:r>
              <a:rPr lang="en-US" altLang="zh-TW" dirty="0" err="1"/>
              <a:t>rf_model.predict</a:t>
            </a:r>
            <a:r>
              <a:rPr lang="en-US" altLang="zh-TW" dirty="0"/>
              <a:t>(</a:t>
            </a:r>
            <a:r>
              <a:rPr lang="en-US" altLang="zh-TW" dirty="0" err="1"/>
              <a:t>X_test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# Evaluate the model</a:t>
            </a:r>
          </a:p>
          <a:p>
            <a:pPr marL="0" indent="0">
              <a:buNone/>
            </a:pPr>
            <a:r>
              <a:rPr lang="en-US" altLang="zh-TW" dirty="0"/>
              <a:t>print(</a:t>
            </a:r>
            <a:r>
              <a:rPr lang="en-US" altLang="zh-TW" dirty="0" err="1"/>
              <a:t>f"Accuracy</a:t>
            </a:r>
            <a:r>
              <a:rPr lang="en-US" altLang="zh-TW" dirty="0"/>
              <a:t>: {</a:t>
            </a:r>
            <a:r>
              <a:rPr lang="en-US" altLang="zh-TW" dirty="0" err="1"/>
              <a:t>accuracy_score</a:t>
            </a:r>
            <a:r>
              <a:rPr lang="en-US" altLang="zh-TW" dirty="0"/>
              <a:t>(</a:t>
            </a:r>
            <a:r>
              <a:rPr lang="en-US" altLang="zh-TW" dirty="0" err="1"/>
              <a:t>y_test</a:t>
            </a:r>
            <a:r>
              <a:rPr lang="en-US" altLang="zh-TW" dirty="0"/>
              <a:t>, </a:t>
            </a:r>
            <a:r>
              <a:rPr lang="en-US" altLang="zh-TW" dirty="0" err="1"/>
              <a:t>y_pred</a:t>
            </a:r>
            <a:r>
              <a:rPr lang="en-US" altLang="zh-TW" dirty="0"/>
              <a:t>):.2f}")</a:t>
            </a:r>
          </a:p>
          <a:p>
            <a:pPr marL="0" indent="0">
              <a:buNone/>
            </a:pPr>
            <a:r>
              <a:rPr lang="en-US" altLang="zh-TW" dirty="0"/>
              <a:t>print("Confusion Matrix:")</a:t>
            </a:r>
          </a:p>
          <a:p>
            <a:pPr marL="0" indent="0">
              <a:buNone/>
            </a:pPr>
            <a:r>
              <a:rPr lang="en-US" altLang="zh-TW" dirty="0"/>
              <a:t>print(</a:t>
            </a:r>
            <a:r>
              <a:rPr lang="en-US" altLang="zh-TW" dirty="0" err="1"/>
              <a:t>confusion_matrix</a:t>
            </a:r>
            <a:r>
              <a:rPr lang="en-US" altLang="zh-TW" dirty="0"/>
              <a:t>(</a:t>
            </a:r>
            <a:r>
              <a:rPr lang="en-US" altLang="zh-TW" dirty="0" err="1"/>
              <a:t>y_test</a:t>
            </a:r>
            <a:r>
              <a:rPr lang="en-US" altLang="zh-TW" dirty="0"/>
              <a:t>, </a:t>
            </a:r>
            <a:r>
              <a:rPr lang="en-US" altLang="zh-TW" dirty="0" err="1"/>
              <a:t>y_pred</a:t>
            </a:r>
            <a:r>
              <a:rPr lang="en-US" altLang="zh-TW" dirty="0"/>
              <a:t>))</a:t>
            </a:r>
          </a:p>
          <a:p>
            <a:pPr marL="0" indent="0">
              <a:buNone/>
            </a:pPr>
            <a:r>
              <a:rPr lang="en-US" altLang="zh-TW" dirty="0"/>
              <a:t>print("Classification Report:")</a:t>
            </a:r>
          </a:p>
          <a:p>
            <a:pPr marL="0" indent="0">
              <a:buNone/>
            </a:pPr>
            <a:r>
              <a:rPr lang="en-US" altLang="zh-TW" dirty="0"/>
              <a:t>print(</a:t>
            </a:r>
            <a:r>
              <a:rPr lang="en-US" altLang="zh-TW" dirty="0" err="1"/>
              <a:t>classification_report</a:t>
            </a:r>
            <a:r>
              <a:rPr lang="en-US" altLang="zh-TW" dirty="0"/>
              <a:t>(</a:t>
            </a:r>
            <a:r>
              <a:rPr lang="en-US" altLang="zh-TW" dirty="0" err="1"/>
              <a:t>y_test</a:t>
            </a:r>
            <a:r>
              <a:rPr lang="en-US" altLang="zh-TW" dirty="0"/>
              <a:t>, </a:t>
            </a:r>
            <a:r>
              <a:rPr lang="en-US" altLang="zh-TW" dirty="0" err="1"/>
              <a:t>y_pred</a:t>
            </a:r>
            <a:r>
              <a:rPr lang="en-US" altLang="zh-TW" dirty="0"/>
              <a:t>, </a:t>
            </a:r>
            <a:r>
              <a:rPr lang="en-US" altLang="zh-TW" dirty="0" err="1"/>
              <a:t>target_names</a:t>
            </a:r>
            <a:r>
              <a:rPr lang="en-US" altLang="zh-TW" dirty="0"/>
              <a:t>=</a:t>
            </a:r>
            <a:r>
              <a:rPr lang="en-US" altLang="zh-TW" dirty="0" err="1"/>
              <a:t>data.target_names</a:t>
            </a:r>
            <a:r>
              <a:rPr lang="en-US" altLang="zh-TW" dirty="0"/>
              <a:t>))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54124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261CF4-AD94-4773-AAD8-98F22ABB5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Iris data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D6DEB9C-E92E-4BEA-B31D-81662FEE4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208" y="1301859"/>
            <a:ext cx="9404724" cy="5228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165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F5F9373F-30C4-48C6-80DA-C7E7703833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5181" y="121209"/>
            <a:ext cx="8495195" cy="6615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609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D9EE4C-AE37-4DDA-A5F4-0A0AD57E2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76461"/>
          </a:xfrm>
        </p:spPr>
        <p:txBody>
          <a:bodyPr/>
          <a:lstStyle/>
          <a:p>
            <a:r>
              <a:rPr lang="en-US" altLang="zh-TW" dirty="0"/>
              <a:t>code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7633D4F-8222-4979-B56C-9D7366BD5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2426" y="1244338"/>
            <a:ext cx="9813302" cy="5613662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TW" sz="3200" dirty="0">
                <a:latin typeface="Arial Black" panose="020B0A04020102020204" pitchFamily="34" charset="0"/>
              </a:rPr>
              <a:t>from </a:t>
            </a:r>
            <a:r>
              <a:rPr lang="en-US" altLang="zh-TW" sz="3200" dirty="0" err="1">
                <a:latin typeface="Arial Black" panose="020B0A04020102020204" pitchFamily="34" charset="0"/>
              </a:rPr>
              <a:t>sklearn.datasets</a:t>
            </a:r>
            <a:r>
              <a:rPr lang="en-US" altLang="zh-TW" sz="3200" dirty="0">
                <a:latin typeface="Arial Black" panose="020B0A04020102020204" pitchFamily="34" charset="0"/>
              </a:rPr>
              <a:t> import </a:t>
            </a:r>
            <a:r>
              <a:rPr lang="en-US" altLang="zh-TW" sz="3200" dirty="0" err="1">
                <a:latin typeface="Arial Black" panose="020B0A04020102020204" pitchFamily="34" charset="0"/>
              </a:rPr>
              <a:t>load_iris</a:t>
            </a:r>
            <a:endParaRPr lang="en-US" altLang="zh-TW" sz="3200" dirty="0">
              <a:latin typeface="Arial Black" panose="020B0A0402010202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TW" sz="3200" dirty="0">
                <a:latin typeface="Arial Black" panose="020B0A04020102020204" pitchFamily="34" charset="0"/>
              </a:rPr>
              <a:t>from </a:t>
            </a:r>
            <a:r>
              <a:rPr lang="en-US" altLang="zh-TW" sz="3200" dirty="0" err="1">
                <a:latin typeface="Arial Black" panose="020B0A04020102020204" pitchFamily="34" charset="0"/>
              </a:rPr>
              <a:t>sklearn.tree</a:t>
            </a:r>
            <a:r>
              <a:rPr lang="en-US" altLang="zh-TW" sz="3200" dirty="0">
                <a:latin typeface="Arial Black" panose="020B0A04020102020204" pitchFamily="34" charset="0"/>
              </a:rPr>
              <a:t> import </a:t>
            </a:r>
            <a:r>
              <a:rPr lang="en-US" altLang="zh-TW" sz="3200" dirty="0" err="1">
                <a:latin typeface="Arial Black" panose="020B0A04020102020204" pitchFamily="34" charset="0"/>
              </a:rPr>
              <a:t>DecisionTreeClassifier</a:t>
            </a:r>
            <a:r>
              <a:rPr lang="en-US" altLang="zh-TW" sz="3200" dirty="0">
                <a:latin typeface="Arial Black" panose="020B0A04020102020204" pitchFamily="34" charset="0"/>
              </a:rPr>
              <a:t>, </a:t>
            </a:r>
            <a:r>
              <a:rPr lang="en-US" altLang="zh-TW" sz="3200" dirty="0" err="1">
                <a:latin typeface="Arial Black" panose="020B0A04020102020204" pitchFamily="34" charset="0"/>
              </a:rPr>
              <a:t>plot_tree</a:t>
            </a:r>
            <a:endParaRPr lang="en-US" altLang="zh-TW" sz="3200" dirty="0">
              <a:latin typeface="Arial Black" panose="020B0A0402010202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TW" sz="3200" dirty="0">
                <a:latin typeface="Arial Black" panose="020B0A04020102020204" pitchFamily="34" charset="0"/>
              </a:rPr>
              <a:t>import </a:t>
            </a:r>
            <a:r>
              <a:rPr lang="en-US" altLang="zh-TW" sz="3200" dirty="0" err="1">
                <a:latin typeface="Arial Black" panose="020B0A04020102020204" pitchFamily="34" charset="0"/>
              </a:rPr>
              <a:t>matplotlib.pyplot</a:t>
            </a:r>
            <a:r>
              <a:rPr lang="en-US" altLang="zh-TW" sz="3200" dirty="0">
                <a:latin typeface="Arial Black" panose="020B0A04020102020204" pitchFamily="34" charset="0"/>
              </a:rPr>
              <a:t> as </a:t>
            </a:r>
            <a:r>
              <a:rPr lang="en-US" altLang="zh-TW" sz="3200" dirty="0" err="1">
                <a:latin typeface="Arial Black" panose="020B0A04020102020204" pitchFamily="34" charset="0"/>
              </a:rPr>
              <a:t>plt</a:t>
            </a:r>
            <a:endParaRPr lang="en-US" altLang="zh-TW" sz="3200" dirty="0">
              <a:latin typeface="Arial Black" panose="020B0A0402010202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TW" sz="3200" dirty="0">
                <a:latin typeface="Arial Black" panose="020B0A04020102020204" pitchFamily="34" charset="0"/>
              </a:rPr>
              <a:t>import seaborn as </a:t>
            </a:r>
            <a:r>
              <a:rPr lang="en-US" altLang="zh-TW" sz="3200" dirty="0" err="1">
                <a:latin typeface="Arial Black" panose="020B0A04020102020204" pitchFamily="34" charset="0"/>
              </a:rPr>
              <a:t>sns</a:t>
            </a:r>
            <a:endParaRPr lang="en-US" altLang="zh-TW" sz="3200" dirty="0">
              <a:latin typeface="Arial Black" panose="020B0A0402010202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TW" sz="3200" dirty="0">
                <a:latin typeface="Arial Black" panose="020B0A04020102020204" pitchFamily="34" charset="0"/>
              </a:rPr>
              <a:t># Load the Iris dataset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TW" sz="3200" dirty="0">
                <a:latin typeface="Arial Black" panose="020B0A04020102020204" pitchFamily="34" charset="0"/>
              </a:rPr>
              <a:t>data = </a:t>
            </a:r>
            <a:r>
              <a:rPr lang="en-US" altLang="zh-TW" sz="3200" dirty="0" err="1">
                <a:latin typeface="Arial Black" panose="020B0A04020102020204" pitchFamily="34" charset="0"/>
              </a:rPr>
              <a:t>load_iris</a:t>
            </a:r>
            <a:r>
              <a:rPr lang="en-US" altLang="zh-TW" sz="3200" dirty="0">
                <a:latin typeface="Arial Black" panose="020B0A04020102020204" pitchFamily="34" charset="0"/>
              </a:rPr>
              <a:t>()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TW" sz="3200" dirty="0">
                <a:latin typeface="Arial Black" panose="020B0A04020102020204" pitchFamily="34" charset="0"/>
              </a:rPr>
              <a:t>X = </a:t>
            </a:r>
            <a:r>
              <a:rPr lang="en-US" altLang="zh-TW" sz="3200" dirty="0" err="1">
                <a:latin typeface="Arial Black" panose="020B0A04020102020204" pitchFamily="34" charset="0"/>
              </a:rPr>
              <a:t>data.data</a:t>
            </a:r>
            <a:endParaRPr lang="en-US" altLang="zh-TW" sz="3200" dirty="0">
              <a:latin typeface="Arial Black" panose="020B0A0402010202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TW" sz="3200" dirty="0">
                <a:latin typeface="Arial Black" panose="020B0A04020102020204" pitchFamily="34" charset="0"/>
              </a:rPr>
              <a:t>y = </a:t>
            </a:r>
            <a:r>
              <a:rPr lang="en-US" altLang="zh-TW" sz="3200" dirty="0" err="1">
                <a:latin typeface="Arial Black" panose="020B0A04020102020204" pitchFamily="34" charset="0"/>
              </a:rPr>
              <a:t>data.target</a:t>
            </a:r>
            <a:endParaRPr lang="en-US" altLang="zh-TW" sz="3200" dirty="0">
              <a:latin typeface="Arial Black" panose="020B0A0402010202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TW" sz="3200" dirty="0" err="1">
                <a:latin typeface="Arial Black" panose="020B0A04020102020204" pitchFamily="34" charset="0"/>
              </a:rPr>
              <a:t>feature_names</a:t>
            </a:r>
            <a:r>
              <a:rPr lang="en-US" altLang="zh-TW" sz="3200" dirty="0">
                <a:latin typeface="Arial Black" panose="020B0A04020102020204" pitchFamily="34" charset="0"/>
              </a:rPr>
              <a:t> = </a:t>
            </a:r>
            <a:r>
              <a:rPr lang="en-US" altLang="zh-TW" sz="3200" dirty="0" err="1">
                <a:latin typeface="Arial Black" panose="020B0A04020102020204" pitchFamily="34" charset="0"/>
              </a:rPr>
              <a:t>data.feature_names</a:t>
            </a:r>
            <a:endParaRPr lang="en-US" altLang="zh-TW" sz="3200" dirty="0">
              <a:latin typeface="Arial Black" panose="020B0A0402010202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TW" sz="3200" dirty="0" err="1">
                <a:latin typeface="Arial Black" panose="020B0A04020102020204" pitchFamily="34" charset="0"/>
              </a:rPr>
              <a:t>target_names</a:t>
            </a:r>
            <a:r>
              <a:rPr lang="en-US" altLang="zh-TW" sz="3200" dirty="0">
                <a:latin typeface="Arial Black" panose="020B0A04020102020204" pitchFamily="34" charset="0"/>
              </a:rPr>
              <a:t> = </a:t>
            </a:r>
            <a:r>
              <a:rPr lang="en-US" altLang="zh-TW" sz="3200" dirty="0" err="1">
                <a:latin typeface="Arial Black" panose="020B0A04020102020204" pitchFamily="34" charset="0"/>
              </a:rPr>
              <a:t>data.target_names</a:t>
            </a:r>
            <a:endParaRPr lang="en-US" altLang="zh-TW" sz="3200" dirty="0">
              <a:latin typeface="Arial Black" panose="020B0A0402010202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TW" sz="3200" dirty="0">
                <a:latin typeface="Arial Black" panose="020B0A04020102020204" pitchFamily="34" charset="0"/>
              </a:rPr>
              <a:t># Scatter plot: petal length vs petal width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TW" sz="3200" dirty="0" err="1">
                <a:latin typeface="Arial Black" panose="020B0A04020102020204" pitchFamily="34" charset="0"/>
              </a:rPr>
              <a:t>plt.figure</a:t>
            </a:r>
            <a:r>
              <a:rPr lang="en-US" altLang="zh-TW" sz="3200" dirty="0">
                <a:latin typeface="Arial Black" panose="020B0A04020102020204" pitchFamily="34" charset="0"/>
              </a:rPr>
              <a:t>(</a:t>
            </a:r>
            <a:r>
              <a:rPr lang="en-US" altLang="zh-TW" sz="3200" dirty="0" err="1">
                <a:latin typeface="Arial Black" panose="020B0A04020102020204" pitchFamily="34" charset="0"/>
              </a:rPr>
              <a:t>figsize</a:t>
            </a:r>
            <a:r>
              <a:rPr lang="en-US" altLang="zh-TW" sz="3200" dirty="0">
                <a:latin typeface="Arial Black" panose="020B0A04020102020204" pitchFamily="34" charset="0"/>
              </a:rPr>
              <a:t>=(8, 6))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TW" sz="3200" dirty="0">
                <a:latin typeface="Arial Black" panose="020B0A04020102020204" pitchFamily="34" charset="0"/>
              </a:rPr>
              <a:t>for </a:t>
            </a:r>
            <a:r>
              <a:rPr lang="en-US" altLang="zh-TW" sz="3200" dirty="0" err="1">
                <a:latin typeface="Arial Black" panose="020B0A04020102020204" pitchFamily="34" charset="0"/>
              </a:rPr>
              <a:t>i</a:t>
            </a:r>
            <a:r>
              <a:rPr lang="en-US" altLang="zh-TW" sz="3200" dirty="0">
                <a:latin typeface="Arial Black" panose="020B0A04020102020204" pitchFamily="34" charset="0"/>
              </a:rPr>
              <a:t>, </a:t>
            </a:r>
            <a:r>
              <a:rPr lang="en-US" altLang="zh-TW" sz="3200" dirty="0" err="1">
                <a:latin typeface="Arial Black" panose="020B0A04020102020204" pitchFamily="34" charset="0"/>
              </a:rPr>
              <a:t>target_name</a:t>
            </a:r>
            <a:r>
              <a:rPr lang="en-US" altLang="zh-TW" sz="3200" dirty="0">
                <a:latin typeface="Arial Black" panose="020B0A04020102020204" pitchFamily="34" charset="0"/>
              </a:rPr>
              <a:t> in enumerate(</a:t>
            </a:r>
            <a:r>
              <a:rPr lang="en-US" altLang="zh-TW" sz="3200" dirty="0" err="1">
                <a:latin typeface="Arial Black" panose="020B0A04020102020204" pitchFamily="34" charset="0"/>
              </a:rPr>
              <a:t>target_names</a:t>
            </a:r>
            <a:r>
              <a:rPr lang="en-US" altLang="zh-TW" sz="3200" dirty="0">
                <a:latin typeface="Arial Black" panose="020B0A04020102020204" pitchFamily="34" charset="0"/>
              </a:rPr>
              <a:t>):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TW" sz="3200" dirty="0">
                <a:latin typeface="Arial Black" panose="020B0A04020102020204" pitchFamily="34" charset="0"/>
              </a:rPr>
              <a:t>    </a:t>
            </a:r>
            <a:r>
              <a:rPr lang="en-US" altLang="zh-TW" sz="3200" dirty="0" err="1">
                <a:latin typeface="Arial Black" panose="020B0A04020102020204" pitchFamily="34" charset="0"/>
              </a:rPr>
              <a:t>plt.scatter</a:t>
            </a:r>
            <a:r>
              <a:rPr lang="en-US" altLang="zh-TW" sz="3200" dirty="0">
                <a:latin typeface="Arial Black" panose="020B0A04020102020204" pitchFamily="34" charset="0"/>
              </a:rPr>
              <a:t>(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TW" sz="3200" dirty="0">
                <a:latin typeface="Arial Black" panose="020B0A04020102020204" pitchFamily="34" charset="0"/>
              </a:rPr>
              <a:t>        X[y == </a:t>
            </a:r>
            <a:r>
              <a:rPr lang="en-US" altLang="zh-TW" sz="3200" dirty="0" err="1">
                <a:latin typeface="Arial Black" panose="020B0A04020102020204" pitchFamily="34" charset="0"/>
              </a:rPr>
              <a:t>i</a:t>
            </a:r>
            <a:r>
              <a:rPr lang="en-US" altLang="zh-TW" sz="3200" dirty="0">
                <a:latin typeface="Arial Black" panose="020B0A04020102020204" pitchFamily="34" charset="0"/>
              </a:rPr>
              <a:t>, 2], X[y == </a:t>
            </a:r>
            <a:r>
              <a:rPr lang="en-US" altLang="zh-TW" sz="3200" dirty="0" err="1">
                <a:latin typeface="Arial Black" panose="020B0A04020102020204" pitchFamily="34" charset="0"/>
              </a:rPr>
              <a:t>i</a:t>
            </a:r>
            <a:r>
              <a:rPr lang="en-US" altLang="zh-TW" sz="3200" dirty="0">
                <a:latin typeface="Arial Black" panose="020B0A04020102020204" pitchFamily="34" charset="0"/>
              </a:rPr>
              <a:t>, 3],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TW" sz="3200" dirty="0">
                <a:latin typeface="Arial Black" panose="020B0A04020102020204" pitchFamily="34" charset="0"/>
              </a:rPr>
              <a:t>        label=</a:t>
            </a:r>
            <a:r>
              <a:rPr lang="en-US" altLang="zh-TW" sz="3200" dirty="0" err="1">
                <a:latin typeface="Arial Black" panose="020B0A04020102020204" pitchFamily="34" charset="0"/>
              </a:rPr>
              <a:t>target_name</a:t>
            </a:r>
            <a:r>
              <a:rPr lang="en-US" altLang="zh-TW" sz="3200" dirty="0">
                <a:latin typeface="Arial Black" panose="020B0A04020102020204" pitchFamily="34" charset="0"/>
              </a:rPr>
              <a:t>, alpha=0.7, </a:t>
            </a:r>
            <a:r>
              <a:rPr lang="en-US" altLang="zh-TW" sz="3200" dirty="0" err="1">
                <a:latin typeface="Arial Black" panose="020B0A04020102020204" pitchFamily="34" charset="0"/>
              </a:rPr>
              <a:t>edgecolors</a:t>
            </a:r>
            <a:r>
              <a:rPr lang="en-US" altLang="zh-TW" sz="3200" dirty="0">
                <a:latin typeface="Arial Black" panose="020B0A04020102020204" pitchFamily="34" charset="0"/>
              </a:rPr>
              <a:t>='k'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TW" sz="3200" dirty="0">
                <a:latin typeface="Arial Black" panose="020B0A04020102020204" pitchFamily="34" charset="0"/>
              </a:rPr>
              <a:t>    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TW" sz="3200" dirty="0" err="1">
                <a:latin typeface="Arial Black" panose="020B0A04020102020204" pitchFamily="34" charset="0"/>
              </a:rPr>
              <a:t>plt.title</a:t>
            </a:r>
            <a:r>
              <a:rPr lang="en-US" altLang="zh-TW" sz="3200" dirty="0">
                <a:latin typeface="Arial Black" panose="020B0A04020102020204" pitchFamily="34" charset="0"/>
              </a:rPr>
              <a:t>("Iris Dataset: Petal Length vs Petal Width")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TW" sz="3200" dirty="0" err="1">
                <a:latin typeface="Arial Black" panose="020B0A04020102020204" pitchFamily="34" charset="0"/>
              </a:rPr>
              <a:t>plt.xlabel</a:t>
            </a:r>
            <a:r>
              <a:rPr lang="en-US" altLang="zh-TW" sz="3200" dirty="0">
                <a:latin typeface="Arial Black" panose="020B0A04020102020204" pitchFamily="34" charset="0"/>
              </a:rPr>
              <a:t>("Petal Length (cm)")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TW" sz="3200" dirty="0" err="1">
                <a:latin typeface="Arial Black" panose="020B0A04020102020204" pitchFamily="34" charset="0"/>
              </a:rPr>
              <a:t>plt.ylabel</a:t>
            </a:r>
            <a:r>
              <a:rPr lang="en-US" altLang="zh-TW" sz="3200" dirty="0">
                <a:latin typeface="Arial Black" panose="020B0A04020102020204" pitchFamily="34" charset="0"/>
              </a:rPr>
              <a:t>("Petal Width (cm)")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TW" sz="3200" dirty="0" err="1">
                <a:latin typeface="Arial Black" panose="020B0A04020102020204" pitchFamily="34" charset="0"/>
              </a:rPr>
              <a:t>plt.legend</a:t>
            </a:r>
            <a:r>
              <a:rPr lang="en-US" altLang="zh-TW" sz="3200" dirty="0">
                <a:latin typeface="Arial Black" panose="020B0A04020102020204" pitchFamily="34" charset="0"/>
              </a:rPr>
              <a:t>()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TW" sz="3200" dirty="0" err="1">
                <a:latin typeface="Arial Black" panose="020B0A04020102020204" pitchFamily="34" charset="0"/>
              </a:rPr>
              <a:t>plt.show</a:t>
            </a:r>
            <a:r>
              <a:rPr lang="en-US" altLang="zh-TW" sz="3200" dirty="0">
                <a:latin typeface="Arial Black" panose="020B0A04020102020204" pitchFamily="34" charset="0"/>
              </a:rPr>
              <a:t>()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10715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49CD3C-131F-4B88-A6CA-B75C24A06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Classification algorithms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6F6158-6EE3-45CB-9060-E5BD3E122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Simple Models: </a:t>
            </a:r>
          </a:p>
          <a:p>
            <a:pPr marL="0" indent="0">
              <a:buNone/>
            </a:pPr>
            <a:r>
              <a:rPr lang="en-US" altLang="zh-TW" dirty="0"/>
              <a:t>	Logistic Regression, Naive Bayes</a:t>
            </a:r>
          </a:p>
          <a:p>
            <a:r>
              <a:rPr lang="en-US" altLang="zh-TW" dirty="0"/>
              <a:t>Tree-Based Models: </a:t>
            </a:r>
          </a:p>
          <a:p>
            <a:pPr marL="0" indent="0">
              <a:buNone/>
            </a:pPr>
            <a:r>
              <a:rPr lang="en-US" altLang="zh-TW" dirty="0"/>
              <a:t>	Decision Tree, Random Forest</a:t>
            </a:r>
          </a:p>
          <a:p>
            <a:r>
              <a:rPr lang="en-US" altLang="zh-TW" dirty="0"/>
              <a:t>Distance-Based Models: </a:t>
            </a:r>
          </a:p>
          <a:p>
            <a:pPr marL="0" indent="0">
              <a:buNone/>
            </a:pPr>
            <a:r>
              <a:rPr lang="en-US" altLang="zh-TW" dirty="0"/>
              <a:t>	K-Nearest Neighbors (KNN)Support Vector Machine (SVM)</a:t>
            </a:r>
          </a:p>
          <a:p>
            <a:r>
              <a:rPr lang="en-US" altLang="zh-TW" dirty="0"/>
              <a:t>Deep Learning: </a:t>
            </a:r>
          </a:p>
          <a:p>
            <a:pPr marL="0" indent="0">
              <a:buNone/>
            </a:pPr>
            <a:r>
              <a:rPr lang="en-US" altLang="zh-TW" dirty="0"/>
              <a:t>	Convolutional Neural Networks (CNN)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152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6152AC-8D1F-41B3-B0FE-70682D2CE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Decision Tree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1CBCC7-6442-44BF-965F-5DA0D6290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 Decision Tree is a supervised machine learning algorithm used for classification and regression tasks. It works by recursively splitting the data into subsets based on the value of input features, forming a tree-like structure of decisions.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604C8C5-AF85-4387-9022-4CB3171A6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4343" y="3123119"/>
            <a:ext cx="4992688" cy="3282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248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3B546C-D8EF-418C-8B9B-F25E5BAE8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algorithm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9348AB1-C292-4C87-8830-C9A78A292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Start at the Root </a:t>
            </a:r>
            <a:r>
              <a:rPr lang="en-US" altLang="zh-TW" dirty="0" err="1"/>
              <a:t>Node:Consider</a:t>
            </a:r>
            <a:r>
              <a:rPr lang="en-US" altLang="zh-TW" dirty="0"/>
              <a:t> the entire dataset as the root node.</a:t>
            </a:r>
          </a:p>
          <a:p>
            <a:r>
              <a:rPr lang="en-US" altLang="zh-TW" dirty="0"/>
              <a:t>Select the Best Feature for </a:t>
            </a:r>
            <a:r>
              <a:rPr lang="en-US" altLang="zh-TW" dirty="0" err="1"/>
              <a:t>Splitting:Use</a:t>
            </a:r>
            <a:r>
              <a:rPr lang="en-US" altLang="zh-TW" dirty="0"/>
              <a:t> a splitting criterion (e.g., Gini Index, Entropy, Information Gain) to determine which feature divides the data best.</a:t>
            </a:r>
          </a:p>
          <a:p>
            <a:r>
              <a:rPr lang="en-US" altLang="zh-TW" dirty="0"/>
              <a:t>Split the </a:t>
            </a:r>
            <a:r>
              <a:rPr lang="en-US" altLang="zh-TW" dirty="0" err="1"/>
              <a:t>Data:Divide</a:t>
            </a:r>
            <a:r>
              <a:rPr lang="en-US" altLang="zh-TW" dirty="0"/>
              <a:t> the dataset into child nodes based on the selected feature and its thresholds.</a:t>
            </a:r>
          </a:p>
          <a:p>
            <a:r>
              <a:rPr lang="en-US" altLang="zh-TW" dirty="0"/>
              <a:t>Repeat for Each Child </a:t>
            </a:r>
            <a:r>
              <a:rPr lang="en-US" altLang="zh-TW" dirty="0" err="1"/>
              <a:t>Node:Treat</a:t>
            </a:r>
            <a:r>
              <a:rPr lang="en-US" altLang="zh-TW" dirty="0"/>
              <a:t> each child node as a new dataset and recursively split further until a stopping condition is met (e.g., no more features, pure nodes, or max tree depth).</a:t>
            </a:r>
          </a:p>
          <a:p>
            <a:r>
              <a:rPr lang="en-US" altLang="zh-TW" dirty="0"/>
              <a:t>Assign Class Labels to Leaf </a:t>
            </a:r>
            <a:r>
              <a:rPr lang="en-US" altLang="zh-TW" dirty="0" err="1"/>
              <a:t>Nodes:At</a:t>
            </a:r>
            <a:r>
              <a:rPr lang="en-US" altLang="zh-TW" dirty="0"/>
              <a:t> the end of the process, assign a class label to each leaf node based on the majority class of the samples within that node.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35490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C5BFDF-9A16-420F-84F7-6F99C0F92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3913"/>
          </a:xfrm>
        </p:spPr>
        <p:txBody>
          <a:bodyPr/>
          <a:lstStyle/>
          <a:p>
            <a:r>
              <a:rPr lang="en-US" altLang="zh-TW" dirty="0"/>
              <a:t>code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A39E74C-6425-4F5D-B228-B08A3DE27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292" y="1206632"/>
            <a:ext cx="9314562" cy="504176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TW" dirty="0"/>
              <a:t># Load dataset</a:t>
            </a:r>
          </a:p>
          <a:p>
            <a:pPr marL="0" indent="0">
              <a:buNone/>
            </a:pPr>
            <a:r>
              <a:rPr lang="en-US" altLang="zh-TW" dirty="0"/>
              <a:t>data = </a:t>
            </a:r>
            <a:r>
              <a:rPr lang="en-US" altLang="zh-TW" dirty="0" err="1"/>
              <a:t>load_iris</a:t>
            </a:r>
            <a:r>
              <a:rPr lang="en-US" altLang="zh-TW" dirty="0"/>
              <a:t>()</a:t>
            </a:r>
          </a:p>
          <a:p>
            <a:pPr marL="0" indent="0">
              <a:buNone/>
            </a:pPr>
            <a:r>
              <a:rPr lang="en-US" altLang="zh-TW" dirty="0"/>
              <a:t>X, y = </a:t>
            </a:r>
            <a:r>
              <a:rPr lang="en-US" altLang="zh-TW" dirty="0" err="1"/>
              <a:t>data.data</a:t>
            </a:r>
            <a:r>
              <a:rPr lang="en-US" altLang="zh-TW" dirty="0"/>
              <a:t>, </a:t>
            </a:r>
            <a:r>
              <a:rPr lang="en-US" altLang="zh-TW" dirty="0" err="1"/>
              <a:t>data.target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# Create and train the model</a:t>
            </a:r>
          </a:p>
          <a:p>
            <a:pPr marL="0" indent="0">
              <a:buNone/>
            </a:pPr>
            <a:r>
              <a:rPr lang="en-US" altLang="zh-TW" dirty="0"/>
              <a:t>model = </a:t>
            </a:r>
            <a:r>
              <a:rPr lang="en-US" altLang="zh-TW" dirty="0" err="1"/>
              <a:t>DecisionTreeClassifier</a:t>
            </a:r>
            <a:r>
              <a:rPr lang="en-US" altLang="zh-TW" dirty="0"/>
              <a:t>(</a:t>
            </a:r>
            <a:r>
              <a:rPr lang="en-US" altLang="zh-TW" dirty="0" err="1"/>
              <a:t>max_depth</a:t>
            </a:r>
            <a:r>
              <a:rPr lang="en-US" altLang="zh-TW" dirty="0"/>
              <a:t>=3, </a:t>
            </a:r>
            <a:r>
              <a:rPr lang="en-US" altLang="zh-TW" dirty="0" err="1"/>
              <a:t>random_state</a:t>
            </a:r>
            <a:r>
              <a:rPr lang="en-US" altLang="zh-TW" dirty="0"/>
              <a:t>=42)</a:t>
            </a:r>
          </a:p>
          <a:p>
            <a:pPr marL="0" indent="0">
              <a:buNone/>
            </a:pPr>
            <a:r>
              <a:rPr lang="en-US" altLang="zh-TW" dirty="0" err="1"/>
              <a:t>model.fit</a:t>
            </a:r>
            <a:r>
              <a:rPr lang="en-US" altLang="zh-TW" dirty="0"/>
              <a:t>(X, y)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# Visualize the tree</a:t>
            </a:r>
          </a:p>
          <a:p>
            <a:pPr marL="0" indent="0">
              <a:buNone/>
            </a:pPr>
            <a:r>
              <a:rPr lang="en-US" altLang="zh-TW" dirty="0" err="1"/>
              <a:t>plt.figure</a:t>
            </a:r>
            <a:r>
              <a:rPr lang="en-US" altLang="zh-TW" dirty="0"/>
              <a:t>(</a:t>
            </a:r>
            <a:r>
              <a:rPr lang="en-US" altLang="zh-TW" dirty="0" err="1"/>
              <a:t>figsize</a:t>
            </a:r>
            <a:r>
              <a:rPr lang="en-US" altLang="zh-TW" dirty="0"/>
              <a:t>=(12, 8))</a:t>
            </a:r>
          </a:p>
          <a:p>
            <a:pPr marL="0" indent="0">
              <a:buNone/>
            </a:pPr>
            <a:r>
              <a:rPr lang="en-US" altLang="zh-TW" dirty="0" err="1"/>
              <a:t>plot_tree</a:t>
            </a:r>
            <a:r>
              <a:rPr lang="en-US" altLang="zh-TW" dirty="0"/>
              <a:t>(</a:t>
            </a:r>
          </a:p>
          <a:p>
            <a:pPr marL="0" indent="0">
              <a:buNone/>
            </a:pPr>
            <a:r>
              <a:rPr lang="en-US" altLang="zh-TW" dirty="0"/>
              <a:t>    model,</a:t>
            </a:r>
          </a:p>
          <a:p>
            <a:pPr marL="0" indent="0">
              <a:buNone/>
            </a:pPr>
            <a:r>
              <a:rPr lang="en-US" altLang="zh-TW" dirty="0"/>
              <a:t>    </a:t>
            </a:r>
            <a:r>
              <a:rPr lang="en-US" altLang="zh-TW" dirty="0" err="1"/>
              <a:t>feature_names</a:t>
            </a:r>
            <a:r>
              <a:rPr lang="en-US" altLang="zh-TW" dirty="0"/>
              <a:t>=</a:t>
            </a:r>
            <a:r>
              <a:rPr lang="en-US" altLang="zh-TW" dirty="0" err="1"/>
              <a:t>data.feature_names</a:t>
            </a:r>
            <a:r>
              <a:rPr lang="en-US" altLang="zh-TW" dirty="0"/>
              <a:t>,</a:t>
            </a:r>
          </a:p>
          <a:p>
            <a:pPr marL="0" indent="0">
              <a:buNone/>
            </a:pPr>
            <a:r>
              <a:rPr lang="en-US" altLang="zh-TW" dirty="0"/>
              <a:t>    </a:t>
            </a:r>
            <a:r>
              <a:rPr lang="en-US" altLang="zh-TW" dirty="0" err="1"/>
              <a:t>class_names</a:t>
            </a:r>
            <a:r>
              <a:rPr lang="en-US" altLang="zh-TW" dirty="0"/>
              <a:t>=</a:t>
            </a:r>
            <a:r>
              <a:rPr lang="en-US" altLang="zh-TW" dirty="0" err="1"/>
              <a:t>data.target_names.tolist</a:t>
            </a:r>
            <a:r>
              <a:rPr lang="en-US" altLang="zh-TW" dirty="0"/>
              <a:t>(),  # Convert to list</a:t>
            </a:r>
          </a:p>
          <a:p>
            <a:pPr marL="0" indent="0">
              <a:buNone/>
            </a:pPr>
            <a:r>
              <a:rPr lang="en-US" altLang="zh-TW" dirty="0"/>
              <a:t>    filled=True</a:t>
            </a:r>
          </a:p>
          <a:p>
            <a:pPr marL="0" indent="0">
              <a:buNone/>
            </a:pP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 err="1"/>
              <a:t>plt.show</a:t>
            </a:r>
            <a:r>
              <a:rPr lang="en-US" altLang="zh-TW" dirty="0"/>
              <a:t>()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09711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C98901-FB01-4D6A-A607-F9786E351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to read the tree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CA30ADE-6497-4B2B-B0FD-43FBC7BC7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Splitting </a:t>
            </a:r>
            <a:r>
              <a:rPr lang="en-US" altLang="zh-TW" dirty="0" err="1"/>
              <a:t>Condition:Specifies</a:t>
            </a:r>
            <a:r>
              <a:rPr lang="en-US" altLang="zh-TW" dirty="0"/>
              <a:t> the feature and threshold used to split the data at that node.</a:t>
            </a:r>
          </a:p>
          <a:p>
            <a:r>
              <a:rPr lang="en-US" altLang="zh-TW" b="1" dirty="0" err="1"/>
              <a:t>Gini:Gini</a:t>
            </a:r>
            <a:r>
              <a:rPr lang="en-US" altLang="zh-TW" b="1" dirty="0"/>
              <a:t> Impurity</a:t>
            </a:r>
            <a:r>
              <a:rPr lang="en-US" altLang="zh-TW" dirty="0"/>
              <a:t> measures the impurity (or disorder) of a node.</a:t>
            </a:r>
          </a:p>
          <a:p>
            <a:r>
              <a:rPr lang="en-US" altLang="zh-TW" b="1" dirty="0" err="1"/>
              <a:t>Samples:</a:t>
            </a:r>
            <a:r>
              <a:rPr lang="en-US" altLang="zh-TW" dirty="0" err="1"/>
              <a:t>Number</a:t>
            </a:r>
            <a:r>
              <a:rPr lang="en-US" altLang="zh-TW" dirty="0"/>
              <a:t> of samples (data points) that reached this node.</a:t>
            </a:r>
          </a:p>
          <a:p>
            <a:r>
              <a:rPr lang="en-US" altLang="zh-TW" b="1" dirty="0" err="1"/>
              <a:t>Values:</a:t>
            </a:r>
            <a:r>
              <a:rPr lang="en-US" altLang="zh-TW" dirty="0" err="1"/>
              <a:t>The</a:t>
            </a:r>
            <a:r>
              <a:rPr lang="en-US" altLang="zh-TW" dirty="0"/>
              <a:t> count of samples from each class in the node.</a:t>
            </a:r>
          </a:p>
          <a:p>
            <a:r>
              <a:rPr lang="en-US" altLang="zh-TW" b="1" dirty="0" err="1"/>
              <a:t>Class:</a:t>
            </a:r>
            <a:r>
              <a:rPr lang="en-US" altLang="zh-TW" dirty="0" err="1"/>
              <a:t>The</a:t>
            </a:r>
            <a:r>
              <a:rPr lang="en-US" altLang="zh-TW" dirty="0"/>
              <a:t> majority class in the node, which the model predicts for samples in this node.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189707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離子">
  <a:themeElements>
    <a:clrScheme name="離子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離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離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68</TotalTime>
  <Words>1394</Words>
  <Application>Microsoft Office PowerPoint</Application>
  <PresentationFormat>寬螢幕</PresentationFormat>
  <Paragraphs>149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1" baseType="lpstr">
      <vt:lpstr>新細明體</vt:lpstr>
      <vt:lpstr>Arial</vt:lpstr>
      <vt:lpstr>Arial Black</vt:lpstr>
      <vt:lpstr>Century Gothic</vt:lpstr>
      <vt:lpstr>Wingdings 3</vt:lpstr>
      <vt:lpstr>離子</vt:lpstr>
      <vt:lpstr>Classification</vt:lpstr>
      <vt:lpstr>Iris data</vt:lpstr>
      <vt:lpstr>PowerPoint 簡報</vt:lpstr>
      <vt:lpstr>code</vt:lpstr>
      <vt:lpstr>Classification algorithms</vt:lpstr>
      <vt:lpstr>Decision Tree</vt:lpstr>
      <vt:lpstr>algorithm</vt:lpstr>
      <vt:lpstr>code</vt:lpstr>
      <vt:lpstr>How to read the tree</vt:lpstr>
      <vt:lpstr>Training and testing</vt:lpstr>
      <vt:lpstr>PowerPoint 簡報</vt:lpstr>
      <vt:lpstr>Random forest</vt:lpstr>
      <vt:lpstr>Algorithm</vt:lpstr>
      <vt:lpstr>Code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</dc:title>
  <dc:creator>李國誠</dc:creator>
  <cp:lastModifiedBy>李國誠</cp:lastModifiedBy>
  <cp:revision>6</cp:revision>
  <dcterms:created xsi:type="dcterms:W3CDTF">2024-11-25T13:56:44Z</dcterms:created>
  <dcterms:modified xsi:type="dcterms:W3CDTF">2024-11-25T15:04:58Z</dcterms:modified>
</cp:coreProperties>
</file>