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90" r:id="rId16"/>
    <p:sldId id="291" r:id="rId17"/>
    <p:sldId id="292" r:id="rId18"/>
    <p:sldId id="293" r:id="rId19"/>
    <p:sldId id="294" r:id="rId20"/>
    <p:sldId id="295" r:id="rId21"/>
    <p:sldId id="296" r:id="rId22"/>
    <p:sldId id="297" r:id="rId23"/>
    <p:sldId id="298"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7" r:id="rId38"/>
    <p:sldId id="288" r:id="rId39"/>
    <p:sldId id="289"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65C57D3-2BEB-466E-8C8F-9CA5FD9755D7}">
  <a:tblStyle styleId="{465C57D3-2BEB-466E-8C8F-9CA5FD9755D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552" y="273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212876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4fda2e790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4fda2e790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4fda2e790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4fda2e79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4fda2e790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4fda2e790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4ff61ac3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4ff61ac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4ff61c01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4ff61c01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4ff61ac3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4ff61ac3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4fda2e790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4fda2e790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4fda2e790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4fda2e790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fda2e790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fda2e790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4fda2e790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4fda2e790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f3b3d5f9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f3b3d5f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4fda2e790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4fda2e790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4fda2e79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4fda2e79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fda2e790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fda2e79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4fda2e790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4fda2e790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4fda2e790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4fda2e790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0022c0e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0022c0e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0022c0e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0022c0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50022c0e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50022c0e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0022c0e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0022c0e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5029a81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5029a81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4fda2e79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4fda2e7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5029a81d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5029a81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4fda2e79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4fda2e7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fda2e79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fda2e79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4fda2e790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4fda2e79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4fda2e790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4fda2e790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4fda2e790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4fda2e790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4f3b3d5f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4f3b3d5f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springer.com/us/book/9783319141411" TargetMode="External"/><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luster_analysis" TargetMode="External"/><Relationship Id="rId4" Type="http://schemas.openxmlformats.org/officeDocument/2006/relationships/hyperlink" Target="http://codepen.io/gangtao/pen/XmJJQM" TargetMode="External"/><Relationship Id="rId5" Type="http://schemas.openxmlformats.org/officeDocument/2006/relationships/hyperlink" Target="https://en.wikipedia.org/wiki/Hierarchical_clustering" TargetMode="External"/><Relationship Id="rId6" Type="http://schemas.openxmlformats.org/officeDocument/2006/relationships/hyperlink" Target="https://en.wikipedia.org/wiki/DBSCAN"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vmware.com/" TargetMode="External"/><Relationship Id="rId4" Type="http://schemas.openxmlformats.org/officeDocument/2006/relationships/hyperlink" Target="https://www.linkedin.com/in/jeffweiner08" TargetMode="External"/><Relationship Id="rId5" Type="http://schemas.openxmlformats.org/officeDocument/2006/relationships/hyperlink" Target="http://www.economist.com/node/15557443"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Categoriz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hyperlink" Target="http://www.wal-mart.com/" TargetMode="Externa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Apriori_algorithm%23cite_note-apriori-1" TargetMode="External"/><Relationship Id="rId4" Type="http://schemas.openxmlformats.org/officeDocument/2006/relationships/hyperlink" Target="https://en.wikipedia.org/wiki/Association_rule_learning" TargetMode="External"/><Relationship Id="rId5" Type="http://schemas.openxmlformats.org/officeDocument/2006/relationships/hyperlink" Target="https://en.wikipedia.org/wiki/Databases" TargetMode="External"/><Relationship Id="rId6"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en.wikipedia.org/wiki/Model_(abstrac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real.taiwanstat.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Introduction to Data Mining</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Kuo-chen Li </a:t>
            </a:r>
            <a:endParaRPr/>
          </a:p>
          <a:p>
            <a:pPr marL="0" lvl="0" indent="0" algn="l" rtl="0">
              <a:spcBef>
                <a:spcPts val="0"/>
              </a:spcBef>
              <a:spcAft>
                <a:spcPts val="0"/>
              </a:spcAft>
              <a:buNone/>
            </a:pPr>
            <a:r>
              <a:rPr lang="zh-TW" sz="1800"/>
              <a:t>Information Management Department, Chung-Yuan Christian University</a:t>
            </a:r>
            <a:endParaRPr sz="1800"/>
          </a:p>
          <a:p>
            <a:pPr marL="0" lvl="0" indent="0" algn="l" rtl="0">
              <a:spcBef>
                <a:spcPts val="0"/>
              </a:spcBef>
              <a:spcAft>
                <a:spcPts val="0"/>
              </a:spcAft>
              <a:buNone/>
            </a:pPr>
            <a:r>
              <a:rPr lang="zh-TW" sz="1800"/>
              <a:t>kuochen@cycu.edu.tw</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Understand Data Mining -- text book</a:t>
            </a:r>
            <a:endParaRPr/>
          </a:p>
        </p:txBody>
      </p:sp>
      <p:pic>
        <p:nvPicPr>
          <p:cNvPr id="149" name="Google Shape;149;p23">
            <a:hlinkClick r:id="rId3"/>
          </p:cNvPr>
          <p:cNvPicPr preferRelativeResize="0"/>
          <p:nvPr/>
        </p:nvPicPr>
        <p:blipFill>
          <a:blip r:embed="rId4">
            <a:alphaModFix/>
          </a:blip>
          <a:stretch>
            <a:fillRect/>
          </a:stretch>
        </p:blipFill>
        <p:spPr>
          <a:xfrm>
            <a:off x="563163" y="1060525"/>
            <a:ext cx="5400675" cy="291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Data mining techniques</a:t>
            </a:r>
            <a:endParaRPr/>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Clustering</a:t>
            </a:r>
            <a:endParaRPr/>
          </a:p>
          <a:p>
            <a:pPr marL="457200" lvl="0" indent="-342900" algn="l" rtl="0">
              <a:spcBef>
                <a:spcPts val="0"/>
              </a:spcBef>
              <a:spcAft>
                <a:spcPts val="0"/>
              </a:spcAft>
              <a:buSzPts val="1800"/>
              <a:buChar char="●"/>
            </a:pPr>
            <a:r>
              <a:rPr lang="zh-TW"/>
              <a:t>Classification/Regression</a:t>
            </a:r>
            <a:endParaRPr/>
          </a:p>
          <a:p>
            <a:pPr marL="457200" lvl="0" indent="-342900" algn="l" rtl="0">
              <a:spcBef>
                <a:spcPts val="0"/>
              </a:spcBef>
              <a:spcAft>
                <a:spcPts val="0"/>
              </a:spcAft>
              <a:buSzPts val="1800"/>
              <a:buChar char="●"/>
            </a:pPr>
            <a:r>
              <a:rPr lang="zh-TW"/>
              <a:t>Association rules (Pattern discovery)</a:t>
            </a:r>
            <a:endParaRPr/>
          </a:p>
          <a:p>
            <a:pPr marL="457200" lvl="0" indent="-342900" algn="l" rtl="0">
              <a:spcBef>
                <a:spcPts val="0"/>
              </a:spcBef>
              <a:spcAft>
                <a:spcPts val="0"/>
              </a:spcAft>
              <a:buSzPts val="1800"/>
              <a:buChar char="●"/>
            </a:pPr>
            <a:r>
              <a:rPr lang="zh-TW"/>
              <a:t>Text Mining</a:t>
            </a:r>
            <a:endParaRPr/>
          </a:p>
          <a:p>
            <a:pPr marL="457200" lvl="0" indent="-342900" algn="l" rtl="0">
              <a:spcBef>
                <a:spcPts val="0"/>
              </a:spcBef>
              <a:spcAft>
                <a:spcPts val="0"/>
              </a:spcAft>
              <a:buSzPts val="1800"/>
              <a:buChar char="●"/>
            </a:pPr>
            <a:r>
              <a:rPr lang="zh-TW"/>
              <a:t>Social network analysis</a:t>
            </a:r>
            <a:endParaRPr/>
          </a:p>
          <a:p>
            <a:pPr marL="457200" lvl="0" indent="-342900" algn="l" rtl="0">
              <a:spcBef>
                <a:spcPts val="0"/>
              </a:spcBef>
              <a:spcAft>
                <a:spcPts val="0"/>
              </a:spcAft>
              <a:buSzPts val="1800"/>
              <a:buChar char="●"/>
            </a:pPr>
            <a:r>
              <a:rPr lang="zh-TW"/>
              <a:t>Spatial analysis</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Clustering </a:t>
            </a:r>
            <a:endParaRPr/>
          </a:p>
        </p:txBody>
      </p:sp>
      <p:sp>
        <p:nvSpPr>
          <p:cNvPr id="161" name="Google Shape;161;p25"/>
          <p:cNvSpPr txBox="1">
            <a:spLocks noGrp="1"/>
          </p:cNvSpPr>
          <p:nvPr>
            <p:ph type="body" idx="1"/>
          </p:nvPr>
        </p:nvSpPr>
        <p:spPr>
          <a:xfrm>
            <a:off x="311700" y="1229875"/>
            <a:ext cx="8520600" cy="3339000"/>
          </a:xfrm>
          <a:prstGeom prst="rect">
            <a:avLst/>
          </a:prstGeom>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a:solidFill>
                  <a:srgbClr val="252525"/>
                </a:solidFill>
                <a:highlight>
                  <a:srgbClr val="FFFFFF"/>
                </a:highlight>
                <a:latin typeface="Arial"/>
                <a:ea typeface="Arial"/>
                <a:cs typeface="Arial"/>
                <a:sym typeface="Arial"/>
              </a:rPr>
              <a:t>is the task of grouping a set of objects in such a way that objects in the same group (called a cluster) are more similar (in some sense or another) to each other than to those in other groups (clusters).   </a:t>
            </a:r>
            <a:r>
              <a:rPr lang="zh-TW" u="sng">
                <a:solidFill>
                  <a:schemeClr val="hlink"/>
                </a:solidFill>
                <a:highlight>
                  <a:srgbClr val="FFFFFF"/>
                </a:highlight>
                <a:latin typeface="Arial"/>
                <a:ea typeface="Arial"/>
                <a:cs typeface="Arial"/>
                <a:sym typeface="Arial"/>
                <a:hlinkClick r:id="rId3"/>
              </a:rPr>
              <a:t>wiki</a:t>
            </a:r>
            <a:endParaRPr>
              <a:solidFill>
                <a:srgbClr val="252525"/>
              </a:solidFill>
              <a:highlight>
                <a:srgbClr val="FFFFFF"/>
              </a:highlight>
              <a:latin typeface="Arial"/>
              <a:ea typeface="Arial"/>
              <a:cs typeface="Arial"/>
              <a:sym typeface="Arial"/>
            </a:endParaRPr>
          </a:p>
          <a:p>
            <a:pPr marL="457200" lvl="0" indent="-342900" algn="l" rtl="0">
              <a:spcBef>
                <a:spcPts val="1600"/>
              </a:spcBef>
              <a:spcAft>
                <a:spcPts val="0"/>
              </a:spcAft>
              <a:buSzPts val="1800"/>
              <a:buFont typeface="Arial"/>
              <a:buChar char="❖"/>
            </a:pPr>
            <a:r>
              <a:rPr lang="zh-TW" u="sng">
                <a:solidFill>
                  <a:srgbClr val="252525"/>
                </a:solidFill>
                <a:highlight>
                  <a:srgbClr val="FFFFFF"/>
                </a:highlight>
                <a:latin typeface="Arial"/>
                <a:ea typeface="Arial"/>
                <a:cs typeface="Arial"/>
                <a:sym typeface="Arial"/>
                <a:hlinkClick r:id="rId4"/>
              </a:rPr>
              <a:t>K-means</a:t>
            </a:r>
            <a:endParaRPr u="sng">
              <a:solidFill>
                <a:srgbClr val="252525"/>
              </a:solidFill>
              <a:highlight>
                <a:srgbClr val="FFFFFF"/>
              </a:highlight>
              <a:latin typeface="Arial"/>
              <a:ea typeface="Arial"/>
              <a:cs typeface="Arial"/>
              <a:sym typeface="Arial"/>
            </a:endParaRPr>
          </a:p>
          <a:p>
            <a:pPr marL="457200" lvl="0" indent="-342900" algn="l" rtl="0">
              <a:spcBef>
                <a:spcPts val="0"/>
              </a:spcBef>
              <a:spcAft>
                <a:spcPts val="0"/>
              </a:spcAft>
              <a:buSzPts val="1800"/>
              <a:buFont typeface="Arial"/>
              <a:buChar char="❖"/>
            </a:pPr>
            <a:r>
              <a:rPr lang="zh-TW">
                <a:solidFill>
                  <a:srgbClr val="252525"/>
                </a:solidFill>
                <a:highlight>
                  <a:srgbClr val="FFFFFF"/>
                </a:highlight>
                <a:uFill>
                  <a:noFill/>
                </a:uFill>
                <a:latin typeface="Arial"/>
                <a:ea typeface="Arial"/>
                <a:cs typeface="Arial"/>
                <a:sym typeface="Arial"/>
                <a:hlinkClick r:id="rId5"/>
              </a:rPr>
              <a:t>hierarchical clustering</a:t>
            </a:r>
            <a:r>
              <a:rPr lang="zh-TW">
                <a:solidFill>
                  <a:srgbClr val="252525"/>
                </a:solidFill>
                <a:highlight>
                  <a:srgbClr val="FFFFFF"/>
                </a:highlight>
                <a:latin typeface="Arial"/>
                <a:ea typeface="Arial"/>
                <a:cs typeface="Arial"/>
                <a:sym typeface="Arial"/>
              </a:rPr>
              <a:t> </a:t>
            </a:r>
            <a:endParaRPr>
              <a:solidFill>
                <a:srgbClr val="252525"/>
              </a:solidFill>
              <a:highlight>
                <a:srgbClr val="FFFFFF"/>
              </a:highlight>
              <a:latin typeface="Arial"/>
              <a:ea typeface="Arial"/>
              <a:cs typeface="Arial"/>
              <a:sym typeface="Arial"/>
            </a:endParaRPr>
          </a:p>
          <a:p>
            <a:pPr marL="457200" lvl="0" indent="-342900" algn="l" rtl="0">
              <a:spcBef>
                <a:spcPts val="0"/>
              </a:spcBef>
              <a:spcAft>
                <a:spcPts val="0"/>
              </a:spcAft>
              <a:buClr>
                <a:srgbClr val="252525"/>
              </a:buClr>
              <a:buSzPts val="1800"/>
              <a:buFont typeface="Arial"/>
              <a:buChar char="❖"/>
            </a:pPr>
            <a:r>
              <a:rPr lang="zh-TW">
                <a:solidFill>
                  <a:srgbClr val="252525"/>
                </a:solidFill>
                <a:highlight>
                  <a:srgbClr val="FFFFFF"/>
                </a:highlight>
                <a:latin typeface="Arial"/>
                <a:ea typeface="Arial"/>
                <a:cs typeface="Arial"/>
                <a:sym typeface="Arial"/>
              </a:rPr>
              <a:t>Expectation-Maximization (EM) clustering</a:t>
            </a:r>
            <a:endParaRPr>
              <a:solidFill>
                <a:srgbClr val="252525"/>
              </a:solidFill>
              <a:highlight>
                <a:srgbClr val="FFFFFF"/>
              </a:highlight>
              <a:latin typeface="Arial"/>
              <a:ea typeface="Arial"/>
              <a:cs typeface="Arial"/>
              <a:sym typeface="Arial"/>
            </a:endParaRPr>
          </a:p>
          <a:p>
            <a:pPr marL="457200" lvl="0" indent="-342900" algn="l" rtl="0">
              <a:spcBef>
                <a:spcPts val="0"/>
              </a:spcBef>
              <a:spcAft>
                <a:spcPts val="0"/>
              </a:spcAft>
              <a:buSzPts val="1800"/>
              <a:buFont typeface="Arial"/>
              <a:buChar char="❖"/>
            </a:pPr>
            <a:r>
              <a:rPr lang="zh-TW">
                <a:solidFill>
                  <a:srgbClr val="252525"/>
                </a:solidFill>
                <a:highlight>
                  <a:srgbClr val="FFFFFF"/>
                </a:highlight>
                <a:uFill>
                  <a:noFill/>
                </a:uFill>
                <a:latin typeface="Arial"/>
                <a:ea typeface="Arial"/>
                <a:cs typeface="Arial"/>
                <a:sym typeface="Arial"/>
                <a:hlinkClick r:id="rId6"/>
              </a:rPr>
              <a:t>DBSCAN</a:t>
            </a:r>
            <a:endParaRPr>
              <a:solidFill>
                <a:srgbClr val="252525"/>
              </a:solidFill>
              <a:highlight>
                <a:srgbClr val="FFFFFF"/>
              </a:highlight>
              <a:latin typeface="Arial"/>
              <a:ea typeface="Arial"/>
              <a:cs typeface="Arial"/>
              <a:sym typeface="Arial"/>
            </a:endParaRPr>
          </a:p>
          <a:p>
            <a:pPr marL="457200" lvl="0" indent="-342900" algn="l" rtl="0">
              <a:spcBef>
                <a:spcPts val="0"/>
              </a:spcBef>
              <a:spcAft>
                <a:spcPts val="0"/>
              </a:spcAft>
              <a:buClr>
                <a:srgbClr val="252525"/>
              </a:buClr>
              <a:buSzPts val="1800"/>
              <a:buFont typeface="Arial"/>
              <a:buChar char="❖"/>
            </a:pPr>
            <a:r>
              <a:rPr lang="zh-TW">
                <a:solidFill>
                  <a:srgbClr val="252525"/>
                </a:solidFill>
                <a:highlight>
                  <a:srgbClr val="FFFFFF"/>
                </a:highlight>
                <a:latin typeface="Arial"/>
                <a:ea typeface="Arial"/>
                <a:cs typeface="Arial"/>
                <a:sym typeface="Arial"/>
              </a:rPr>
              <a:t>etc.</a:t>
            </a:r>
            <a:endParaRPr>
              <a:solidFill>
                <a:srgbClr val="252525"/>
              </a:solidFill>
              <a:highlight>
                <a:srgbClr val="FFFFFF"/>
              </a:highlight>
              <a:latin typeface="Arial"/>
              <a:ea typeface="Arial"/>
              <a:cs typeface="Arial"/>
              <a:sym typeface="Arial"/>
            </a:endParaRPr>
          </a:p>
          <a:p>
            <a:pPr marL="0" lvl="0" indent="0" algn="l" rtl="0">
              <a:spcBef>
                <a:spcPts val="1600"/>
              </a:spcBef>
              <a:spcAft>
                <a:spcPts val="0"/>
              </a:spcAft>
              <a:buNone/>
            </a:pPr>
            <a:endParaRPr sz="1050">
              <a:solidFill>
                <a:srgbClr val="252525"/>
              </a:solidFill>
              <a:highlight>
                <a:srgbClr val="FFFFFF"/>
              </a:highlight>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It’s our turn doing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Get ready</a:t>
            </a:r>
            <a:endParaRPr/>
          </a:p>
        </p:txBody>
      </p:sp>
      <p:sp>
        <p:nvSpPr>
          <p:cNvPr id="183" name="Google Shape;183;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Packages you need:</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err="1" smtClean="0"/>
              <a:t>Matplotlib</a:t>
            </a:r>
            <a:endParaRPr lang="en-US" dirty="0" smtClean="0"/>
          </a:p>
          <a:p>
            <a:pPr marL="0" lvl="0" indent="0" algn="l" rtl="0">
              <a:spcBef>
                <a:spcPts val="0"/>
              </a:spcBef>
              <a:spcAft>
                <a:spcPts val="0"/>
              </a:spcAft>
              <a:buNone/>
            </a:pPr>
            <a:r>
              <a:rPr lang="en-US" dirty="0" err="1" smtClean="0"/>
              <a:t>Numpy</a:t>
            </a:r>
            <a:endParaRPr lang="en-US" dirty="0" smtClean="0"/>
          </a:p>
          <a:p>
            <a:pPr marL="0" lvl="0" indent="0" algn="l" rtl="0">
              <a:spcBef>
                <a:spcPts val="0"/>
              </a:spcBef>
              <a:spcAft>
                <a:spcPts val="0"/>
              </a:spcAft>
              <a:buNone/>
            </a:pPr>
            <a:r>
              <a:rPr lang="en-US" dirty="0" err="1" smtClean="0"/>
              <a:t>Scipy</a:t>
            </a:r>
            <a:endParaRPr lang="en-US" dirty="0" smtClean="0"/>
          </a:p>
          <a:p>
            <a:pPr marL="0" lvl="0" indent="0" algn="l" rtl="0">
              <a:spcBef>
                <a:spcPts val="0"/>
              </a:spcBef>
              <a:spcAft>
                <a:spcPts val="0"/>
              </a:spcAft>
              <a:buNone/>
            </a:pPr>
            <a:r>
              <a:rPr lang="en-US" dirty="0" err="1" smtClean="0"/>
              <a:t>Sklearn</a:t>
            </a:r>
            <a:endParaRPr lang="en-US" dirty="0" smtClean="0"/>
          </a:p>
          <a:p>
            <a:pPr marL="0" lvl="0" indent="0" algn="l" rtl="0">
              <a:spcBef>
                <a:spcPts val="0"/>
              </a:spcBef>
              <a:spcAft>
                <a:spcPts val="0"/>
              </a:spcAft>
              <a:buNone/>
            </a:pPr>
            <a:r>
              <a:rPr lang="en-US" dirty="0" smtClean="0"/>
              <a:t>pandas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Steps:</a:t>
            </a:r>
            <a:endParaRPr kumimoji="1" lang="zh-TW" altLang="en-US" dirty="0"/>
          </a:p>
        </p:txBody>
      </p:sp>
      <p:sp>
        <p:nvSpPr>
          <p:cNvPr id="3" name="文字版面配置區 2"/>
          <p:cNvSpPr>
            <a:spLocks noGrp="1"/>
          </p:cNvSpPr>
          <p:nvPr>
            <p:ph type="body" idx="1"/>
          </p:nvPr>
        </p:nvSpPr>
        <p:spPr/>
        <p:txBody>
          <a:bodyPr/>
          <a:lstStyle/>
          <a:p>
            <a:pPr>
              <a:buAutoNum type="arabicPeriod"/>
            </a:pPr>
            <a:r>
              <a:rPr kumimoji="1" lang="en-US" altLang="zh-TW" dirty="0" smtClean="0"/>
              <a:t>Load the data from </a:t>
            </a:r>
            <a:r>
              <a:rPr kumimoji="1" lang="en-US" altLang="zh-TW" dirty="0" err="1" smtClean="0"/>
              <a:t>csv</a:t>
            </a:r>
            <a:r>
              <a:rPr kumimoji="1" lang="en-US" altLang="zh-TW" dirty="0" smtClean="0"/>
              <a:t> file</a:t>
            </a:r>
          </a:p>
          <a:p>
            <a:pPr>
              <a:buAutoNum type="arabicPeriod"/>
            </a:pPr>
            <a:r>
              <a:rPr kumimoji="1" lang="en-US" altLang="zh-TW" dirty="0" smtClean="0"/>
              <a:t>Plot the points</a:t>
            </a:r>
          </a:p>
          <a:p>
            <a:pPr>
              <a:buAutoNum type="arabicPeriod"/>
            </a:pPr>
            <a:r>
              <a:rPr kumimoji="1" lang="en-US" altLang="zh-TW" dirty="0" smtClean="0"/>
              <a:t>Labels the points </a:t>
            </a:r>
          </a:p>
          <a:p>
            <a:pPr>
              <a:buAutoNum type="arabicPeriod"/>
            </a:pPr>
            <a:r>
              <a:rPr kumimoji="1" lang="en-US" altLang="zh-TW" dirty="0" smtClean="0"/>
              <a:t>Plot the points with label</a:t>
            </a:r>
          </a:p>
          <a:p>
            <a:pPr>
              <a:buAutoNum type="arabicPeriod"/>
            </a:pPr>
            <a:r>
              <a:rPr kumimoji="1" lang="en-US" altLang="zh-TW" dirty="0" smtClean="0"/>
              <a:t>Clustering to groups</a:t>
            </a:r>
          </a:p>
          <a:p>
            <a:pPr>
              <a:buAutoNum type="arabicPeriod"/>
            </a:pPr>
            <a:r>
              <a:rPr kumimoji="1" lang="en-US" altLang="zh-TW" dirty="0" smtClean="0"/>
              <a:t>Plot the result</a:t>
            </a:r>
          </a:p>
          <a:p>
            <a:pPr>
              <a:buAutoNum type="arabicPeriod"/>
            </a:pPr>
            <a:r>
              <a:rPr kumimoji="1" lang="en-US" altLang="zh-TW" dirty="0" smtClean="0"/>
              <a:t>Test with the new data</a:t>
            </a:r>
            <a:endParaRPr kumimoji="1" lang="zh-TW" altLang="en-US" dirty="0"/>
          </a:p>
        </p:txBody>
      </p:sp>
    </p:spTree>
    <p:extLst>
      <p:ext uri="{BB962C8B-B14F-4D97-AF65-F5344CB8AC3E}">
        <p14:creationId xmlns:p14="http://schemas.microsoft.com/office/powerpoint/2010/main" val="568313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Step 1   Load </a:t>
            </a:r>
            <a:r>
              <a:rPr kumimoji="1" lang="en-US" altLang="zh-TW" dirty="0"/>
              <a:t>the data from </a:t>
            </a:r>
            <a:r>
              <a:rPr kumimoji="1" lang="en-US" altLang="zh-TW" dirty="0" err="1"/>
              <a:t>csv</a:t>
            </a:r>
            <a:r>
              <a:rPr kumimoji="1" lang="en-US" altLang="zh-TW" dirty="0"/>
              <a:t> file</a:t>
            </a:r>
            <a:br>
              <a:rPr kumimoji="1" lang="en-US" altLang="zh-TW" dirty="0"/>
            </a:br>
            <a:endParaRPr kumimoji="1" lang="zh-TW" altLang="en-US" dirty="0"/>
          </a:p>
        </p:txBody>
      </p:sp>
      <p:sp>
        <p:nvSpPr>
          <p:cNvPr id="3" name="文字版面配置區 2"/>
          <p:cNvSpPr>
            <a:spLocks noGrp="1"/>
          </p:cNvSpPr>
          <p:nvPr>
            <p:ph type="body" idx="1"/>
          </p:nvPr>
        </p:nvSpPr>
        <p:spPr/>
        <p:txBody>
          <a:bodyPr/>
          <a:lstStyle/>
          <a:p>
            <a:pPr marL="114300" indent="0">
              <a:buNone/>
            </a:pPr>
            <a:r>
              <a:rPr kumimoji="1" lang="en-US" altLang="zh-TW" dirty="0" smtClean="0"/>
              <a:t>import </a:t>
            </a:r>
            <a:r>
              <a:rPr kumimoji="1" lang="en-US" altLang="zh-TW" dirty="0"/>
              <a:t>pandas as </a:t>
            </a:r>
            <a:r>
              <a:rPr kumimoji="1" lang="en-US" altLang="zh-TW" dirty="0" err="1"/>
              <a:t>pd</a:t>
            </a:r>
            <a:endParaRPr kumimoji="1" lang="en-US" altLang="zh-TW" dirty="0" smtClean="0"/>
          </a:p>
          <a:p>
            <a:pPr marL="114300" indent="0">
              <a:buNone/>
            </a:pPr>
            <a:endParaRPr kumimoji="1" lang="en-US" altLang="zh-TW" dirty="0"/>
          </a:p>
          <a:p>
            <a:pPr marL="114300" indent="0">
              <a:buNone/>
            </a:pPr>
            <a:r>
              <a:rPr kumimoji="1" lang="en-US" altLang="zh-TW" dirty="0" smtClean="0"/>
              <a:t>data</a:t>
            </a:r>
            <a:r>
              <a:rPr kumimoji="1" lang="en-US" altLang="zh-TW" dirty="0"/>
              <a:t>=</a:t>
            </a:r>
            <a:r>
              <a:rPr kumimoji="1" lang="en-US" altLang="zh-TW" dirty="0" err="1"/>
              <a:t>pd.read_csv</a:t>
            </a:r>
            <a:r>
              <a:rPr kumimoji="1" lang="en-US" altLang="zh-TW" dirty="0"/>
              <a:t>("</a:t>
            </a:r>
            <a:r>
              <a:rPr kumimoji="1" lang="en-US" altLang="zh-TW" dirty="0" err="1"/>
              <a:t>data.csv</a:t>
            </a:r>
            <a:r>
              <a:rPr kumimoji="1" lang="en-US" altLang="zh-TW" dirty="0"/>
              <a:t>")</a:t>
            </a:r>
          </a:p>
          <a:p>
            <a:pPr marL="114300" indent="0">
              <a:buNone/>
            </a:pPr>
            <a:r>
              <a:rPr kumimoji="1" lang="en-US" altLang="zh-TW" dirty="0"/>
              <a:t>print(data)</a:t>
            </a:r>
            <a:endParaRPr kumimoji="1" lang="zh-TW" altLang="en-US" dirty="0"/>
          </a:p>
        </p:txBody>
      </p:sp>
      <p:sp>
        <p:nvSpPr>
          <p:cNvPr id="4" name="文字方塊 3"/>
          <p:cNvSpPr txBox="1"/>
          <p:nvPr/>
        </p:nvSpPr>
        <p:spPr>
          <a:xfrm>
            <a:off x="5787342" y="1560647"/>
            <a:ext cx="1309592" cy="2031325"/>
          </a:xfrm>
          <a:prstGeom prst="rect">
            <a:avLst/>
          </a:prstGeom>
          <a:noFill/>
        </p:spPr>
        <p:txBody>
          <a:bodyPr wrap="square" rtlCol="0">
            <a:spAutoFit/>
          </a:bodyPr>
          <a:lstStyle/>
          <a:p>
            <a:r>
              <a:rPr kumimoji="1" lang="en-US" altLang="zh-TW" dirty="0"/>
              <a:t>X,Y</a:t>
            </a:r>
          </a:p>
          <a:p>
            <a:r>
              <a:rPr kumimoji="1" lang="en-US" altLang="zh-TW" dirty="0"/>
              <a:t>2,2</a:t>
            </a:r>
          </a:p>
          <a:p>
            <a:r>
              <a:rPr kumimoji="1" lang="en-US" altLang="zh-TW" dirty="0"/>
              <a:t>3,3</a:t>
            </a:r>
          </a:p>
          <a:p>
            <a:r>
              <a:rPr kumimoji="1" lang="en-US" altLang="zh-TW" dirty="0"/>
              <a:t>3,4</a:t>
            </a:r>
          </a:p>
          <a:p>
            <a:r>
              <a:rPr kumimoji="1" lang="en-US" altLang="zh-TW" dirty="0"/>
              <a:t>1,2</a:t>
            </a:r>
          </a:p>
          <a:p>
            <a:r>
              <a:rPr kumimoji="1" lang="en-US" altLang="zh-TW" dirty="0"/>
              <a:t>10,5</a:t>
            </a:r>
          </a:p>
          <a:p>
            <a:r>
              <a:rPr kumimoji="1" lang="en-US" altLang="zh-TW" dirty="0"/>
              <a:t>7,6</a:t>
            </a:r>
          </a:p>
          <a:p>
            <a:r>
              <a:rPr kumimoji="1" lang="en-US" altLang="zh-TW" dirty="0"/>
              <a:t>9,5</a:t>
            </a:r>
          </a:p>
          <a:p>
            <a:r>
              <a:rPr kumimoji="1" lang="en-US" altLang="zh-TW" dirty="0"/>
              <a:t>8,7</a:t>
            </a:r>
            <a:endParaRPr kumimoji="1" lang="zh-TW" altLang="en-US" dirty="0"/>
          </a:p>
        </p:txBody>
      </p:sp>
    </p:spTree>
    <p:extLst>
      <p:ext uri="{BB962C8B-B14F-4D97-AF65-F5344CB8AC3E}">
        <p14:creationId xmlns:p14="http://schemas.microsoft.com/office/powerpoint/2010/main" val="2906768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Step 2    </a:t>
            </a:r>
            <a:r>
              <a:rPr kumimoji="1" lang="en-US" altLang="zh-TW" dirty="0" smtClean="0"/>
              <a:t>Plot </a:t>
            </a:r>
            <a:r>
              <a:rPr kumimoji="1" lang="en-US" altLang="zh-TW" dirty="0"/>
              <a:t>the points</a:t>
            </a:r>
            <a:br>
              <a:rPr kumimoji="1" lang="en-US" altLang="zh-TW" dirty="0"/>
            </a:br>
            <a:r>
              <a:rPr kumimoji="1" lang="en-US" altLang="zh-TW" dirty="0" smtClean="0"/>
              <a:t> </a:t>
            </a:r>
            <a:endParaRPr kumimoji="1" lang="zh-TW" altLang="en-US" dirty="0"/>
          </a:p>
        </p:txBody>
      </p:sp>
      <p:sp>
        <p:nvSpPr>
          <p:cNvPr id="3" name="文字版面配置區 2"/>
          <p:cNvSpPr>
            <a:spLocks noGrp="1"/>
          </p:cNvSpPr>
          <p:nvPr>
            <p:ph type="body" idx="1"/>
          </p:nvPr>
        </p:nvSpPr>
        <p:spPr/>
        <p:txBody>
          <a:bodyPr/>
          <a:lstStyle/>
          <a:p>
            <a:pPr marL="114300" indent="0">
              <a:buNone/>
            </a:pPr>
            <a:r>
              <a:rPr kumimoji="1" lang="en-US" altLang="zh-TW" dirty="0"/>
              <a:t>import </a:t>
            </a:r>
            <a:r>
              <a:rPr kumimoji="1" lang="en-US" altLang="zh-TW" dirty="0" err="1"/>
              <a:t>matplotlib.pyplot</a:t>
            </a:r>
            <a:r>
              <a:rPr kumimoji="1" lang="en-US" altLang="zh-TW" dirty="0"/>
              <a:t> as </a:t>
            </a:r>
            <a:r>
              <a:rPr kumimoji="1" lang="en-US" altLang="zh-TW" dirty="0" err="1" smtClean="0"/>
              <a:t>plt</a:t>
            </a:r>
            <a:endParaRPr kumimoji="1" lang="en-US" altLang="zh-TW" dirty="0" smtClean="0"/>
          </a:p>
          <a:p>
            <a:pPr marL="114300" indent="0">
              <a:buNone/>
            </a:pPr>
            <a:endParaRPr kumimoji="1" lang="en-US" altLang="zh-TW" dirty="0"/>
          </a:p>
          <a:p>
            <a:pPr marL="114300" indent="0">
              <a:buNone/>
            </a:pPr>
            <a:r>
              <a:rPr kumimoji="1" lang="en-US" altLang="zh-TW" dirty="0" err="1"/>
              <a:t>plt.scatter</a:t>
            </a:r>
            <a:r>
              <a:rPr kumimoji="1" lang="en-US" altLang="zh-TW" dirty="0"/>
              <a:t>(</a:t>
            </a:r>
            <a:r>
              <a:rPr kumimoji="1" lang="en-US" altLang="zh-TW" dirty="0" err="1"/>
              <a:t>data.X,</a:t>
            </a:r>
            <a:r>
              <a:rPr kumimoji="1" lang="en-US" altLang="zh-TW" dirty="0" err="1" smtClean="0"/>
              <a:t>data.Y,c</a:t>
            </a:r>
            <a:r>
              <a:rPr kumimoji="1" lang="en-US" altLang="zh-TW" dirty="0" smtClean="0"/>
              <a:t>=“red”)</a:t>
            </a:r>
          </a:p>
          <a:p>
            <a:pPr marL="114300" indent="0">
              <a:buNone/>
            </a:pPr>
            <a:endParaRPr kumimoji="1" lang="en-US" altLang="zh-TW" dirty="0"/>
          </a:p>
          <a:p>
            <a:pPr marL="114300" indent="0">
              <a:buNone/>
            </a:pPr>
            <a:r>
              <a:rPr kumimoji="1" lang="en-US" altLang="zh-TW" dirty="0" err="1"/>
              <a:t>p</a:t>
            </a:r>
            <a:r>
              <a:rPr kumimoji="1" lang="en-US" altLang="zh-TW" dirty="0" err="1" smtClean="0"/>
              <a:t>lt.show</a:t>
            </a:r>
            <a:r>
              <a:rPr kumimoji="1" lang="en-US" altLang="zh-TW" dirty="0" smtClean="0"/>
              <a:t>()</a:t>
            </a:r>
            <a:endParaRPr kumimoji="1" lang="zh-TW" altLang="en-US" dirty="0"/>
          </a:p>
        </p:txBody>
      </p:sp>
    </p:spTree>
    <p:extLst>
      <p:ext uri="{BB962C8B-B14F-4D97-AF65-F5344CB8AC3E}">
        <p14:creationId xmlns:p14="http://schemas.microsoft.com/office/powerpoint/2010/main" val="1659244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Step 3  Label the points</a:t>
            </a:r>
            <a:endParaRPr kumimoji="1" lang="zh-TW" altLang="en-US" dirty="0"/>
          </a:p>
        </p:txBody>
      </p:sp>
      <p:sp>
        <p:nvSpPr>
          <p:cNvPr id="3" name="文字版面配置區 2"/>
          <p:cNvSpPr>
            <a:spLocks noGrp="1"/>
          </p:cNvSpPr>
          <p:nvPr>
            <p:ph type="body" idx="1"/>
          </p:nvPr>
        </p:nvSpPr>
        <p:spPr/>
        <p:txBody>
          <a:bodyPr/>
          <a:lstStyle/>
          <a:p>
            <a:pPr marL="114300" indent="0">
              <a:buNone/>
            </a:pPr>
            <a:endParaRPr kumimoji="1" lang="en-US" altLang="zh-TW" dirty="0" smtClean="0"/>
          </a:p>
          <a:p>
            <a:pPr marL="114300" indent="0">
              <a:buNone/>
            </a:pPr>
            <a:r>
              <a:rPr kumimoji="1" lang="en-US" altLang="zh-TW" dirty="0" smtClean="0"/>
              <a:t>groups</a:t>
            </a:r>
            <a:r>
              <a:rPr kumimoji="1" lang="en-US" altLang="zh-TW" dirty="0"/>
              <a:t>=[0,0,0,0,1,1,1,1]</a:t>
            </a:r>
          </a:p>
          <a:p>
            <a:pPr marL="114300" indent="0">
              <a:buNone/>
            </a:pPr>
            <a:endParaRPr kumimoji="1" lang="en-US" altLang="zh-TW" dirty="0"/>
          </a:p>
          <a:p>
            <a:pPr marL="114300" indent="0">
              <a:buNone/>
            </a:pPr>
            <a:endParaRPr kumimoji="1" lang="en-US" altLang="zh-TW" dirty="0" smtClean="0"/>
          </a:p>
          <a:p>
            <a:pPr marL="114300" indent="0">
              <a:buNone/>
            </a:pPr>
            <a:endParaRPr kumimoji="1" lang="en-US" altLang="zh-TW" dirty="0"/>
          </a:p>
          <a:p>
            <a:pPr marL="114300" indent="0">
              <a:buNone/>
            </a:pPr>
            <a:endParaRPr kumimoji="1" lang="zh-TW" altLang="en-US" dirty="0"/>
          </a:p>
        </p:txBody>
      </p:sp>
    </p:spTree>
    <p:extLst>
      <p:ext uri="{BB962C8B-B14F-4D97-AF65-F5344CB8AC3E}">
        <p14:creationId xmlns:p14="http://schemas.microsoft.com/office/powerpoint/2010/main" val="2771445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Step 4  Plot </a:t>
            </a:r>
            <a:r>
              <a:rPr kumimoji="1" lang="en-US" altLang="zh-TW" dirty="0"/>
              <a:t>the points with label</a:t>
            </a:r>
            <a:br>
              <a:rPr kumimoji="1" lang="en-US" altLang="zh-TW" dirty="0"/>
            </a:br>
            <a:endParaRPr kumimoji="1" lang="zh-TW" altLang="en-US" dirty="0"/>
          </a:p>
        </p:txBody>
      </p:sp>
      <p:sp>
        <p:nvSpPr>
          <p:cNvPr id="3" name="文字版面配置區 2"/>
          <p:cNvSpPr>
            <a:spLocks noGrp="1"/>
          </p:cNvSpPr>
          <p:nvPr>
            <p:ph type="body" idx="1"/>
          </p:nvPr>
        </p:nvSpPr>
        <p:spPr/>
        <p:txBody>
          <a:bodyPr/>
          <a:lstStyle/>
          <a:p>
            <a:pPr marL="114300" indent="0">
              <a:buNone/>
            </a:pPr>
            <a:r>
              <a:rPr kumimoji="1" lang="en-US" altLang="zh-TW" dirty="0"/>
              <a:t>import </a:t>
            </a:r>
            <a:r>
              <a:rPr kumimoji="1" lang="en-US" altLang="zh-TW" dirty="0" err="1"/>
              <a:t>matplotlib.pyplot</a:t>
            </a:r>
            <a:r>
              <a:rPr kumimoji="1" lang="en-US" altLang="zh-TW" dirty="0"/>
              <a:t> as </a:t>
            </a:r>
            <a:r>
              <a:rPr kumimoji="1" lang="en-US" altLang="zh-TW" dirty="0" err="1" smtClean="0"/>
              <a:t>plt</a:t>
            </a:r>
            <a:endParaRPr kumimoji="1" lang="en-US" altLang="zh-TW" dirty="0" smtClean="0"/>
          </a:p>
          <a:p>
            <a:pPr marL="114300" indent="0">
              <a:buNone/>
            </a:pPr>
            <a:r>
              <a:rPr kumimoji="1" lang="en-US" altLang="zh-TW" dirty="0"/>
              <a:t>import pandas as </a:t>
            </a:r>
            <a:r>
              <a:rPr kumimoji="1" lang="en-US" altLang="zh-TW" dirty="0" err="1"/>
              <a:t>pd</a:t>
            </a:r>
            <a:endParaRPr kumimoji="1" lang="en-US" altLang="zh-TW" dirty="0"/>
          </a:p>
          <a:p>
            <a:pPr marL="114300" indent="0">
              <a:buNone/>
            </a:pPr>
            <a:r>
              <a:rPr kumimoji="1" lang="en-US" altLang="zh-TW" dirty="0" smtClean="0"/>
              <a:t>import </a:t>
            </a:r>
            <a:r>
              <a:rPr kumimoji="1" lang="en-US" altLang="zh-TW" dirty="0" err="1"/>
              <a:t>numpy</a:t>
            </a:r>
            <a:r>
              <a:rPr kumimoji="1" lang="en-US" altLang="zh-TW" dirty="0"/>
              <a:t> as </a:t>
            </a:r>
            <a:r>
              <a:rPr kumimoji="1" lang="en-US" altLang="zh-TW" dirty="0" err="1"/>
              <a:t>np</a:t>
            </a:r>
            <a:endParaRPr kumimoji="1" lang="en-US" altLang="zh-TW" dirty="0"/>
          </a:p>
          <a:p>
            <a:pPr marL="114300" indent="0">
              <a:buNone/>
            </a:pPr>
            <a:endParaRPr kumimoji="1" lang="en-US" altLang="zh-TW" dirty="0"/>
          </a:p>
          <a:p>
            <a:pPr marL="114300" indent="0">
              <a:buNone/>
            </a:pPr>
            <a:r>
              <a:rPr kumimoji="1" lang="en-US" altLang="zh-TW" dirty="0"/>
              <a:t>colors=</a:t>
            </a:r>
            <a:r>
              <a:rPr kumimoji="1" lang="en-US" altLang="zh-TW" dirty="0" err="1"/>
              <a:t>np.array</a:t>
            </a:r>
            <a:r>
              <a:rPr kumimoji="1" lang="en-US" altLang="zh-TW" dirty="0"/>
              <a:t>(["</a:t>
            </a:r>
            <a:r>
              <a:rPr kumimoji="1" lang="en-US" altLang="zh-TW" dirty="0" err="1"/>
              <a:t>red","blue</a:t>
            </a:r>
            <a:r>
              <a:rPr kumimoji="1" lang="en-US" altLang="zh-TW" dirty="0"/>
              <a:t>"])</a:t>
            </a:r>
          </a:p>
          <a:p>
            <a:pPr marL="114300" indent="0">
              <a:buNone/>
            </a:pPr>
            <a:r>
              <a:rPr kumimoji="1" lang="en-US" altLang="zh-TW" dirty="0"/>
              <a:t>groups=[0,0,0,0,1,1,1,1]</a:t>
            </a:r>
          </a:p>
          <a:p>
            <a:pPr marL="114300" indent="0">
              <a:buNone/>
            </a:pPr>
            <a:endParaRPr kumimoji="1" lang="en-US" altLang="zh-TW" dirty="0"/>
          </a:p>
          <a:p>
            <a:pPr marL="114300" indent="0">
              <a:buNone/>
            </a:pPr>
            <a:r>
              <a:rPr kumimoji="1" lang="en-US" altLang="zh-TW" dirty="0" err="1"/>
              <a:t>plt.scatter</a:t>
            </a:r>
            <a:r>
              <a:rPr kumimoji="1" lang="en-US" altLang="zh-TW" dirty="0"/>
              <a:t>(</a:t>
            </a:r>
            <a:r>
              <a:rPr kumimoji="1" lang="en-US" altLang="zh-TW" dirty="0" err="1"/>
              <a:t>data.X,data.Y,c</a:t>
            </a:r>
            <a:r>
              <a:rPr kumimoji="1" lang="en-US" altLang="zh-TW" dirty="0"/>
              <a:t>=colors[groups])</a:t>
            </a:r>
          </a:p>
          <a:p>
            <a:pPr marL="114300" indent="0">
              <a:buNone/>
            </a:pPr>
            <a:r>
              <a:rPr kumimoji="1" lang="en-US" altLang="zh-TW" dirty="0" err="1"/>
              <a:t>plt.show</a:t>
            </a:r>
            <a:r>
              <a:rPr kumimoji="1" lang="en-US" altLang="zh-TW" dirty="0"/>
              <a:t>()</a:t>
            </a:r>
          </a:p>
          <a:p>
            <a:pPr marL="114300" indent="0">
              <a:buNone/>
            </a:pPr>
            <a:endParaRPr kumimoji="1" lang="zh-TW" altLang="en-US" dirty="0"/>
          </a:p>
        </p:txBody>
      </p:sp>
    </p:spTree>
    <p:extLst>
      <p:ext uri="{BB962C8B-B14F-4D97-AF65-F5344CB8AC3E}">
        <p14:creationId xmlns:p14="http://schemas.microsoft.com/office/powerpoint/2010/main" val="34194558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Data science</a:t>
            </a:r>
            <a:endParaRPr/>
          </a:p>
        </p:txBody>
      </p:sp>
      <p:sp>
        <p:nvSpPr>
          <p:cNvPr id="101" name="Google Shape;101;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70000"/>
              </a:lnSpc>
              <a:spcBef>
                <a:spcPts val="0"/>
              </a:spcBef>
              <a:spcAft>
                <a:spcPts val="0"/>
              </a:spcAft>
              <a:buSzPts val="1800"/>
              <a:buFont typeface="Arial"/>
              <a:buChar char="●"/>
            </a:pPr>
            <a:r>
              <a:rPr lang="zh-TW">
                <a:solidFill>
                  <a:srgbClr val="000000"/>
                </a:solidFill>
                <a:highlight>
                  <a:schemeClr val="lt1"/>
                </a:highlight>
                <a:latin typeface="Arial"/>
                <a:ea typeface="Arial"/>
                <a:cs typeface="Arial"/>
                <a:sym typeface="Arial"/>
              </a:rPr>
              <a:t>“Data is the new science. Big Data holds the answers.” – </a:t>
            </a:r>
            <a:r>
              <a:rPr lang="zh-TW" sz="1400">
                <a:solidFill>
                  <a:srgbClr val="000000"/>
                </a:solidFill>
                <a:highlight>
                  <a:schemeClr val="lt1"/>
                </a:highlight>
                <a:latin typeface="Arial"/>
                <a:ea typeface="Arial"/>
                <a:cs typeface="Arial"/>
                <a:sym typeface="Arial"/>
              </a:rPr>
              <a:t>Pat Gelsinger, CEO, </a:t>
            </a:r>
            <a:r>
              <a:rPr lang="zh-TW" sz="1400">
                <a:solidFill>
                  <a:srgbClr val="1E73BE"/>
                </a:solidFill>
                <a:highlight>
                  <a:schemeClr val="lt1"/>
                </a:highlight>
                <a:uFill>
                  <a:noFill/>
                </a:uFill>
                <a:latin typeface="Arial"/>
                <a:ea typeface="Arial"/>
                <a:cs typeface="Arial"/>
                <a:sym typeface="Arial"/>
                <a:hlinkClick r:id="rId3"/>
              </a:rPr>
              <a:t>VMware</a:t>
            </a:r>
            <a:endParaRPr sz="1400"/>
          </a:p>
          <a:p>
            <a:pPr marL="457200" lvl="0" indent="-342900" algn="l" rtl="0">
              <a:lnSpc>
                <a:spcPct val="170000"/>
              </a:lnSpc>
              <a:spcBef>
                <a:spcPts val="0"/>
              </a:spcBef>
              <a:spcAft>
                <a:spcPts val="0"/>
              </a:spcAft>
              <a:buSzPts val="1800"/>
              <a:buFont typeface="Arial"/>
              <a:buChar char="●"/>
            </a:pPr>
            <a:r>
              <a:rPr lang="zh-TW">
                <a:solidFill>
                  <a:srgbClr val="000000"/>
                </a:solidFill>
                <a:highlight>
                  <a:schemeClr val="lt1"/>
                </a:highlight>
                <a:latin typeface="Arial"/>
                <a:ea typeface="Arial"/>
                <a:cs typeface="Arial"/>
                <a:sym typeface="Arial"/>
              </a:rPr>
              <a:t>“Data really powers everything that we do.” – </a:t>
            </a:r>
            <a:r>
              <a:rPr lang="zh-TW" sz="1400">
                <a:solidFill>
                  <a:srgbClr val="000000"/>
                </a:solidFill>
                <a:highlight>
                  <a:schemeClr val="lt1"/>
                </a:highlight>
                <a:latin typeface="Arial"/>
                <a:ea typeface="Arial"/>
                <a:cs typeface="Arial"/>
                <a:sym typeface="Arial"/>
              </a:rPr>
              <a:t>Jeff Weiner, CEO, </a:t>
            </a:r>
            <a:r>
              <a:rPr lang="zh-TW" sz="1400">
                <a:solidFill>
                  <a:srgbClr val="1E73BE"/>
                </a:solidFill>
                <a:highlight>
                  <a:schemeClr val="lt1"/>
                </a:highlight>
                <a:uFill>
                  <a:noFill/>
                </a:uFill>
                <a:latin typeface="Arial"/>
                <a:ea typeface="Arial"/>
                <a:cs typeface="Arial"/>
                <a:sym typeface="Arial"/>
                <a:hlinkClick r:id="rId4"/>
              </a:rPr>
              <a:t>LinkedIn</a:t>
            </a:r>
            <a:endParaRPr sz="1400">
              <a:uFill>
                <a:noFill/>
              </a:uFill>
              <a:hlinkClick r:id="rId3"/>
            </a:endParaRPr>
          </a:p>
          <a:p>
            <a:pPr marL="457200" lvl="0" indent="-342900" algn="l" rtl="0">
              <a:lnSpc>
                <a:spcPct val="170000"/>
              </a:lnSpc>
              <a:spcBef>
                <a:spcPts val="0"/>
              </a:spcBef>
              <a:spcAft>
                <a:spcPts val="0"/>
              </a:spcAft>
              <a:buSzPts val="1800"/>
              <a:buFont typeface="Arial"/>
              <a:buChar char="●"/>
            </a:pPr>
            <a:r>
              <a:rPr lang="zh-TW">
                <a:solidFill>
                  <a:srgbClr val="000000"/>
                </a:solidFill>
                <a:highlight>
                  <a:schemeClr val="lt1"/>
                </a:highlight>
                <a:latin typeface="Arial"/>
                <a:ea typeface="Arial"/>
                <a:cs typeface="Arial"/>
                <a:sym typeface="Arial"/>
              </a:rPr>
              <a:t> </a:t>
            </a:r>
            <a:r>
              <a:rPr lang="zh-TW">
                <a:solidFill>
                  <a:srgbClr val="444444"/>
                </a:solidFill>
                <a:highlight>
                  <a:schemeClr val="lt1"/>
                </a:highlight>
                <a:latin typeface="Arial"/>
                <a:ea typeface="Arial"/>
                <a:cs typeface="Arial"/>
                <a:sym typeface="Arial"/>
              </a:rPr>
              <a:t>"Information is the oil of the 21st century, and analytics is the combustion engine” - </a:t>
            </a:r>
            <a:r>
              <a:rPr lang="zh-TW" sz="1400">
                <a:solidFill>
                  <a:srgbClr val="444444"/>
                </a:solidFill>
                <a:highlight>
                  <a:schemeClr val="lt1"/>
                </a:highlight>
                <a:latin typeface="Arial"/>
                <a:ea typeface="Arial"/>
                <a:cs typeface="Arial"/>
                <a:sym typeface="Arial"/>
              </a:rPr>
              <a:t>Peter Sondergaard, Senior Vice President, Gartner</a:t>
            </a:r>
            <a:endParaRPr sz="1400">
              <a:solidFill>
                <a:srgbClr val="444444"/>
              </a:solidFill>
              <a:highlight>
                <a:schemeClr val="lt1"/>
              </a:highlight>
              <a:latin typeface="Arial"/>
              <a:ea typeface="Arial"/>
              <a:cs typeface="Arial"/>
              <a:sym typeface="Arial"/>
            </a:endParaRPr>
          </a:p>
          <a:p>
            <a:pPr marL="457200" lvl="0" indent="-342900" algn="l" rtl="0">
              <a:lnSpc>
                <a:spcPct val="170000"/>
              </a:lnSpc>
              <a:spcBef>
                <a:spcPts val="0"/>
              </a:spcBef>
              <a:spcAft>
                <a:spcPts val="0"/>
              </a:spcAft>
              <a:buSzPts val="1800"/>
              <a:buFont typeface="Arial"/>
              <a:buChar char="●"/>
            </a:pPr>
            <a:r>
              <a:rPr lang="zh-TW">
                <a:solidFill>
                  <a:srgbClr val="4C4C4C"/>
                </a:solidFill>
                <a:highlight>
                  <a:schemeClr val="lt1"/>
                </a:highlight>
                <a:latin typeface="Arial"/>
                <a:ea typeface="Arial"/>
                <a:cs typeface="Arial"/>
                <a:sym typeface="Arial"/>
              </a:rPr>
              <a:t>"Data are becoming the new raw material of business." </a:t>
            </a:r>
            <a:r>
              <a:rPr lang="zh-TW" b="1">
                <a:solidFill>
                  <a:srgbClr val="4C4C4C"/>
                </a:solidFill>
                <a:highlight>
                  <a:schemeClr val="lt1"/>
                </a:highlight>
                <a:latin typeface="Arial"/>
                <a:ea typeface="Arial"/>
                <a:cs typeface="Arial"/>
                <a:sym typeface="Arial"/>
              </a:rPr>
              <a:t>- </a:t>
            </a:r>
            <a:r>
              <a:rPr lang="zh-TW" sz="1400" u="sng">
                <a:solidFill>
                  <a:schemeClr val="accent5"/>
                </a:solidFill>
                <a:highlight>
                  <a:schemeClr val="lt1"/>
                </a:highlight>
                <a:latin typeface="Arial"/>
                <a:ea typeface="Arial"/>
                <a:cs typeface="Arial"/>
                <a:sym typeface="Arial"/>
                <a:hlinkClick r:id="rId5"/>
              </a:rPr>
              <a:t>Craig Mundie</a:t>
            </a:r>
            <a:r>
              <a:rPr lang="zh-TW" sz="1400">
                <a:solidFill>
                  <a:srgbClr val="444444"/>
                </a:solidFill>
                <a:highlight>
                  <a:schemeClr val="lt1"/>
                </a:highlight>
                <a:latin typeface="Arial"/>
                <a:ea typeface="Arial"/>
                <a:cs typeface="Arial"/>
                <a:sym typeface="Arial"/>
              </a:rPr>
              <a:t> </a:t>
            </a:r>
            <a:r>
              <a:rPr lang="zh-TW" sz="1400">
                <a:solidFill>
                  <a:srgbClr val="545454"/>
                </a:solidFill>
                <a:highlight>
                  <a:schemeClr val="lt1"/>
                </a:highlight>
                <a:latin typeface="Arial"/>
                <a:ea typeface="Arial"/>
                <a:cs typeface="Arial"/>
                <a:sym typeface="Arial"/>
              </a:rPr>
              <a:t>, Senior Advisor to the CEO at Microsoft</a:t>
            </a:r>
            <a:endParaRPr sz="1400">
              <a:solidFill>
                <a:srgbClr val="444444"/>
              </a:solidFill>
              <a:highlight>
                <a:schemeClr val="lt1"/>
              </a:highlight>
              <a:latin typeface="Arial"/>
              <a:ea typeface="Arial"/>
              <a:cs typeface="Arial"/>
              <a:sym typeface="Arial"/>
            </a:endParaRPr>
          </a:p>
          <a:p>
            <a:pPr marL="0" lvl="0" indent="0" algn="l" rtl="0">
              <a:lnSpc>
                <a:spcPct val="170000"/>
              </a:lnSpc>
              <a:spcBef>
                <a:spcPts val="800"/>
              </a:spcBef>
              <a:spcAft>
                <a:spcPts val="0"/>
              </a:spcAft>
              <a:buNone/>
            </a:pPr>
            <a:endParaRPr sz="1200">
              <a:solidFill>
                <a:srgbClr val="444444"/>
              </a:solidFill>
              <a:highlight>
                <a:schemeClr val="lt1"/>
              </a:highlight>
              <a:latin typeface="Arial"/>
              <a:ea typeface="Arial"/>
              <a:cs typeface="Arial"/>
              <a:sym typeface="Arial"/>
            </a:endParaRPr>
          </a:p>
          <a:p>
            <a:pPr marL="0" lvl="0" indent="0" algn="l" rtl="0">
              <a:spcBef>
                <a:spcPts val="8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Step 5  Clustering </a:t>
            </a:r>
            <a:r>
              <a:rPr kumimoji="1" lang="en-US" altLang="zh-TW" dirty="0"/>
              <a:t>to groups</a:t>
            </a:r>
            <a:br>
              <a:rPr kumimoji="1" lang="en-US" altLang="zh-TW" dirty="0"/>
            </a:br>
            <a:endParaRPr kumimoji="1" lang="zh-TW" altLang="en-US" dirty="0"/>
          </a:p>
        </p:txBody>
      </p:sp>
      <p:sp>
        <p:nvSpPr>
          <p:cNvPr id="3" name="文字版面配置區 2"/>
          <p:cNvSpPr>
            <a:spLocks noGrp="1"/>
          </p:cNvSpPr>
          <p:nvPr>
            <p:ph type="body" idx="1"/>
          </p:nvPr>
        </p:nvSpPr>
        <p:spPr/>
        <p:txBody>
          <a:bodyPr/>
          <a:lstStyle/>
          <a:p>
            <a:pPr marL="114300" indent="0">
              <a:buNone/>
            </a:pPr>
            <a:r>
              <a:rPr kumimoji="1" lang="en-US" altLang="zh-TW" dirty="0"/>
              <a:t>from </a:t>
            </a:r>
            <a:r>
              <a:rPr kumimoji="1" lang="en-US" altLang="zh-TW" dirty="0" err="1"/>
              <a:t>sklearn.cluster</a:t>
            </a:r>
            <a:r>
              <a:rPr kumimoji="1" lang="en-US" altLang="zh-TW" dirty="0"/>
              <a:t> import </a:t>
            </a:r>
            <a:r>
              <a:rPr kumimoji="1" lang="en-US" altLang="zh-TW" dirty="0" err="1"/>
              <a:t>KMeans</a:t>
            </a:r>
            <a:endParaRPr kumimoji="1" lang="en-US" altLang="zh-TW" dirty="0" smtClean="0"/>
          </a:p>
          <a:p>
            <a:pPr marL="114300" indent="0">
              <a:buNone/>
            </a:pPr>
            <a:endParaRPr kumimoji="1" lang="en-US" altLang="zh-TW" dirty="0" smtClean="0"/>
          </a:p>
          <a:p>
            <a:pPr marL="114300" indent="0">
              <a:buNone/>
            </a:pPr>
            <a:endParaRPr kumimoji="1" lang="en-US" altLang="zh-TW" dirty="0"/>
          </a:p>
          <a:p>
            <a:pPr marL="114300" indent="0">
              <a:buNone/>
            </a:pPr>
            <a:r>
              <a:rPr kumimoji="1" lang="en-US" altLang="zh-TW" dirty="0" smtClean="0"/>
              <a:t>model </a:t>
            </a:r>
            <a:r>
              <a:rPr kumimoji="1" lang="en-US" altLang="zh-TW" dirty="0"/>
              <a:t>= </a:t>
            </a:r>
            <a:r>
              <a:rPr kumimoji="1" lang="en-US" altLang="zh-TW" dirty="0" err="1"/>
              <a:t>KMeans</a:t>
            </a:r>
            <a:r>
              <a:rPr kumimoji="1" lang="en-US" altLang="zh-TW" dirty="0"/>
              <a:t>(</a:t>
            </a:r>
            <a:r>
              <a:rPr kumimoji="1" lang="en-US" altLang="zh-TW" dirty="0" err="1"/>
              <a:t>n_clusters</a:t>
            </a:r>
            <a:r>
              <a:rPr kumimoji="1" lang="en-US" altLang="zh-TW" dirty="0"/>
              <a:t>=2).fit(data)</a:t>
            </a:r>
            <a:endParaRPr kumimoji="1" lang="zh-TW" altLang="en-US" dirty="0"/>
          </a:p>
        </p:txBody>
      </p:sp>
    </p:spTree>
    <p:extLst>
      <p:ext uri="{BB962C8B-B14F-4D97-AF65-F5344CB8AC3E}">
        <p14:creationId xmlns:p14="http://schemas.microsoft.com/office/powerpoint/2010/main" val="17420843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Step 6   </a:t>
            </a:r>
            <a:r>
              <a:rPr kumimoji="1" lang="en-US" altLang="zh-TW" dirty="0" smtClean="0"/>
              <a:t>Plot </a:t>
            </a:r>
            <a:r>
              <a:rPr kumimoji="1" lang="en-US" altLang="zh-TW" dirty="0"/>
              <a:t>the result</a:t>
            </a:r>
            <a:br>
              <a:rPr kumimoji="1" lang="en-US" altLang="zh-TW" dirty="0"/>
            </a:br>
            <a:r>
              <a:rPr kumimoji="1" lang="en-US" altLang="zh-TW" dirty="0" smtClean="0"/>
              <a:t> </a:t>
            </a:r>
            <a:endParaRPr kumimoji="1" lang="zh-TW" altLang="en-US" dirty="0"/>
          </a:p>
        </p:txBody>
      </p:sp>
      <p:sp>
        <p:nvSpPr>
          <p:cNvPr id="3" name="文字版面配置區 2"/>
          <p:cNvSpPr>
            <a:spLocks noGrp="1"/>
          </p:cNvSpPr>
          <p:nvPr>
            <p:ph type="body" idx="1"/>
          </p:nvPr>
        </p:nvSpPr>
        <p:spPr/>
        <p:txBody>
          <a:bodyPr/>
          <a:lstStyle/>
          <a:p>
            <a:pPr marL="114300" indent="0">
              <a:buNone/>
            </a:pPr>
            <a:r>
              <a:rPr kumimoji="1" lang="en-US" altLang="zh-TW" dirty="0"/>
              <a:t>import </a:t>
            </a:r>
            <a:r>
              <a:rPr kumimoji="1" lang="en-US" altLang="zh-TW" dirty="0" err="1"/>
              <a:t>matplotlib.pyplot</a:t>
            </a:r>
            <a:r>
              <a:rPr kumimoji="1" lang="en-US" altLang="zh-TW" dirty="0"/>
              <a:t> as </a:t>
            </a:r>
            <a:r>
              <a:rPr kumimoji="1" lang="en-US" altLang="zh-TW" dirty="0" err="1"/>
              <a:t>plt</a:t>
            </a:r>
            <a:endParaRPr kumimoji="1" lang="en-US" altLang="zh-TW" dirty="0"/>
          </a:p>
          <a:p>
            <a:pPr marL="114300" indent="0">
              <a:buNone/>
            </a:pPr>
            <a:r>
              <a:rPr kumimoji="1" lang="en-US" altLang="zh-TW" dirty="0"/>
              <a:t>import pandas as </a:t>
            </a:r>
            <a:r>
              <a:rPr kumimoji="1" lang="en-US" altLang="zh-TW" dirty="0" err="1"/>
              <a:t>pd</a:t>
            </a:r>
            <a:endParaRPr kumimoji="1" lang="en-US" altLang="zh-TW" dirty="0"/>
          </a:p>
          <a:p>
            <a:pPr marL="114300" indent="0">
              <a:buNone/>
            </a:pPr>
            <a:r>
              <a:rPr kumimoji="1" lang="en-US" altLang="zh-TW" dirty="0"/>
              <a:t>import </a:t>
            </a:r>
            <a:r>
              <a:rPr kumimoji="1" lang="en-US" altLang="zh-TW" dirty="0" err="1"/>
              <a:t>numpy</a:t>
            </a:r>
            <a:r>
              <a:rPr kumimoji="1" lang="en-US" altLang="zh-TW" dirty="0"/>
              <a:t> as </a:t>
            </a:r>
            <a:r>
              <a:rPr kumimoji="1" lang="en-US" altLang="zh-TW" dirty="0" err="1"/>
              <a:t>np</a:t>
            </a:r>
            <a:endParaRPr kumimoji="1" lang="en-US" altLang="zh-TW" dirty="0"/>
          </a:p>
          <a:p>
            <a:pPr marL="114300" indent="0">
              <a:buNone/>
            </a:pPr>
            <a:r>
              <a:rPr kumimoji="1" lang="en-US" altLang="zh-TW" dirty="0"/>
              <a:t>from </a:t>
            </a:r>
            <a:r>
              <a:rPr kumimoji="1" lang="en-US" altLang="zh-TW" dirty="0" err="1"/>
              <a:t>sklearn.cluster</a:t>
            </a:r>
            <a:r>
              <a:rPr kumimoji="1" lang="en-US" altLang="zh-TW" dirty="0"/>
              <a:t> import </a:t>
            </a:r>
            <a:r>
              <a:rPr kumimoji="1" lang="en-US" altLang="zh-TW" dirty="0" err="1"/>
              <a:t>KMeans</a:t>
            </a:r>
            <a:endParaRPr kumimoji="1" lang="en-US" altLang="zh-TW" dirty="0" smtClean="0"/>
          </a:p>
          <a:p>
            <a:pPr marL="114300" indent="0">
              <a:buNone/>
            </a:pPr>
            <a:endParaRPr kumimoji="1" lang="en-US" altLang="zh-TW" dirty="0"/>
          </a:p>
          <a:p>
            <a:pPr marL="114300" indent="0">
              <a:buNone/>
            </a:pPr>
            <a:endParaRPr kumimoji="1" lang="en-US" altLang="zh-TW" dirty="0"/>
          </a:p>
          <a:p>
            <a:pPr marL="114300" indent="0">
              <a:buNone/>
            </a:pPr>
            <a:r>
              <a:rPr kumimoji="1" lang="en-US" altLang="zh-TW" dirty="0" err="1" smtClean="0"/>
              <a:t>plt.scatter</a:t>
            </a:r>
            <a:r>
              <a:rPr kumimoji="1" lang="en-US" altLang="zh-TW" dirty="0"/>
              <a:t>(</a:t>
            </a:r>
            <a:r>
              <a:rPr kumimoji="1" lang="en-US" altLang="zh-TW" dirty="0" err="1"/>
              <a:t>data.X,data.Y,c</a:t>
            </a:r>
            <a:r>
              <a:rPr kumimoji="1" lang="en-US" altLang="zh-TW" dirty="0"/>
              <a:t>=colors[</a:t>
            </a:r>
            <a:r>
              <a:rPr kumimoji="1" lang="en-US" altLang="zh-TW" dirty="0" err="1"/>
              <a:t>model.labels</a:t>
            </a:r>
            <a:r>
              <a:rPr kumimoji="1" lang="en-US" altLang="zh-TW" dirty="0"/>
              <a:t>_])</a:t>
            </a:r>
          </a:p>
          <a:p>
            <a:pPr marL="114300" indent="0">
              <a:buNone/>
            </a:pPr>
            <a:r>
              <a:rPr kumimoji="1" lang="en-US" altLang="zh-TW" dirty="0" err="1"/>
              <a:t>plt.show</a:t>
            </a:r>
            <a:r>
              <a:rPr kumimoji="1" lang="en-US" altLang="zh-TW" dirty="0"/>
              <a:t>()</a:t>
            </a:r>
            <a:endParaRPr kumimoji="1" lang="zh-TW" altLang="en-US" dirty="0"/>
          </a:p>
        </p:txBody>
      </p:sp>
    </p:spTree>
    <p:extLst>
      <p:ext uri="{BB962C8B-B14F-4D97-AF65-F5344CB8AC3E}">
        <p14:creationId xmlns:p14="http://schemas.microsoft.com/office/powerpoint/2010/main" val="297612826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Step 7 test the results</a:t>
            </a:r>
            <a:endParaRPr kumimoji="1" lang="zh-TW" altLang="en-US" dirty="0"/>
          </a:p>
        </p:txBody>
      </p:sp>
      <p:sp>
        <p:nvSpPr>
          <p:cNvPr id="3" name="文字版面配置區 2"/>
          <p:cNvSpPr>
            <a:spLocks noGrp="1"/>
          </p:cNvSpPr>
          <p:nvPr>
            <p:ph type="body" idx="1"/>
          </p:nvPr>
        </p:nvSpPr>
        <p:spPr/>
        <p:txBody>
          <a:bodyPr/>
          <a:lstStyle/>
          <a:p>
            <a:pPr marL="114300" indent="0">
              <a:buNone/>
            </a:pPr>
            <a:r>
              <a:rPr kumimoji="1" lang="en-US" altLang="zh-TW" dirty="0"/>
              <a:t>from </a:t>
            </a:r>
            <a:r>
              <a:rPr kumimoji="1" lang="en-US" altLang="zh-TW" dirty="0" err="1"/>
              <a:t>sklearn.cluster</a:t>
            </a:r>
            <a:r>
              <a:rPr kumimoji="1" lang="en-US" altLang="zh-TW" dirty="0"/>
              <a:t> import </a:t>
            </a:r>
            <a:r>
              <a:rPr kumimoji="1" lang="en-US" altLang="zh-TW" dirty="0" err="1"/>
              <a:t>KMeans</a:t>
            </a:r>
            <a:endParaRPr kumimoji="1" lang="en-US" altLang="zh-TW" dirty="0"/>
          </a:p>
          <a:p>
            <a:pPr marL="114300" indent="0">
              <a:buNone/>
            </a:pPr>
            <a:endParaRPr kumimoji="1" lang="en-US" altLang="zh-TW" dirty="0" smtClean="0"/>
          </a:p>
          <a:p>
            <a:pPr marL="114300" indent="0">
              <a:buNone/>
            </a:pPr>
            <a:endParaRPr kumimoji="1" lang="en-US" altLang="zh-TW" dirty="0"/>
          </a:p>
          <a:p>
            <a:pPr marL="114300" indent="0">
              <a:buNone/>
            </a:pPr>
            <a:r>
              <a:rPr kumimoji="1" lang="en-US" altLang="zh-TW" dirty="0" smtClean="0"/>
              <a:t>test</a:t>
            </a:r>
            <a:r>
              <a:rPr kumimoji="1" lang="en-US" altLang="zh-TW" dirty="0"/>
              <a:t>=[[3,4],[5,7]]</a:t>
            </a:r>
          </a:p>
          <a:p>
            <a:pPr marL="114300" indent="0">
              <a:buNone/>
            </a:pPr>
            <a:endParaRPr kumimoji="1" lang="en-US" altLang="zh-TW" dirty="0"/>
          </a:p>
          <a:p>
            <a:pPr marL="114300" indent="0">
              <a:buNone/>
            </a:pPr>
            <a:r>
              <a:rPr kumimoji="1" lang="en-US" altLang="zh-TW" dirty="0"/>
              <a:t>print(</a:t>
            </a:r>
            <a:r>
              <a:rPr kumimoji="1" lang="en-US" altLang="zh-TW" dirty="0" err="1"/>
              <a:t>model.predict</a:t>
            </a:r>
            <a:r>
              <a:rPr kumimoji="1" lang="en-US" altLang="zh-TW" dirty="0"/>
              <a:t>(test))</a:t>
            </a:r>
          </a:p>
          <a:p>
            <a:pPr marL="114300" indent="0">
              <a:buNone/>
            </a:pPr>
            <a:endParaRPr kumimoji="1" lang="zh-TW" altLang="en-US" dirty="0"/>
          </a:p>
        </p:txBody>
      </p:sp>
    </p:spTree>
    <p:extLst>
      <p:ext uri="{BB962C8B-B14F-4D97-AF65-F5344CB8AC3E}">
        <p14:creationId xmlns:p14="http://schemas.microsoft.com/office/powerpoint/2010/main" val="273329971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Serious example</a:t>
            </a:r>
            <a:endParaRPr kumimoji="1" lang="zh-TW" altLang="en-US" dirty="0"/>
          </a:p>
        </p:txBody>
      </p:sp>
      <p:sp>
        <p:nvSpPr>
          <p:cNvPr id="3" name="文字版面配置區 2"/>
          <p:cNvSpPr>
            <a:spLocks noGrp="1"/>
          </p:cNvSpPr>
          <p:nvPr>
            <p:ph type="body" idx="1"/>
          </p:nvPr>
        </p:nvSpPr>
        <p:spPr/>
        <p:txBody>
          <a:bodyPr/>
          <a:lstStyle/>
          <a:p>
            <a:pPr marL="114300" indent="0">
              <a:buNone/>
            </a:pPr>
            <a:r>
              <a:rPr kumimoji="1" lang="en-US" altLang="zh-TW" sz="800" dirty="0"/>
              <a:t>import </a:t>
            </a:r>
            <a:r>
              <a:rPr kumimoji="1" lang="en-US" altLang="zh-TW" sz="800" dirty="0" err="1"/>
              <a:t>matplotlib.pyplot</a:t>
            </a:r>
            <a:r>
              <a:rPr kumimoji="1" lang="en-US" altLang="zh-TW" sz="800" dirty="0"/>
              <a:t> as </a:t>
            </a:r>
            <a:r>
              <a:rPr kumimoji="1" lang="en-US" altLang="zh-TW" sz="800" dirty="0" err="1"/>
              <a:t>plt</a:t>
            </a:r>
            <a:endParaRPr kumimoji="1" lang="en-US" altLang="zh-TW" sz="800" dirty="0"/>
          </a:p>
          <a:p>
            <a:pPr marL="114300" indent="0">
              <a:buNone/>
            </a:pPr>
            <a:r>
              <a:rPr kumimoji="1" lang="en-US" altLang="zh-TW" sz="800" dirty="0"/>
              <a:t>from </a:t>
            </a:r>
            <a:r>
              <a:rPr kumimoji="1" lang="en-US" altLang="zh-TW" sz="800" dirty="0" err="1"/>
              <a:t>sklearn</a:t>
            </a:r>
            <a:r>
              <a:rPr kumimoji="1" lang="en-US" altLang="zh-TW" sz="800" dirty="0"/>
              <a:t> import datasets</a:t>
            </a:r>
          </a:p>
          <a:p>
            <a:pPr marL="114300" indent="0">
              <a:buNone/>
            </a:pPr>
            <a:r>
              <a:rPr kumimoji="1" lang="en-US" altLang="zh-TW" sz="800" dirty="0"/>
              <a:t>from </a:t>
            </a:r>
            <a:r>
              <a:rPr kumimoji="1" lang="en-US" altLang="zh-TW" sz="800" dirty="0" err="1"/>
              <a:t>sklearn.cluster</a:t>
            </a:r>
            <a:r>
              <a:rPr kumimoji="1" lang="en-US" altLang="zh-TW" sz="800" dirty="0"/>
              <a:t> import </a:t>
            </a:r>
            <a:r>
              <a:rPr kumimoji="1" lang="en-US" altLang="zh-TW" sz="800" dirty="0" err="1"/>
              <a:t>KMeans</a:t>
            </a:r>
            <a:endParaRPr kumimoji="1" lang="en-US" altLang="zh-TW" sz="800" dirty="0"/>
          </a:p>
          <a:p>
            <a:pPr marL="114300" indent="0">
              <a:buNone/>
            </a:pPr>
            <a:r>
              <a:rPr kumimoji="1" lang="en-US" altLang="zh-TW" sz="800" dirty="0"/>
              <a:t>import </a:t>
            </a:r>
            <a:r>
              <a:rPr kumimoji="1" lang="en-US" altLang="zh-TW" sz="800" dirty="0" err="1"/>
              <a:t>sklearn.metrics</a:t>
            </a:r>
            <a:r>
              <a:rPr kumimoji="1" lang="en-US" altLang="zh-TW" sz="800" dirty="0"/>
              <a:t> as </a:t>
            </a:r>
            <a:r>
              <a:rPr kumimoji="1" lang="en-US" altLang="zh-TW" sz="800" dirty="0" err="1"/>
              <a:t>sm</a:t>
            </a:r>
            <a:endParaRPr kumimoji="1" lang="en-US" altLang="zh-TW" sz="800" dirty="0"/>
          </a:p>
          <a:p>
            <a:pPr marL="114300" indent="0">
              <a:buNone/>
            </a:pPr>
            <a:r>
              <a:rPr kumimoji="1" lang="en-US" altLang="zh-TW" sz="800" dirty="0"/>
              <a:t> </a:t>
            </a:r>
          </a:p>
          <a:p>
            <a:pPr marL="114300" indent="0">
              <a:buNone/>
            </a:pPr>
            <a:r>
              <a:rPr kumimoji="1" lang="en-US" altLang="zh-TW" sz="800" dirty="0"/>
              <a:t>import pandas as </a:t>
            </a:r>
            <a:r>
              <a:rPr kumimoji="1" lang="en-US" altLang="zh-TW" sz="800" dirty="0" err="1"/>
              <a:t>pd</a:t>
            </a:r>
            <a:endParaRPr kumimoji="1" lang="en-US" altLang="zh-TW" sz="800" dirty="0"/>
          </a:p>
          <a:p>
            <a:pPr marL="114300" indent="0">
              <a:buNone/>
            </a:pPr>
            <a:r>
              <a:rPr kumimoji="1" lang="en-US" altLang="zh-TW" sz="800" dirty="0"/>
              <a:t>import </a:t>
            </a:r>
            <a:r>
              <a:rPr kumimoji="1" lang="en-US" altLang="zh-TW" sz="800" dirty="0" err="1"/>
              <a:t>numpy</a:t>
            </a:r>
            <a:r>
              <a:rPr kumimoji="1" lang="en-US" altLang="zh-TW" sz="800" dirty="0"/>
              <a:t> as </a:t>
            </a:r>
            <a:r>
              <a:rPr kumimoji="1" lang="en-US" altLang="zh-TW" sz="800" dirty="0" err="1"/>
              <a:t>np</a:t>
            </a:r>
            <a:endParaRPr kumimoji="1" lang="en-US" altLang="zh-TW" sz="800" dirty="0"/>
          </a:p>
          <a:p>
            <a:pPr marL="114300" indent="0">
              <a:buNone/>
            </a:pPr>
            <a:r>
              <a:rPr kumimoji="1" lang="en-US" altLang="zh-TW" sz="800" dirty="0"/>
              <a:t># Only needed if you want to display your plots inline if using Notebook</a:t>
            </a:r>
          </a:p>
          <a:p>
            <a:pPr marL="114300" indent="0">
              <a:buNone/>
            </a:pPr>
            <a:r>
              <a:rPr kumimoji="1" lang="en-US" altLang="zh-TW" sz="800" dirty="0"/>
              <a:t># change inline to auto if you have </a:t>
            </a:r>
            <a:r>
              <a:rPr kumimoji="1" lang="en-US" altLang="zh-TW" sz="800" dirty="0" err="1"/>
              <a:t>Spyder</a:t>
            </a:r>
            <a:r>
              <a:rPr kumimoji="1" lang="en-US" altLang="zh-TW" sz="800" dirty="0"/>
              <a:t> installed</a:t>
            </a:r>
          </a:p>
          <a:p>
            <a:pPr marL="114300" indent="0">
              <a:buNone/>
            </a:pPr>
            <a:endParaRPr kumimoji="1" lang="en-US" altLang="zh-TW" sz="800" dirty="0"/>
          </a:p>
          <a:p>
            <a:pPr marL="114300" indent="0">
              <a:buNone/>
            </a:pPr>
            <a:r>
              <a:rPr kumimoji="1" lang="en-US" altLang="zh-TW" sz="800" dirty="0"/>
              <a:t>iris = </a:t>
            </a:r>
            <a:r>
              <a:rPr kumimoji="1" lang="en-US" altLang="zh-TW" sz="800" dirty="0" err="1"/>
              <a:t>datasets.load_iris</a:t>
            </a:r>
            <a:r>
              <a:rPr kumimoji="1" lang="en-US" altLang="zh-TW" sz="800" dirty="0"/>
              <a:t>()</a:t>
            </a:r>
          </a:p>
          <a:p>
            <a:pPr marL="114300" indent="0">
              <a:buNone/>
            </a:pPr>
            <a:r>
              <a:rPr kumimoji="1" lang="en-US" altLang="zh-TW" sz="800" dirty="0"/>
              <a:t>print(type(</a:t>
            </a:r>
            <a:r>
              <a:rPr kumimoji="1" lang="en-US" altLang="zh-TW" sz="800" dirty="0" err="1"/>
              <a:t>iris.data</a:t>
            </a:r>
            <a:r>
              <a:rPr kumimoji="1" lang="en-US" altLang="zh-TW" sz="800" dirty="0"/>
              <a:t>))</a:t>
            </a:r>
          </a:p>
          <a:p>
            <a:pPr marL="114300" indent="0">
              <a:buNone/>
            </a:pPr>
            <a:r>
              <a:rPr kumimoji="1" lang="en-US" altLang="zh-TW" sz="800" dirty="0"/>
              <a:t>print(</a:t>
            </a:r>
            <a:r>
              <a:rPr kumimoji="1" lang="en-US" altLang="zh-TW" sz="800" dirty="0" err="1"/>
              <a:t>iris.feature_names</a:t>
            </a:r>
            <a:r>
              <a:rPr kumimoji="1" lang="en-US" altLang="zh-TW" sz="800" dirty="0"/>
              <a:t>)</a:t>
            </a:r>
          </a:p>
          <a:p>
            <a:pPr marL="114300" indent="0">
              <a:buNone/>
            </a:pPr>
            <a:r>
              <a:rPr kumimoji="1" lang="en-US" altLang="zh-TW" sz="800" dirty="0"/>
              <a:t>print(type(</a:t>
            </a:r>
            <a:r>
              <a:rPr kumimoji="1" lang="en-US" altLang="zh-TW" sz="800" dirty="0" err="1"/>
              <a:t>iris.target</a:t>
            </a:r>
            <a:r>
              <a:rPr kumimoji="1" lang="en-US" altLang="zh-TW" sz="800" dirty="0"/>
              <a:t>))</a:t>
            </a:r>
          </a:p>
          <a:p>
            <a:pPr marL="114300" indent="0">
              <a:buNone/>
            </a:pPr>
            <a:r>
              <a:rPr kumimoji="1" lang="en-US" altLang="zh-TW" sz="800" dirty="0"/>
              <a:t>print(</a:t>
            </a:r>
            <a:r>
              <a:rPr kumimoji="1" lang="en-US" altLang="zh-TW" sz="800" dirty="0" err="1"/>
              <a:t>iris.target_names</a:t>
            </a:r>
            <a:r>
              <a:rPr kumimoji="1" lang="en-US" altLang="zh-TW" sz="800" dirty="0"/>
              <a:t>)</a:t>
            </a:r>
          </a:p>
          <a:p>
            <a:pPr marL="114300" indent="0">
              <a:buNone/>
            </a:pPr>
            <a:r>
              <a:rPr kumimoji="1" lang="en-US" altLang="zh-TW" sz="800" dirty="0"/>
              <a:t># Store the inputs as a Pandas </a:t>
            </a:r>
            <a:r>
              <a:rPr kumimoji="1" lang="en-US" altLang="zh-TW" sz="800" dirty="0" err="1"/>
              <a:t>Dataframe</a:t>
            </a:r>
            <a:r>
              <a:rPr kumimoji="1" lang="en-US" altLang="zh-TW" sz="800" dirty="0"/>
              <a:t> and set the column names</a:t>
            </a:r>
          </a:p>
          <a:p>
            <a:pPr marL="114300" indent="0">
              <a:buNone/>
            </a:pPr>
            <a:r>
              <a:rPr kumimoji="1" lang="en-US" altLang="zh-TW" sz="800" dirty="0"/>
              <a:t>x = </a:t>
            </a:r>
            <a:r>
              <a:rPr kumimoji="1" lang="en-US" altLang="zh-TW" sz="800" dirty="0" err="1"/>
              <a:t>pd.DataFrame</a:t>
            </a:r>
            <a:r>
              <a:rPr kumimoji="1" lang="en-US" altLang="zh-TW" sz="800" dirty="0"/>
              <a:t>(</a:t>
            </a:r>
            <a:r>
              <a:rPr kumimoji="1" lang="en-US" altLang="zh-TW" sz="800" dirty="0" err="1"/>
              <a:t>iris.data</a:t>
            </a:r>
            <a:r>
              <a:rPr kumimoji="1" lang="en-US" altLang="zh-TW" sz="800" dirty="0"/>
              <a:t>)</a:t>
            </a:r>
          </a:p>
          <a:p>
            <a:pPr marL="114300" indent="0">
              <a:buNone/>
            </a:pPr>
            <a:r>
              <a:rPr kumimoji="1" lang="en-US" altLang="zh-TW" sz="800" dirty="0" err="1"/>
              <a:t>x.columns</a:t>
            </a:r>
            <a:r>
              <a:rPr kumimoji="1" lang="en-US" altLang="zh-TW" sz="800" dirty="0"/>
              <a:t> = ['Sepal_Length','Sepal_Width','Petal_Length','</a:t>
            </a:r>
            <a:r>
              <a:rPr kumimoji="1" lang="en-US" altLang="zh-TW" sz="800" dirty="0" err="1"/>
              <a:t>Petal_Width</a:t>
            </a:r>
            <a:r>
              <a:rPr kumimoji="1" lang="en-US" altLang="zh-TW" sz="800" dirty="0"/>
              <a:t>']</a:t>
            </a:r>
          </a:p>
          <a:p>
            <a:pPr marL="114300" indent="0">
              <a:buNone/>
            </a:pPr>
            <a:r>
              <a:rPr kumimoji="1" lang="en-US" altLang="zh-TW" sz="800" dirty="0"/>
              <a:t> </a:t>
            </a:r>
          </a:p>
          <a:p>
            <a:pPr marL="114300" indent="0">
              <a:buNone/>
            </a:pPr>
            <a:r>
              <a:rPr kumimoji="1" lang="en-US" altLang="zh-TW" sz="800" dirty="0"/>
              <a:t>y = </a:t>
            </a:r>
            <a:r>
              <a:rPr kumimoji="1" lang="en-US" altLang="zh-TW" sz="800" dirty="0" err="1"/>
              <a:t>pd.DataFrame</a:t>
            </a:r>
            <a:r>
              <a:rPr kumimoji="1" lang="en-US" altLang="zh-TW" sz="800" dirty="0"/>
              <a:t>(</a:t>
            </a:r>
            <a:r>
              <a:rPr kumimoji="1" lang="en-US" altLang="zh-TW" sz="800" dirty="0" err="1"/>
              <a:t>iris.target</a:t>
            </a:r>
            <a:r>
              <a:rPr kumimoji="1" lang="en-US" altLang="zh-TW" sz="800" dirty="0"/>
              <a:t>)</a:t>
            </a:r>
          </a:p>
          <a:p>
            <a:pPr marL="114300" indent="0">
              <a:buNone/>
            </a:pPr>
            <a:r>
              <a:rPr kumimoji="1" lang="en-US" altLang="zh-TW" sz="800" dirty="0" err="1"/>
              <a:t>y.columns</a:t>
            </a:r>
            <a:r>
              <a:rPr kumimoji="1" lang="en-US" altLang="zh-TW" sz="800" dirty="0"/>
              <a:t> = ['Targets']</a:t>
            </a:r>
          </a:p>
          <a:p>
            <a:pPr marL="114300" indent="0">
              <a:buNone/>
            </a:pPr>
            <a:r>
              <a:rPr kumimoji="1" lang="en-US" altLang="zh-TW" sz="800" dirty="0"/>
              <a:t># Set the size of the plot</a:t>
            </a:r>
          </a:p>
          <a:p>
            <a:pPr marL="114300" indent="0">
              <a:buNone/>
            </a:pPr>
            <a:r>
              <a:rPr kumimoji="1" lang="en-US" altLang="zh-TW" sz="800" dirty="0" err="1"/>
              <a:t>plt.figure</a:t>
            </a:r>
            <a:r>
              <a:rPr kumimoji="1" lang="en-US" altLang="zh-TW" sz="800" dirty="0"/>
              <a:t>(</a:t>
            </a:r>
            <a:r>
              <a:rPr kumimoji="1" lang="en-US" altLang="zh-TW" sz="800" dirty="0" err="1"/>
              <a:t>figsize</a:t>
            </a:r>
            <a:r>
              <a:rPr kumimoji="1" lang="en-US" altLang="zh-TW" sz="800" dirty="0"/>
              <a:t>=(14,7))</a:t>
            </a:r>
          </a:p>
          <a:p>
            <a:pPr marL="114300" indent="0">
              <a:buNone/>
            </a:pPr>
            <a:r>
              <a:rPr kumimoji="1" lang="en-US" altLang="zh-TW" sz="800" dirty="0"/>
              <a:t> </a:t>
            </a:r>
          </a:p>
          <a:p>
            <a:pPr marL="114300" indent="0">
              <a:buNone/>
            </a:pPr>
            <a:r>
              <a:rPr kumimoji="1" lang="en-US" altLang="zh-TW" sz="800" dirty="0"/>
              <a:t># Create a </a:t>
            </a:r>
            <a:r>
              <a:rPr kumimoji="1" lang="en-US" altLang="zh-TW" sz="800" dirty="0" err="1"/>
              <a:t>colormap</a:t>
            </a:r>
            <a:endParaRPr kumimoji="1" lang="en-US" altLang="zh-TW" sz="800" dirty="0"/>
          </a:p>
          <a:p>
            <a:pPr marL="114300" indent="0">
              <a:buNone/>
            </a:pPr>
            <a:r>
              <a:rPr kumimoji="1" lang="en-US" altLang="zh-TW" sz="800" dirty="0" err="1"/>
              <a:t>colormap</a:t>
            </a:r>
            <a:r>
              <a:rPr kumimoji="1" lang="en-US" altLang="zh-TW" sz="800" dirty="0"/>
              <a:t> = </a:t>
            </a:r>
            <a:r>
              <a:rPr kumimoji="1" lang="en-US" altLang="zh-TW" sz="800" dirty="0" err="1"/>
              <a:t>np.array</a:t>
            </a:r>
            <a:r>
              <a:rPr kumimoji="1" lang="en-US" altLang="zh-TW" sz="800" dirty="0"/>
              <a:t>(['red', 'lime', 'black'])</a:t>
            </a:r>
          </a:p>
          <a:p>
            <a:pPr marL="114300" indent="0">
              <a:buNone/>
            </a:pPr>
            <a:r>
              <a:rPr kumimoji="1" lang="en-US" altLang="zh-TW" sz="800" dirty="0"/>
              <a:t>print(type(</a:t>
            </a:r>
            <a:r>
              <a:rPr kumimoji="1" lang="en-US" altLang="zh-TW" sz="800" dirty="0" err="1"/>
              <a:t>y.Targets</a:t>
            </a:r>
            <a:r>
              <a:rPr kumimoji="1" lang="en-US" altLang="zh-TW" sz="800" dirty="0"/>
              <a:t>))</a:t>
            </a:r>
          </a:p>
          <a:p>
            <a:pPr marL="114300" indent="0">
              <a:buNone/>
            </a:pPr>
            <a:r>
              <a:rPr kumimoji="1" lang="en-US" altLang="zh-TW" sz="800" dirty="0"/>
              <a:t># Plot Sepal</a:t>
            </a:r>
          </a:p>
          <a:p>
            <a:pPr marL="114300" indent="0">
              <a:buNone/>
            </a:pPr>
            <a:r>
              <a:rPr kumimoji="1" lang="en-US" altLang="zh-TW" sz="800" dirty="0" err="1"/>
              <a:t>plt.subplot</a:t>
            </a:r>
            <a:r>
              <a:rPr kumimoji="1" lang="en-US" altLang="zh-TW" sz="800" dirty="0"/>
              <a:t>(1, 2, 1)</a:t>
            </a:r>
          </a:p>
          <a:p>
            <a:pPr marL="114300" indent="0">
              <a:buNone/>
            </a:pPr>
            <a:r>
              <a:rPr kumimoji="1" lang="en-US" altLang="zh-TW" sz="800" dirty="0" err="1"/>
              <a:t>plt.scatter</a:t>
            </a:r>
            <a:r>
              <a:rPr kumimoji="1" lang="en-US" altLang="zh-TW" sz="800" dirty="0"/>
              <a:t>(</a:t>
            </a:r>
            <a:r>
              <a:rPr kumimoji="1" lang="en-US" altLang="zh-TW" sz="800" dirty="0" err="1"/>
              <a:t>x.Sepal_Length</a:t>
            </a:r>
            <a:r>
              <a:rPr kumimoji="1" lang="en-US" altLang="zh-TW" sz="800" dirty="0"/>
              <a:t>, </a:t>
            </a:r>
            <a:r>
              <a:rPr kumimoji="1" lang="en-US" altLang="zh-TW" sz="800" dirty="0" err="1"/>
              <a:t>x.Sepal_Width</a:t>
            </a:r>
            <a:r>
              <a:rPr kumimoji="1" lang="en-US" altLang="zh-TW" sz="800" dirty="0"/>
              <a:t>, c=</a:t>
            </a:r>
            <a:r>
              <a:rPr kumimoji="1" lang="en-US" altLang="zh-TW" sz="800" dirty="0" err="1"/>
              <a:t>colormap</a:t>
            </a:r>
            <a:r>
              <a:rPr kumimoji="1" lang="en-US" altLang="zh-TW" sz="800" dirty="0"/>
              <a:t>[</a:t>
            </a:r>
            <a:r>
              <a:rPr kumimoji="1" lang="en-US" altLang="zh-TW" sz="800" dirty="0" err="1"/>
              <a:t>y.Targets</a:t>
            </a:r>
            <a:r>
              <a:rPr kumimoji="1" lang="en-US" altLang="zh-TW" sz="800" dirty="0"/>
              <a:t>], s=40)</a:t>
            </a:r>
          </a:p>
          <a:p>
            <a:pPr marL="114300" indent="0">
              <a:buNone/>
            </a:pPr>
            <a:r>
              <a:rPr kumimoji="1" lang="en-US" altLang="zh-TW" sz="800" dirty="0" err="1"/>
              <a:t>plt.title</a:t>
            </a:r>
            <a:r>
              <a:rPr kumimoji="1" lang="en-US" altLang="zh-TW" sz="800" dirty="0"/>
              <a:t>('Sepal')</a:t>
            </a:r>
          </a:p>
          <a:p>
            <a:pPr marL="114300" indent="0">
              <a:buNone/>
            </a:pPr>
            <a:endParaRPr kumimoji="1" lang="en-US" altLang="zh-TW" sz="800" dirty="0"/>
          </a:p>
          <a:p>
            <a:pPr marL="114300" indent="0">
              <a:buNone/>
            </a:pPr>
            <a:r>
              <a:rPr kumimoji="1" lang="en-US" altLang="zh-TW" sz="800" dirty="0" err="1"/>
              <a:t>plt.subplot</a:t>
            </a:r>
            <a:r>
              <a:rPr kumimoji="1" lang="en-US" altLang="zh-TW" sz="800" dirty="0"/>
              <a:t>(1, 2, 2)</a:t>
            </a:r>
          </a:p>
          <a:p>
            <a:pPr marL="114300" indent="0">
              <a:buNone/>
            </a:pPr>
            <a:r>
              <a:rPr kumimoji="1" lang="en-US" altLang="zh-TW" sz="800" dirty="0" err="1"/>
              <a:t>plt.scatter</a:t>
            </a:r>
            <a:r>
              <a:rPr kumimoji="1" lang="en-US" altLang="zh-TW" sz="800" dirty="0"/>
              <a:t>(</a:t>
            </a:r>
            <a:r>
              <a:rPr kumimoji="1" lang="en-US" altLang="zh-TW" sz="800" dirty="0" err="1"/>
              <a:t>x.Petal_Length</a:t>
            </a:r>
            <a:r>
              <a:rPr kumimoji="1" lang="en-US" altLang="zh-TW" sz="800" dirty="0"/>
              <a:t>, </a:t>
            </a:r>
            <a:r>
              <a:rPr kumimoji="1" lang="en-US" altLang="zh-TW" sz="800" dirty="0" err="1"/>
              <a:t>x.Petal_Width</a:t>
            </a:r>
            <a:r>
              <a:rPr kumimoji="1" lang="en-US" altLang="zh-TW" sz="800" dirty="0"/>
              <a:t>, c=</a:t>
            </a:r>
            <a:r>
              <a:rPr kumimoji="1" lang="en-US" altLang="zh-TW" sz="800" dirty="0" err="1"/>
              <a:t>colormap</a:t>
            </a:r>
            <a:r>
              <a:rPr kumimoji="1" lang="en-US" altLang="zh-TW" sz="800" dirty="0"/>
              <a:t>[</a:t>
            </a:r>
            <a:r>
              <a:rPr kumimoji="1" lang="en-US" altLang="zh-TW" sz="800" dirty="0" err="1"/>
              <a:t>y.Targets</a:t>
            </a:r>
            <a:r>
              <a:rPr kumimoji="1" lang="en-US" altLang="zh-TW" sz="800" dirty="0"/>
              <a:t>], s=40)</a:t>
            </a:r>
          </a:p>
          <a:p>
            <a:pPr marL="114300" indent="0">
              <a:buNone/>
            </a:pPr>
            <a:r>
              <a:rPr kumimoji="1" lang="en-US" altLang="zh-TW" sz="800" dirty="0" err="1"/>
              <a:t>plt.title</a:t>
            </a:r>
            <a:r>
              <a:rPr kumimoji="1" lang="en-US" altLang="zh-TW" sz="800" dirty="0"/>
              <a:t>('Petal')</a:t>
            </a:r>
          </a:p>
          <a:p>
            <a:pPr marL="114300" indent="0">
              <a:buNone/>
            </a:pPr>
            <a:r>
              <a:rPr kumimoji="1" lang="en-US" altLang="zh-TW" sz="800" dirty="0" err="1"/>
              <a:t>plt.show</a:t>
            </a:r>
            <a:r>
              <a:rPr kumimoji="1" lang="en-US" altLang="zh-TW" sz="800" dirty="0"/>
              <a:t>()</a:t>
            </a:r>
          </a:p>
          <a:p>
            <a:pPr marL="114300" indent="0">
              <a:buNone/>
            </a:pPr>
            <a:endParaRPr kumimoji="1" lang="en-US" altLang="zh-TW" sz="800" dirty="0"/>
          </a:p>
          <a:p>
            <a:pPr marL="114300" indent="0">
              <a:buNone/>
            </a:pPr>
            <a:r>
              <a:rPr kumimoji="1" lang="en-US" altLang="zh-TW" sz="800" dirty="0"/>
              <a:t>model = </a:t>
            </a:r>
            <a:r>
              <a:rPr kumimoji="1" lang="en-US" altLang="zh-TW" sz="800" dirty="0" err="1"/>
              <a:t>KMeans</a:t>
            </a:r>
            <a:r>
              <a:rPr kumimoji="1" lang="en-US" altLang="zh-TW" sz="800" dirty="0"/>
              <a:t>(</a:t>
            </a:r>
            <a:r>
              <a:rPr kumimoji="1" lang="en-US" altLang="zh-TW" sz="800" dirty="0" err="1"/>
              <a:t>n_clusters</a:t>
            </a:r>
            <a:r>
              <a:rPr kumimoji="1" lang="en-US" altLang="zh-TW" sz="800" dirty="0"/>
              <a:t>=3)</a:t>
            </a:r>
          </a:p>
          <a:p>
            <a:pPr marL="114300" indent="0">
              <a:buNone/>
            </a:pPr>
            <a:r>
              <a:rPr kumimoji="1" lang="en-US" altLang="zh-TW" sz="800" dirty="0" err="1"/>
              <a:t>model.fit</a:t>
            </a:r>
            <a:r>
              <a:rPr kumimoji="1" lang="en-US" altLang="zh-TW" sz="800" dirty="0"/>
              <a:t>(x)</a:t>
            </a:r>
          </a:p>
          <a:p>
            <a:pPr marL="114300" indent="0">
              <a:buNone/>
            </a:pPr>
            <a:endParaRPr kumimoji="1" lang="en-US" altLang="zh-TW" sz="800" dirty="0"/>
          </a:p>
          <a:p>
            <a:pPr marL="114300" indent="0">
              <a:buNone/>
            </a:pPr>
            <a:r>
              <a:rPr kumimoji="1" lang="en-US" altLang="zh-TW" sz="800" dirty="0" err="1"/>
              <a:t>model.labels</a:t>
            </a:r>
            <a:r>
              <a:rPr kumimoji="1" lang="en-US" altLang="zh-TW" sz="800" dirty="0"/>
              <a:t>_</a:t>
            </a:r>
          </a:p>
          <a:p>
            <a:pPr marL="114300" indent="0">
              <a:buNone/>
            </a:pPr>
            <a:r>
              <a:rPr kumimoji="1" lang="en-US" altLang="zh-TW" sz="800" dirty="0"/>
              <a:t># View the results</a:t>
            </a:r>
          </a:p>
          <a:p>
            <a:pPr marL="114300" indent="0">
              <a:buNone/>
            </a:pPr>
            <a:r>
              <a:rPr kumimoji="1" lang="en-US" altLang="zh-TW" sz="800" dirty="0"/>
              <a:t># Set the size of the plot</a:t>
            </a:r>
          </a:p>
          <a:p>
            <a:pPr marL="114300" indent="0">
              <a:buNone/>
            </a:pPr>
            <a:r>
              <a:rPr kumimoji="1" lang="en-US" altLang="zh-TW" sz="800" dirty="0" err="1"/>
              <a:t>plt.figure</a:t>
            </a:r>
            <a:r>
              <a:rPr kumimoji="1" lang="en-US" altLang="zh-TW" sz="800" dirty="0"/>
              <a:t>(</a:t>
            </a:r>
            <a:r>
              <a:rPr kumimoji="1" lang="en-US" altLang="zh-TW" sz="800" dirty="0" err="1"/>
              <a:t>figsize</a:t>
            </a:r>
            <a:r>
              <a:rPr kumimoji="1" lang="en-US" altLang="zh-TW" sz="800" dirty="0"/>
              <a:t>=(14,7))</a:t>
            </a:r>
          </a:p>
          <a:p>
            <a:pPr marL="114300" indent="0">
              <a:buNone/>
            </a:pPr>
            <a:endParaRPr kumimoji="1" lang="en-US" altLang="zh-TW" sz="800" dirty="0"/>
          </a:p>
          <a:p>
            <a:pPr marL="114300" indent="0">
              <a:buNone/>
            </a:pPr>
            <a:r>
              <a:rPr kumimoji="1" lang="en-US" altLang="zh-TW" sz="800" dirty="0"/>
              <a:t># Create a </a:t>
            </a:r>
            <a:r>
              <a:rPr kumimoji="1" lang="en-US" altLang="zh-TW" sz="800" dirty="0" err="1"/>
              <a:t>colormap</a:t>
            </a:r>
            <a:endParaRPr kumimoji="1" lang="en-US" altLang="zh-TW" sz="800" dirty="0"/>
          </a:p>
          <a:p>
            <a:pPr marL="114300" indent="0">
              <a:buNone/>
            </a:pPr>
            <a:r>
              <a:rPr kumimoji="1" lang="en-US" altLang="zh-TW" sz="800" dirty="0" err="1"/>
              <a:t>colormap</a:t>
            </a:r>
            <a:r>
              <a:rPr kumimoji="1" lang="en-US" altLang="zh-TW" sz="800" dirty="0"/>
              <a:t> = </a:t>
            </a:r>
            <a:r>
              <a:rPr kumimoji="1" lang="en-US" altLang="zh-TW" sz="800" dirty="0" err="1"/>
              <a:t>np.array</a:t>
            </a:r>
            <a:r>
              <a:rPr kumimoji="1" lang="en-US" altLang="zh-TW" sz="800" dirty="0"/>
              <a:t>(['red', 'lime', 'black'])</a:t>
            </a:r>
          </a:p>
          <a:p>
            <a:pPr marL="114300" indent="0">
              <a:buNone/>
            </a:pPr>
            <a:endParaRPr kumimoji="1" lang="en-US" altLang="zh-TW" sz="800" dirty="0"/>
          </a:p>
          <a:p>
            <a:pPr marL="114300" indent="0">
              <a:buNone/>
            </a:pPr>
            <a:r>
              <a:rPr kumimoji="1" lang="en-US" altLang="zh-TW" sz="800" dirty="0"/>
              <a:t># Plot the Original Classifications</a:t>
            </a:r>
          </a:p>
          <a:p>
            <a:pPr marL="114300" indent="0">
              <a:buNone/>
            </a:pPr>
            <a:r>
              <a:rPr kumimoji="1" lang="en-US" altLang="zh-TW" sz="800" dirty="0" err="1"/>
              <a:t>plt.subplot</a:t>
            </a:r>
            <a:r>
              <a:rPr kumimoji="1" lang="en-US" altLang="zh-TW" sz="800" dirty="0"/>
              <a:t>(1, 2, 1)</a:t>
            </a:r>
          </a:p>
          <a:p>
            <a:pPr marL="114300" indent="0">
              <a:buNone/>
            </a:pPr>
            <a:r>
              <a:rPr kumimoji="1" lang="en-US" altLang="zh-TW" sz="800" dirty="0" err="1"/>
              <a:t>plt.scatter</a:t>
            </a:r>
            <a:r>
              <a:rPr kumimoji="1" lang="en-US" altLang="zh-TW" sz="800" dirty="0"/>
              <a:t>(</a:t>
            </a:r>
            <a:r>
              <a:rPr kumimoji="1" lang="en-US" altLang="zh-TW" sz="800" dirty="0" err="1"/>
              <a:t>x.Petal_Length</a:t>
            </a:r>
            <a:r>
              <a:rPr kumimoji="1" lang="en-US" altLang="zh-TW" sz="800" dirty="0"/>
              <a:t>, </a:t>
            </a:r>
            <a:r>
              <a:rPr kumimoji="1" lang="en-US" altLang="zh-TW" sz="800" dirty="0" err="1"/>
              <a:t>x.Petal_Width</a:t>
            </a:r>
            <a:r>
              <a:rPr kumimoji="1" lang="en-US" altLang="zh-TW" sz="800" dirty="0"/>
              <a:t>, c=</a:t>
            </a:r>
            <a:r>
              <a:rPr kumimoji="1" lang="en-US" altLang="zh-TW" sz="800" dirty="0" err="1"/>
              <a:t>colormap</a:t>
            </a:r>
            <a:r>
              <a:rPr kumimoji="1" lang="en-US" altLang="zh-TW" sz="800" dirty="0"/>
              <a:t>[</a:t>
            </a:r>
            <a:r>
              <a:rPr kumimoji="1" lang="en-US" altLang="zh-TW" sz="800" dirty="0" err="1"/>
              <a:t>y.Targets</a:t>
            </a:r>
            <a:r>
              <a:rPr kumimoji="1" lang="en-US" altLang="zh-TW" sz="800" dirty="0"/>
              <a:t>], s=40)</a:t>
            </a:r>
          </a:p>
          <a:p>
            <a:pPr marL="114300" indent="0">
              <a:buNone/>
            </a:pPr>
            <a:r>
              <a:rPr kumimoji="1" lang="en-US" altLang="zh-TW" sz="800" dirty="0" err="1"/>
              <a:t>plt.title</a:t>
            </a:r>
            <a:r>
              <a:rPr kumimoji="1" lang="en-US" altLang="zh-TW" sz="800" dirty="0"/>
              <a:t>('Real Classification')</a:t>
            </a:r>
          </a:p>
          <a:p>
            <a:pPr marL="114300" indent="0">
              <a:buNone/>
            </a:pPr>
            <a:endParaRPr kumimoji="1" lang="en-US" altLang="zh-TW" sz="800" dirty="0"/>
          </a:p>
          <a:p>
            <a:pPr marL="114300" indent="0">
              <a:buNone/>
            </a:pPr>
            <a:r>
              <a:rPr kumimoji="1" lang="en-US" altLang="zh-TW" sz="800" dirty="0"/>
              <a:t># Plot the Models Classifications</a:t>
            </a:r>
          </a:p>
          <a:p>
            <a:pPr marL="114300" indent="0">
              <a:buNone/>
            </a:pPr>
            <a:r>
              <a:rPr kumimoji="1" lang="en-US" altLang="zh-TW" sz="800" dirty="0" err="1"/>
              <a:t>plt.subplot</a:t>
            </a:r>
            <a:r>
              <a:rPr kumimoji="1" lang="en-US" altLang="zh-TW" sz="800" dirty="0"/>
              <a:t>(1, 2, 2)</a:t>
            </a:r>
          </a:p>
          <a:p>
            <a:pPr marL="114300" indent="0">
              <a:buNone/>
            </a:pPr>
            <a:r>
              <a:rPr kumimoji="1" lang="en-US" altLang="zh-TW" sz="800" dirty="0" err="1"/>
              <a:t>plt.scatter</a:t>
            </a:r>
            <a:r>
              <a:rPr kumimoji="1" lang="en-US" altLang="zh-TW" sz="800" dirty="0"/>
              <a:t>(</a:t>
            </a:r>
            <a:r>
              <a:rPr kumimoji="1" lang="en-US" altLang="zh-TW" sz="800" dirty="0" err="1"/>
              <a:t>x.Petal_Length</a:t>
            </a:r>
            <a:r>
              <a:rPr kumimoji="1" lang="en-US" altLang="zh-TW" sz="800" dirty="0"/>
              <a:t>, </a:t>
            </a:r>
            <a:r>
              <a:rPr kumimoji="1" lang="en-US" altLang="zh-TW" sz="800" dirty="0" err="1"/>
              <a:t>x.Petal_Width</a:t>
            </a:r>
            <a:r>
              <a:rPr kumimoji="1" lang="en-US" altLang="zh-TW" sz="800" dirty="0"/>
              <a:t>, c=</a:t>
            </a:r>
            <a:r>
              <a:rPr kumimoji="1" lang="en-US" altLang="zh-TW" sz="800" dirty="0" err="1"/>
              <a:t>colormap</a:t>
            </a:r>
            <a:r>
              <a:rPr kumimoji="1" lang="en-US" altLang="zh-TW" sz="800" dirty="0"/>
              <a:t>[</a:t>
            </a:r>
            <a:r>
              <a:rPr kumimoji="1" lang="en-US" altLang="zh-TW" sz="800" dirty="0" err="1"/>
              <a:t>model.labels</a:t>
            </a:r>
            <a:r>
              <a:rPr kumimoji="1" lang="en-US" altLang="zh-TW" sz="800" dirty="0"/>
              <a:t>_], s=40)</a:t>
            </a:r>
          </a:p>
          <a:p>
            <a:pPr marL="114300" indent="0">
              <a:buNone/>
            </a:pPr>
            <a:r>
              <a:rPr kumimoji="1" lang="en-US" altLang="zh-TW" sz="800" dirty="0" err="1"/>
              <a:t>plt.title</a:t>
            </a:r>
            <a:r>
              <a:rPr kumimoji="1" lang="en-US" altLang="zh-TW" sz="800" dirty="0"/>
              <a:t>('K Mean Classification')</a:t>
            </a:r>
          </a:p>
          <a:p>
            <a:pPr marL="114300" indent="0">
              <a:buNone/>
            </a:pPr>
            <a:r>
              <a:rPr kumimoji="1" lang="en-US" altLang="zh-TW" sz="800" dirty="0" err="1"/>
              <a:t>plt.show</a:t>
            </a:r>
            <a:r>
              <a:rPr kumimoji="1" lang="en-US" altLang="zh-TW" sz="800" dirty="0"/>
              <a:t>()</a:t>
            </a:r>
          </a:p>
          <a:p>
            <a:pPr marL="114300" indent="0">
              <a:buNone/>
            </a:pPr>
            <a:endParaRPr kumimoji="1" lang="zh-TW" altLang="en-US" dirty="0"/>
          </a:p>
        </p:txBody>
      </p:sp>
    </p:spTree>
    <p:extLst>
      <p:ext uri="{BB962C8B-B14F-4D97-AF65-F5344CB8AC3E}">
        <p14:creationId xmlns:p14="http://schemas.microsoft.com/office/powerpoint/2010/main" val="322539123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Other mining techniques</a:t>
            </a:r>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Classification</a:t>
            </a:r>
            <a:endParaRPr/>
          </a:p>
        </p:txBody>
      </p:sp>
      <p:sp>
        <p:nvSpPr>
          <p:cNvPr id="201" name="Google Shape;201;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TW" b="1">
                <a:solidFill>
                  <a:srgbClr val="252525"/>
                </a:solidFill>
                <a:highlight>
                  <a:srgbClr val="FFFFFF"/>
                </a:highlight>
                <a:latin typeface="Arial"/>
                <a:ea typeface="Arial"/>
                <a:cs typeface="Arial"/>
                <a:sym typeface="Arial"/>
              </a:rPr>
              <a:t>Classification</a:t>
            </a:r>
            <a:r>
              <a:rPr lang="zh-TW">
                <a:solidFill>
                  <a:srgbClr val="252525"/>
                </a:solidFill>
                <a:highlight>
                  <a:srgbClr val="FFFFFF"/>
                </a:highlight>
                <a:latin typeface="Arial"/>
                <a:ea typeface="Arial"/>
                <a:cs typeface="Arial"/>
                <a:sym typeface="Arial"/>
              </a:rPr>
              <a:t> is a general process related to </a:t>
            </a:r>
            <a:r>
              <a:rPr lang="zh-TW">
                <a:solidFill>
                  <a:srgbClr val="0B0080"/>
                </a:solidFill>
                <a:highlight>
                  <a:srgbClr val="FFFFFF"/>
                </a:highlight>
                <a:uFill>
                  <a:noFill/>
                </a:uFill>
                <a:latin typeface="Arial"/>
                <a:ea typeface="Arial"/>
                <a:cs typeface="Arial"/>
                <a:sym typeface="Arial"/>
                <a:hlinkClick r:id="rId3"/>
              </a:rPr>
              <a:t>categorization</a:t>
            </a:r>
            <a:r>
              <a:rPr lang="zh-TW">
                <a:solidFill>
                  <a:srgbClr val="252525"/>
                </a:solidFill>
                <a:highlight>
                  <a:srgbClr val="FFFFFF"/>
                </a:highlight>
                <a:latin typeface="Arial"/>
                <a:ea typeface="Arial"/>
                <a:cs typeface="Arial"/>
                <a:sym typeface="Arial"/>
              </a:rPr>
              <a:t>, the process in which ideas and objects are recognized, differentiated, and understood.</a:t>
            </a:r>
            <a:endParaRPr>
              <a:latin typeface="Arial"/>
              <a:ea typeface="Arial"/>
              <a:cs typeface="Arial"/>
              <a:sym typeface="Arial"/>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4400">
                <a:solidFill>
                  <a:srgbClr val="3333CC"/>
                </a:solidFill>
                <a:latin typeface="Arial"/>
                <a:ea typeface="Arial"/>
                <a:cs typeface="Arial"/>
                <a:sym typeface="Arial"/>
              </a:rPr>
              <a:t>Example problem</a:t>
            </a:r>
            <a:endParaRPr sz="4400">
              <a:solidFill>
                <a:srgbClr val="3333CC"/>
              </a:solidFill>
              <a:latin typeface="Arial"/>
              <a:ea typeface="Arial"/>
              <a:cs typeface="Arial"/>
              <a:sym typeface="Arial"/>
            </a:endParaRPr>
          </a:p>
          <a:p>
            <a:pPr marL="0" lvl="0" indent="0" algn="l" rtl="0">
              <a:spcBef>
                <a:spcPts val="0"/>
              </a:spcBef>
              <a:spcAft>
                <a:spcPts val="0"/>
              </a:spcAft>
              <a:buNone/>
            </a:pPr>
            <a:r>
              <a:rPr lang="zh-TW" sz="1800">
                <a:solidFill>
                  <a:srgbClr val="3333CC"/>
                </a:solidFill>
                <a:latin typeface="Arial"/>
                <a:ea typeface="Arial"/>
                <a:cs typeface="Arial"/>
                <a:sym typeface="Arial"/>
              </a:rPr>
              <a:t>(Adapted from Leslie Kaelbling's example in the MIT courseware)</a:t>
            </a:r>
            <a:endParaRPr/>
          </a:p>
        </p:txBody>
      </p:sp>
      <p:sp>
        <p:nvSpPr>
          <p:cNvPr id="207" name="Google Shape;207;p32"/>
          <p:cNvSpPr txBox="1">
            <a:spLocks noGrp="1"/>
          </p:cNvSpPr>
          <p:nvPr>
            <p:ph type="body" idx="1"/>
          </p:nvPr>
        </p:nvSpPr>
        <p:spPr>
          <a:xfrm>
            <a:off x="280900" y="1607025"/>
            <a:ext cx="8520600" cy="333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sz="2400">
                <a:solidFill>
                  <a:srgbClr val="000000"/>
                </a:solidFill>
                <a:latin typeface="Arial"/>
                <a:ea typeface="Arial"/>
                <a:cs typeface="Arial"/>
                <a:sym typeface="Arial"/>
              </a:rPr>
              <a:t>•</a:t>
            </a:r>
            <a:r>
              <a:rPr lang="zh-TW" sz="1400">
                <a:solidFill>
                  <a:srgbClr val="000000"/>
                </a:solidFill>
                <a:latin typeface="Arial"/>
                <a:ea typeface="Arial"/>
                <a:cs typeface="Arial"/>
                <a:sym typeface="Arial"/>
              </a:rPr>
              <a:t>Imagine that I'm trying predict whether my neighbor is going to drive into work, so I can ask for a ride.</a:t>
            </a:r>
            <a:endParaRPr sz="1400">
              <a:solidFill>
                <a:srgbClr val="000000"/>
              </a:solidFill>
              <a:latin typeface="Arial"/>
              <a:ea typeface="Arial"/>
              <a:cs typeface="Arial"/>
              <a:sym typeface="Arial"/>
            </a:endParaRPr>
          </a:p>
          <a:p>
            <a:pPr marL="0" lvl="0" indent="0" algn="l" rtl="0">
              <a:spcBef>
                <a:spcPts val="600"/>
              </a:spcBef>
              <a:spcAft>
                <a:spcPts val="0"/>
              </a:spcAft>
              <a:buNone/>
            </a:pPr>
            <a:endParaRPr sz="1400">
              <a:solidFill>
                <a:srgbClr val="000000"/>
              </a:solidFill>
              <a:latin typeface="Arial"/>
              <a:ea typeface="Arial"/>
              <a:cs typeface="Arial"/>
              <a:sym typeface="Arial"/>
            </a:endParaRPr>
          </a:p>
          <a:p>
            <a:pPr marL="0" lvl="0" indent="0" algn="l" rtl="0">
              <a:spcBef>
                <a:spcPts val="600"/>
              </a:spcBef>
              <a:spcAft>
                <a:spcPts val="0"/>
              </a:spcAft>
              <a:buNone/>
            </a:pPr>
            <a:r>
              <a:rPr lang="zh-TW" sz="1400">
                <a:solidFill>
                  <a:srgbClr val="000000"/>
                </a:solidFill>
                <a:latin typeface="Arial"/>
                <a:ea typeface="Arial"/>
                <a:cs typeface="Arial"/>
                <a:sym typeface="Arial"/>
              </a:rPr>
              <a:t>•Whether she drives into work seems to depend on the following attributes of the day:</a:t>
            </a:r>
            <a:endParaRPr sz="1400">
              <a:solidFill>
                <a:srgbClr val="000000"/>
              </a:solidFill>
              <a:latin typeface="Arial"/>
              <a:ea typeface="Arial"/>
              <a:cs typeface="Arial"/>
              <a:sym typeface="Arial"/>
            </a:endParaRPr>
          </a:p>
          <a:p>
            <a:pPr marL="0" lvl="0" indent="0" algn="l" rtl="0">
              <a:spcBef>
                <a:spcPts val="500"/>
              </a:spcBef>
              <a:spcAft>
                <a:spcPts val="0"/>
              </a:spcAft>
              <a:buNone/>
            </a:pPr>
            <a:r>
              <a:rPr lang="zh-TW" sz="1400">
                <a:solidFill>
                  <a:srgbClr val="000000"/>
                </a:solidFill>
                <a:latin typeface="Arial"/>
                <a:ea typeface="Arial"/>
                <a:cs typeface="Arial"/>
                <a:sym typeface="Arial"/>
              </a:rPr>
              <a:t>–</a:t>
            </a:r>
            <a:r>
              <a:rPr lang="zh-TW" sz="1400">
                <a:solidFill>
                  <a:srgbClr val="FF3300"/>
                </a:solidFill>
                <a:latin typeface="Arial"/>
                <a:ea typeface="Arial"/>
                <a:cs typeface="Arial"/>
                <a:sym typeface="Arial"/>
              </a:rPr>
              <a:t>temperature,</a:t>
            </a:r>
            <a:endParaRPr sz="1400">
              <a:solidFill>
                <a:srgbClr val="FF3300"/>
              </a:solidFill>
              <a:latin typeface="Arial"/>
              <a:ea typeface="Arial"/>
              <a:cs typeface="Arial"/>
              <a:sym typeface="Arial"/>
            </a:endParaRPr>
          </a:p>
          <a:p>
            <a:pPr marL="0" lvl="0" indent="0" algn="l" rtl="0">
              <a:spcBef>
                <a:spcPts val="500"/>
              </a:spcBef>
              <a:spcAft>
                <a:spcPts val="0"/>
              </a:spcAft>
              <a:buNone/>
            </a:pPr>
            <a:r>
              <a:rPr lang="zh-TW" sz="1400">
                <a:solidFill>
                  <a:srgbClr val="000000"/>
                </a:solidFill>
                <a:latin typeface="Arial"/>
                <a:ea typeface="Arial"/>
                <a:cs typeface="Arial"/>
                <a:sym typeface="Arial"/>
              </a:rPr>
              <a:t>–</a:t>
            </a:r>
            <a:r>
              <a:rPr lang="zh-TW" sz="1400">
                <a:solidFill>
                  <a:srgbClr val="FF3300"/>
                </a:solidFill>
                <a:latin typeface="Arial"/>
                <a:ea typeface="Arial"/>
                <a:cs typeface="Arial"/>
                <a:sym typeface="Arial"/>
              </a:rPr>
              <a:t>expected precipitation,</a:t>
            </a:r>
            <a:endParaRPr sz="1400">
              <a:solidFill>
                <a:srgbClr val="FF3300"/>
              </a:solidFill>
              <a:latin typeface="Arial"/>
              <a:ea typeface="Arial"/>
              <a:cs typeface="Arial"/>
              <a:sym typeface="Arial"/>
            </a:endParaRPr>
          </a:p>
          <a:p>
            <a:pPr marL="0" lvl="0" indent="0" algn="l" rtl="0">
              <a:spcBef>
                <a:spcPts val="500"/>
              </a:spcBef>
              <a:spcAft>
                <a:spcPts val="0"/>
              </a:spcAft>
              <a:buNone/>
            </a:pPr>
            <a:r>
              <a:rPr lang="zh-TW" sz="1400">
                <a:solidFill>
                  <a:srgbClr val="000000"/>
                </a:solidFill>
                <a:latin typeface="Arial"/>
                <a:ea typeface="Arial"/>
                <a:cs typeface="Arial"/>
                <a:sym typeface="Arial"/>
              </a:rPr>
              <a:t>–</a:t>
            </a:r>
            <a:r>
              <a:rPr lang="zh-TW" sz="1400">
                <a:solidFill>
                  <a:srgbClr val="FF3300"/>
                </a:solidFill>
                <a:latin typeface="Arial"/>
                <a:ea typeface="Arial"/>
                <a:cs typeface="Arial"/>
                <a:sym typeface="Arial"/>
              </a:rPr>
              <a:t>day of the week,</a:t>
            </a:r>
            <a:endParaRPr sz="1400">
              <a:solidFill>
                <a:srgbClr val="FF3300"/>
              </a:solidFill>
              <a:latin typeface="Arial"/>
              <a:ea typeface="Arial"/>
              <a:cs typeface="Arial"/>
              <a:sym typeface="Arial"/>
            </a:endParaRPr>
          </a:p>
          <a:p>
            <a:pPr marL="0" lvl="0" indent="0" algn="l" rtl="0">
              <a:spcBef>
                <a:spcPts val="500"/>
              </a:spcBef>
              <a:spcAft>
                <a:spcPts val="0"/>
              </a:spcAft>
              <a:buNone/>
            </a:pPr>
            <a:r>
              <a:rPr lang="zh-TW" sz="1400">
                <a:solidFill>
                  <a:srgbClr val="000000"/>
                </a:solidFill>
                <a:latin typeface="Arial"/>
                <a:ea typeface="Arial"/>
                <a:cs typeface="Arial"/>
                <a:sym typeface="Arial"/>
              </a:rPr>
              <a:t>–</a:t>
            </a:r>
            <a:r>
              <a:rPr lang="zh-TW" sz="1400">
                <a:solidFill>
                  <a:srgbClr val="FF3300"/>
                </a:solidFill>
                <a:latin typeface="Arial"/>
                <a:ea typeface="Arial"/>
                <a:cs typeface="Arial"/>
                <a:sym typeface="Arial"/>
              </a:rPr>
              <a:t>what she's wearing.</a:t>
            </a:r>
            <a:endParaRPr sz="1400">
              <a:solidFill>
                <a:srgbClr val="FF33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600">
                <a:solidFill>
                  <a:srgbClr val="3333CC"/>
                </a:solidFill>
                <a:latin typeface="Arial"/>
                <a:ea typeface="Arial"/>
                <a:cs typeface="Arial"/>
                <a:sym typeface="Arial"/>
              </a:rPr>
              <a:t>Memory</a:t>
            </a:r>
            <a:endParaRPr sz="3600"/>
          </a:p>
        </p:txBody>
      </p:sp>
      <p:sp>
        <p:nvSpPr>
          <p:cNvPr id="213" name="Google Shape;213;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sz="2400">
                <a:solidFill>
                  <a:srgbClr val="000000"/>
                </a:solidFill>
                <a:latin typeface="Arial"/>
                <a:ea typeface="Arial"/>
                <a:cs typeface="Arial"/>
                <a:sym typeface="Arial"/>
              </a:rPr>
              <a:t>•Okay. Let's say we observe our neighbor on three days:</a:t>
            </a:r>
            <a:endParaRPr sz="24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214" name="Google Shape;214;p33"/>
          <p:cNvPicPr preferRelativeResize="0"/>
          <p:nvPr/>
        </p:nvPicPr>
        <p:blipFill>
          <a:blip r:embed="rId3">
            <a:alphaModFix/>
          </a:blip>
          <a:stretch>
            <a:fillRect/>
          </a:stretch>
        </p:blipFill>
        <p:spPr>
          <a:xfrm>
            <a:off x="768113" y="2119175"/>
            <a:ext cx="7115175" cy="18288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Classification</a:t>
            </a:r>
            <a:endParaRPr/>
          </a:p>
        </p:txBody>
      </p:sp>
      <p:graphicFrame>
        <p:nvGraphicFramePr>
          <p:cNvPr id="220" name="Google Shape;220;p34"/>
          <p:cNvGraphicFramePr/>
          <p:nvPr/>
        </p:nvGraphicFramePr>
        <p:xfrm>
          <a:off x="391025" y="1194950"/>
          <a:ext cx="6285325" cy="2666850"/>
        </p:xfrm>
        <a:graphic>
          <a:graphicData uri="http://schemas.openxmlformats.org/drawingml/2006/table">
            <a:tbl>
              <a:tblPr>
                <a:noFill/>
                <a:tableStyleId>{465C57D3-2BEB-466E-8C8F-9CA5FD9755D7}</a:tableStyleId>
              </a:tblPr>
              <a:tblGrid>
                <a:gridCol w="1250900"/>
                <a:gridCol w="1250900"/>
                <a:gridCol w="1261175"/>
                <a:gridCol w="1261175"/>
                <a:gridCol w="1261175"/>
              </a:tblGrid>
              <a:tr h="417700">
                <a:tc>
                  <a:txBody>
                    <a:bodyPr/>
                    <a:lstStyle/>
                    <a:p>
                      <a:pPr marL="0" lvl="0" indent="0" algn="l" rtl="0">
                        <a:lnSpc>
                          <a:spcPct val="115000"/>
                        </a:lnSpc>
                        <a:spcBef>
                          <a:spcPts val="500"/>
                        </a:spcBef>
                        <a:spcAft>
                          <a:spcPts val="0"/>
                        </a:spcAft>
                        <a:buNone/>
                      </a:pPr>
                      <a:r>
                        <a:rPr lang="zh-TW" sz="2000" b="1"/>
                        <a:t>Temp</a:t>
                      </a:r>
                      <a:endParaRPr sz="2000" b="1"/>
                    </a:p>
                  </a:txBody>
                  <a:tcPr marL="91425" marR="91425" marT="91425" marB="91425"/>
                </a:tc>
                <a:tc>
                  <a:txBody>
                    <a:bodyPr/>
                    <a:lstStyle/>
                    <a:p>
                      <a:pPr marL="0" lvl="0" indent="0" algn="l" rtl="0">
                        <a:lnSpc>
                          <a:spcPct val="115000"/>
                        </a:lnSpc>
                        <a:spcBef>
                          <a:spcPts val="500"/>
                        </a:spcBef>
                        <a:spcAft>
                          <a:spcPts val="0"/>
                        </a:spcAft>
                        <a:buNone/>
                      </a:pPr>
                      <a:r>
                        <a:rPr lang="zh-TW" sz="2000" b="1"/>
                        <a:t>Precip</a:t>
                      </a:r>
                      <a:endParaRPr sz="2000" b="1"/>
                    </a:p>
                  </a:txBody>
                  <a:tcPr marL="91425" marR="91425" marT="91425" marB="91425"/>
                </a:tc>
                <a:tc>
                  <a:txBody>
                    <a:bodyPr/>
                    <a:lstStyle/>
                    <a:p>
                      <a:pPr marL="0" lvl="0" indent="0" algn="l" rtl="0">
                        <a:lnSpc>
                          <a:spcPct val="115000"/>
                        </a:lnSpc>
                        <a:spcBef>
                          <a:spcPts val="500"/>
                        </a:spcBef>
                        <a:spcAft>
                          <a:spcPts val="0"/>
                        </a:spcAft>
                        <a:buNone/>
                      </a:pPr>
                      <a:r>
                        <a:rPr lang="zh-TW" sz="2000" b="1"/>
                        <a:t>Day</a:t>
                      </a:r>
                      <a:endParaRPr sz="2000" b="1"/>
                    </a:p>
                  </a:txBody>
                  <a:tcPr marL="91425" marR="91425" marT="91425" marB="91425"/>
                </a:tc>
                <a:tc>
                  <a:txBody>
                    <a:bodyPr/>
                    <a:lstStyle/>
                    <a:p>
                      <a:pPr marL="0" lvl="0" indent="0" algn="l" rtl="0">
                        <a:lnSpc>
                          <a:spcPct val="115000"/>
                        </a:lnSpc>
                        <a:spcBef>
                          <a:spcPts val="500"/>
                        </a:spcBef>
                        <a:spcAft>
                          <a:spcPts val="0"/>
                        </a:spcAft>
                        <a:buNone/>
                      </a:pPr>
                      <a:r>
                        <a:rPr lang="zh-TW" sz="2000" b="1"/>
                        <a:t>Clothes</a:t>
                      </a:r>
                      <a:endParaRPr sz="2000" b="1"/>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417700">
                <a:tc>
                  <a:txBody>
                    <a:bodyPr/>
                    <a:lstStyle/>
                    <a:p>
                      <a:pPr marL="0" lvl="0" indent="0" algn="l" rtl="0">
                        <a:lnSpc>
                          <a:spcPct val="115000"/>
                        </a:lnSpc>
                        <a:spcBef>
                          <a:spcPts val="500"/>
                        </a:spcBef>
                        <a:spcAft>
                          <a:spcPts val="0"/>
                        </a:spcAft>
                        <a:buNone/>
                      </a:pPr>
                      <a:r>
                        <a:rPr lang="zh-TW" sz="2000"/>
                        <a:t>25</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a:t>None</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a:t>Sat</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a:t>Casual</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b="1"/>
                        <a:t>Walk</a:t>
                      </a:r>
                      <a:endParaRPr sz="2000" b="1"/>
                    </a:p>
                  </a:txBody>
                  <a:tcPr marL="91425" marR="91425" marT="91425" marB="91425"/>
                </a:tc>
              </a:tr>
              <a:tr h="417700">
                <a:tc>
                  <a:txBody>
                    <a:bodyPr/>
                    <a:lstStyle/>
                    <a:p>
                      <a:pPr marL="0" lvl="0" indent="0" algn="l" rtl="0">
                        <a:lnSpc>
                          <a:spcPct val="115000"/>
                        </a:lnSpc>
                        <a:spcBef>
                          <a:spcPts val="500"/>
                        </a:spcBef>
                        <a:spcAft>
                          <a:spcPts val="0"/>
                        </a:spcAft>
                        <a:buNone/>
                      </a:pPr>
                      <a:r>
                        <a:rPr lang="zh-TW" sz="2000"/>
                        <a:t>-5</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a:t>Snow</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a:t>Mon</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a:t>Casual</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b="1"/>
                        <a:t>Drive</a:t>
                      </a:r>
                      <a:endParaRPr sz="2000" b="1"/>
                    </a:p>
                  </a:txBody>
                  <a:tcPr marL="91425" marR="91425" marT="91425" marB="91425"/>
                </a:tc>
              </a:tr>
              <a:tr h="417700">
                <a:tc>
                  <a:txBody>
                    <a:bodyPr/>
                    <a:lstStyle/>
                    <a:p>
                      <a:pPr marL="0" lvl="0" indent="0" algn="l" rtl="0">
                        <a:lnSpc>
                          <a:spcPct val="115000"/>
                        </a:lnSpc>
                        <a:spcBef>
                          <a:spcPts val="500"/>
                        </a:spcBef>
                        <a:spcAft>
                          <a:spcPts val="0"/>
                        </a:spcAft>
                        <a:buNone/>
                      </a:pPr>
                      <a:r>
                        <a:rPr lang="zh-TW" sz="2000"/>
                        <a:t>15</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a:t>Snow</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a:t>Mon</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a:t>Casual</a:t>
                      </a:r>
                      <a:endParaRPr sz="2000"/>
                    </a:p>
                  </a:txBody>
                  <a:tcPr marL="91425" marR="91425" marT="91425" marB="91425"/>
                </a:tc>
                <a:tc>
                  <a:txBody>
                    <a:bodyPr/>
                    <a:lstStyle/>
                    <a:p>
                      <a:pPr marL="0" lvl="0" indent="0" algn="l" rtl="0">
                        <a:lnSpc>
                          <a:spcPct val="115000"/>
                        </a:lnSpc>
                        <a:spcBef>
                          <a:spcPts val="500"/>
                        </a:spcBef>
                        <a:spcAft>
                          <a:spcPts val="0"/>
                        </a:spcAft>
                        <a:buNone/>
                      </a:pPr>
                      <a:r>
                        <a:rPr lang="zh-TW" sz="2000" b="1"/>
                        <a:t>Walk</a:t>
                      </a:r>
                      <a:endParaRPr sz="2000" b="1"/>
                    </a:p>
                  </a:txBody>
                  <a:tcPr marL="91425" marR="91425" marT="91425" marB="91425"/>
                </a:tc>
              </a:tr>
              <a:tr h="417700">
                <a:tc>
                  <a:txBody>
                    <a:bodyPr/>
                    <a:lstStyle/>
                    <a:p>
                      <a:pPr marL="0" lvl="0" indent="0" algn="l" rtl="0">
                        <a:lnSpc>
                          <a:spcPct val="115000"/>
                        </a:lnSpc>
                        <a:spcBef>
                          <a:spcPts val="500"/>
                        </a:spcBef>
                        <a:spcAft>
                          <a:spcPts val="0"/>
                        </a:spcAft>
                        <a:buNone/>
                      </a:pPr>
                      <a:r>
                        <a:rPr lang="zh-TW" sz="2000">
                          <a:solidFill>
                            <a:srgbClr val="3333CC"/>
                          </a:solidFill>
                        </a:rPr>
                        <a:t>-5</a:t>
                      </a:r>
                      <a:endParaRPr sz="2000">
                        <a:solidFill>
                          <a:srgbClr val="3333CC"/>
                        </a:solidFill>
                      </a:endParaRPr>
                    </a:p>
                  </a:txBody>
                  <a:tcPr marL="91425" marR="91425" marT="91425" marB="91425"/>
                </a:tc>
                <a:tc>
                  <a:txBody>
                    <a:bodyPr/>
                    <a:lstStyle/>
                    <a:p>
                      <a:pPr marL="0" lvl="0" indent="0" algn="l" rtl="0">
                        <a:lnSpc>
                          <a:spcPct val="115000"/>
                        </a:lnSpc>
                        <a:spcBef>
                          <a:spcPts val="500"/>
                        </a:spcBef>
                        <a:spcAft>
                          <a:spcPts val="0"/>
                        </a:spcAft>
                        <a:buNone/>
                      </a:pPr>
                      <a:r>
                        <a:rPr lang="zh-TW" sz="2000">
                          <a:solidFill>
                            <a:srgbClr val="3333CC"/>
                          </a:solidFill>
                        </a:rPr>
                        <a:t>Snow</a:t>
                      </a:r>
                      <a:endParaRPr sz="2000">
                        <a:solidFill>
                          <a:srgbClr val="3333CC"/>
                        </a:solidFill>
                      </a:endParaRPr>
                    </a:p>
                  </a:txBody>
                  <a:tcPr marL="91425" marR="91425" marT="91425" marB="91425"/>
                </a:tc>
                <a:tc>
                  <a:txBody>
                    <a:bodyPr/>
                    <a:lstStyle/>
                    <a:p>
                      <a:pPr marL="0" lvl="0" indent="0" algn="l" rtl="0">
                        <a:lnSpc>
                          <a:spcPct val="115000"/>
                        </a:lnSpc>
                        <a:spcBef>
                          <a:spcPts val="500"/>
                        </a:spcBef>
                        <a:spcAft>
                          <a:spcPts val="0"/>
                        </a:spcAft>
                        <a:buNone/>
                      </a:pPr>
                      <a:r>
                        <a:rPr lang="zh-TW" sz="2000">
                          <a:solidFill>
                            <a:srgbClr val="3333CC"/>
                          </a:solidFill>
                        </a:rPr>
                        <a:t>Mon</a:t>
                      </a:r>
                      <a:endParaRPr sz="2000">
                        <a:solidFill>
                          <a:srgbClr val="3333CC"/>
                        </a:solidFill>
                      </a:endParaRPr>
                    </a:p>
                  </a:txBody>
                  <a:tcPr marL="91425" marR="91425" marT="91425" marB="91425"/>
                </a:tc>
                <a:tc>
                  <a:txBody>
                    <a:bodyPr/>
                    <a:lstStyle/>
                    <a:p>
                      <a:pPr marL="0" lvl="0" indent="0" algn="l" rtl="0">
                        <a:lnSpc>
                          <a:spcPct val="115000"/>
                        </a:lnSpc>
                        <a:spcBef>
                          <a:spcPts val="500"/>
                        </a:spcBef>
                        <a:spcAft>
                          <a:spcPts val="0"/>
                        </a:spcAft>
                        <a:buNone/>
                      </a:pPr>
                      <a:r>
                        <a:rPr lang="zh-TW" sz="2000">
                          <a:solidFill>
                            <a:srgbClr val="3333CC"/>
                          </a:solidFill>
                        </a:rPr>
                        <a:t>Casual</a:t>
                      </a:r>
                      <a:endParaRPr sz="2000">
                        <a:solidFill>
                          <a:srgbClr val="3333CC"/>
                        </a:solidFill>
                      </a:endParaRPr>
                    </a:p>
                  </a:txBody>
                  <a:tcPr marL="91425" marR="91425" marT="91425" marB="91425"/>
                </a:tc>
                <a:tc>
                  <a:txBody>
                    <a:bodyPr/>
                    <a:lstStyle/>
                    <a:p>
                      <a:pPr marL="0" lvl="0" indent="0" algn="l" rtl="0">
                        <a:spcBef>
                          <a:spcPts val="0"/>
                        </a:spcBef>
                        <a:spcAft>
                          <a:spcPts val="0"/>
                        </a:spcAft>
                        <a:buNone/>
                      </a:pPr>
                      <a:r>
                        <a:rPr lang="zh-TW"/>
                        <a:t>???</a:t>
                      </a:r>
                      <a:endParaRPr/>
                    </a:p>
                  </a:txBody>
                  <a:tcPr marL="91425" marR="91425" marT="91425" marB="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What real life is….</a:t>
            </a:r>
            <a:endParaRPr/>
          </a:p>
        </p:txBody>
      </p:sp>
      <p:pic>
        <p:nvPicPr>
          <p:cNvPr id="226" name="Google Shape;226;p35"/>
          <p:cNvPicPr preferRelativeResize="0"/>
          <p:nvPr/>
        </p:nvPicPr>
        <p:blipFill>
          <a:blip r:embed="rId3">
            <a:alphaModFix/>
          </a:blip>
          <a:stretch>
            <a:fillRect/>
          </a:stretch>
        </p:blipFill>
        <p:spPr>
          <a:xfrm>
            <a:off x="311700" y="1017800"/>
            <a:ext cx="6420375" cy="3779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What is “Big” data</a:t>
            </a:r>
            <a:endParaRPr/>
          </a:p>
        </p:txBody>
      </p:sp>
      <p:sp>
        <p:nvSpPr>
          <p:cNvPr id="107" name="Google Shape;107;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solidFill>
                  <a:srgbClr val="0000FF"/>
                </a:solidFill>
                <a:latin typeface="Arial"/>
                <a:ea typeface="Arial"/>
                <a:cs typeface="Arial"/>
                <a:sym typeface="Arial"/>
              </a:rPr>
              <a:t>No single standard definition…</a:t>
            </a:r>
            <a:endParaRPr>
              <a:solidFill>
                <a:srgbClr val="0000FF"/>
              </a:solidFill>
              <a:latin typeface="Arial"/>
              <a:ea typeface="Arial"/>
              <a:cs typeface="Arial"/>
              <a:sym typeface="Arial"/>
            </a:endParaRPr>
          </a:p>
          <a:p>
            <a:pPr marL="0" lvl="0" indent="0" algn="l" rtl="0">
              <a:lnSpc>
                <a:spcPct val="130000"/>
              </a:lnSpc>
              <a:spcBef>
                <a:spcPts val="0"/>
              </a:spcBef>
              <a:spcAft>
                <a:spcPts val="0"/>
              </a:spcAft>
              <a:buNone/>
            </a:pPr>
            <a:r>
              <a:rPr lang="zh-TW">
                <a:solidFill>
                  <a:srgbClr val="000000"/>
                </a:solidFill>
                <a:latin typeface="Arial"/>
                <a:ea typeface="Arial"/>
                <a:cs typeface="Arial"/>
                <a:sym typeface="Arial"/>
              </a:rPr>
              <a:t>“</a:t>
            </a:r>
            <a:r>
              <a:rPr lang="zh-TW" b="1" i="1">
                <a:solidFill>
                  <a:srgbClr val="800000"/>
                </a:solidFill>
                <a:latin typeface="Arial"/>
                <a:ea typeface="Arial"/>
                <a:cs typeface="Arial"/>
                <a:sym typeface="Arial"/>
              </a:rPr>
              <a:t>Big Data</a:t>
            </a:r>
            <a:r>
              <a:rPr lang="zh-TW">
                <a:solidFill>
                  <a:srgbClr val="000000"/>
                </a:solidFill>
                <a:latin typeface="Arial"/>
                <a:ea typeface="Arial"/>
                <a:cs typeface="Arial"/>
                <a:sym typeface="Arial"/>
              </a:rPr>
              <a:t>” is data whose scale, diversity, and complexity require </a:t>
            </a:r>
            <a:r>
              <a:rPr lang="zh-TW" u="sng">
                <a:solidFill>
                  <a:srgbClr val="000000"/>
                </a:solidFill>
                <a:latin typeface="Arial"/>
                <a:ea typeface="Arial"/>
                <a:cs typeface="Arial"/>
                <a:sym typeface="Arial"/>
              </a:rPr>
              <a:t>new architecture, techniques, algorithms, and analytics</a:t>
            </a:r>
            <a:r>
              <a:rPr lang="zh-TW">
                <a:solidFill>
                  <a:srgbClr val="000000"/>
                </a:solidFill>
                <a:latin typeface="Arial"/>
                <a:ea typeface="Arial"/>
                <a:cs typeface="Arial"/>
                <a:sym typeface="Arial"/>
              </a:rPr>
              <a:t> to manage it and extract value and hidden knowledge from it…</a:t>
            </a:r>
            <a:endParaRPr>
              <a:solidFill>
                <a:srgbClr val="000000"/>
              </a:solidFill>
              <a:latin typeface="Arial"/>
              <a:ea typeface="Arial"/>
              <a:cs typeface="Arial"/>
              <a:sym typeface="Arial"/>
            </a:endParaRPr>
          </a:p>
          <a:p>
            <a:pPr marL="0" lvl="0" indent="0" algn="l" rtl="0">
              <a:spcBef>
                <a:spcPts val="0"/>
              </a:spcBef>
              <a:spcAft>
                <a:spcPts val="0"/>
              </a:spcAft>
              <a:buNone/>
            </a:pPr>
            <a:endParaRPr/>
          </a:p>
          <a:p>
            <a:pPr marL="457200" lvl="0" indent="-304800" algn="l" rtl="0">
              <a:spcBef>
                <a:spcPts val="1600"/>
              </a:spcBef>
              <a:spcAft>
                <a:spcPts val="0"/>
              </a:spcAft>
              <a:buSzPts val="1200"/>
              <a:buChar char="-"/>
            </a:pPr>
            <a:r>
              <a:rPr lang="zh-TW" sz="1200">
                <a:solidFill>
                  <a:srgbClr val="572314"/>
                </a:solidFill>
                <a:latin typeface="Arial"/>
                <a:ea typeface="Arial"/>
                <a:cs typeface="Arial"/>
                <a:sym typeface="Arial"/>
              </a:rPr>
              <a:t>Marko Grobelnik. (2012). Big-Data Tutorial</a:t>
            </a:r>
            <a:endParaRPr sz="1200"/>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Classification techniques</a:t>
            </a:r>
            <a:endParaRPr/>
          </a:p>
        </p:txBody>
      </p:sp>
      <p:sp>
        <p:nvSpPr>
          <p:cNvPr id="232" name="Google Shape;232;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Neural network</a:t>
            </a:r>
            <a:endParaRPr/>
          </a:p>
          <a:p>
            <a:pPr marL="457200" lvl="0" indent="-342900" algn="l" rtl="0">
              <a:spcBef>
                <a:spcPts val="0"/>
              </a:spcBef>
              <a:spcAft>
                <a:spcPts val="0"/>
              </a:spcAft>
              <a:buSzPts val="1800"/>
              <a:buChar char="●"/>
            </a:pPr>
            <a:r>
              <a:rPr lang="zh-TW"/>
              <a:t>decision tree</a:t>
            </a:r>
            <a:endParaRPr/>
          </a:p>
          <a:p>
            <a:pPr marL="457200" lvl="0" indent="-342900" algn="just" rtl="0">
              <a:spcBef>
                <a:spcPts val="0"/>
              </a:spcBef>
              <a:spcAft>
                <a:spcPts val="0"/>
              </a:spcAft>
              <a:buSzPts val="1800"/>
              <a:buChar char="●"/>
            </a:pPr>
            <a:r>
              <a:rPr lang="zh-TW"/>
              <a:t>Support Vector Machines</a:t>
            </a:r>
            <a:endParaRPr/>
          </a:p>
          <a:p>
            <a:pPr marL="457200" lvl="0" indent="-342900" algn="l" rtl="0">
              <a:lnSpc>
                <a:spcPct val="100000"/>
              </a:lnSpc>
              <a:spcBef>
                <a:spcPts val="0"/>
              </a:spcBef>
              <a:spcAft>
                <a:spcPts val="0"/>
              </a:spcAft>
              <a:buSzPts val="1800"/>
              <a:buChar char="●"/>
            </a:pPr>
            <a:r>
              <a:rPr lang="zh-TW"/>
              <a:t>Etc.</a:t>
            </a:r>
            <a:endParaRPr/>
          </a:p>
          <a:p>
            <a:pPr marL="0" lvl="0" indent="0" algn="l" rtl="0">
              <a:spcBef>
                <a:spcPts val="0"/>
              </a:spcBef>
              <a:spcAft>
                <a:spcPts val="1600"/>
              </a:spcAft>
              <a:buNone/>
            </a:pPr>
            <a:endParaRPr/>
          </a:p>
        </p:txBody>
      </p:sp>
      <p:pic>
        <p:nvPicPr>
          <p:cNvPr id="233" name="Google Shape;233;p36"/>
          <p:cNvPicPr preferRelativeResize="0"/>
          <p:nvPr/>
        </p:nvPicPr>
        <p:blipFill>
          <a:blip r:embed="rId3">
            <a:alphaModFix/>
          </a:blip>
          <a:stretch>
            <a:fillRect/>
          </a:stretch>
        </p:blipFill>
        <p:spPr>
          <a:xfrm>
            <a:off x="4207220" y="1017800"/>
            <a:ext cx="3369725" cy="1828800"/>
          </a:xfrm>
          <a:prstGeom prst="rect">
            <a:avLst/>
          </a:prstGeom>
          <a:noFill/>
          <a:ln>
            <a:noFill/>
          </a:ln>
        </p:spPr>
      </p:pic>
      <p:pic>
        <p:nvPicPr>
          <p:cNvPr id="234" name="Google Shape;234;p36"/>
          <p:cNvPicPr preferRelativeResize="0"/>
          <p:nvPr/>
        </p:nvPicPr>
        <p:blipFill>
          <a:blip r:embed="rId4">
            <a:alphaModFix/>
          </a:blip>
          <a:stretch>
            <a:fillRect/>
          </a:stretch>
        </p:blipFill>
        <p:spPr>
          <a:xfrm>
            <a:off x="1517650" y="2968675"/>
            <a:ext cx="2857500" cy="1600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7"/>
          <p:cNvPicPr preferRelativeResize="0"/>
          <p:nvPr/>
        </p:nvPicPr>
        <p:blipFill>
          <a:blip r:embed="rId3">
            <a:alphaModFix/>
          </a:blip>
          <a:stretch>
            <a:fillRect/>
          </a:stretch>
        </p:blipFill>
        <p:spPr>
          <a:xfrm>
            <a:off x="706150" y="410000"/>
            <a:ext cx="7175549" cy="4429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Assoication rules</a:t>
            </a:r>
            <a:endParaRPr/>
          </a:p>
        </p:txBody>
      </p:sp>
      <p:sp>
        <p:nvSpPr>
          <p:cNvPr id="245" name="Google Shape;245;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TW" b="1">
                <a:solidFill>
                  <a:srgbClr val="252525"/>
                </a:solidFill>
                <a:highlight>
                  <a:srgbClr val="FFFFFF"/>
                </a:highlight>
                <a:latin typeface="Arial"/>
                <a:ea typeface="Arial"/>
                <a:cs typeface="Arial"/>
                <a:sym typeface="Arial"/>
              </a:rPr>
              <a:t>Association rule learning</a:t>
            </a:r>
            <a:r>
              <a:rPr lang="zh-TW">
                <a:solidFill>
                  <a:srgbClr val="252525"/>
                </a:solidFill>
                <a:highlight>
                  <a:srgbClr val="FFFFFF"/>
                </a:highlight>
                <a:latin typeface="Arial"/>
                <a:ea typeface="Arial"/>
                <a:cs typeface="Arial"/>
                <a:sym typeface="Arial"/>
              </a:rPr>
              <a:t> is a method for discovering interesting relations between variables in large databases. It is intended to identify strong rules discovered in databases using some measures of interestingness</a:t>
            </a:r>
            <a:endParaRPr/>
          </a:p>
        </p:txBody>
      </p:sp>
      <p:pic>
        <p:nvPicPr>
          <p:cNvPr id="246" name="Google Shape;246;p38"/>
          <p:cNvPicPr preferRelativeResize="0"/>
          <p:nvPr/>
        </p:nvPicPr>
        <p:blipFill>
          <a:blip r:embed="rId3">
            <a:alphaModFix/>
          </a:blip>
          <a:stretch>
            <a:fillRect/>
          </a:stretch>
        </p:blipFill>
        <p:spPr>
          <a:xfrm>
            <a:off x="749875" y="2384625"/>
            <a:ext cx="4762500" cy="2495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famous “Beer &amp; Diaper” example</a:t>
            </a:r>
            <a:endParaRPr/>
          </a:p>
        </p:txBody>
      </p:sp>
      <p:sp>
        <p:nvSpPr>
          <p:cNvPr id="252" name="Google Shape;252;p39"/>
          <p:cNvSpPr txBox="1">
            <a:spLocks noGrp="1"/>
          </p:cNvSpPr>
          <p:nvPr>
            <p:ph type="body" idx="1"/>
          </p:nvPr>
        </p:nvSpPr>
        <p:spPr>
          <a:xfrm>
            <a:off x="426625" y="3131850"/>
            <a:ext cx="8520600" cy="116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TW" sz="1100">
                <a:solidFill>
                  <a:srgbClr val="000000"/>
                </a:solidFill>
                <a:latin typeface="Arial"/>
                <a:ea typeface="Arial"/>
                <a:cs typeface="Arial"/>
                <a:sym typeface="Arial"/>
              </a:rPr>
              <a:t>There is a story that a large supermarket chain, usually </a:t>
            </a:r>
            <a:r>
              <a:rPr lang="zh-TW" sz="1100" u="sng">
                <a:solidFill>
                  <a:schemeClr val="hlink"/>
                </a:solidFill>
                <a:latin typeface="Arial"/>
                <a:ea typeface="Arial"/>
                <a:cs typeface="Arial"/>
                <a:sym typeface="Arial"/>
                <a:hlinkClick r:id="rId3"/>
              </a:rPr>
              <a:t>Wal-Mart</a:t>
            </a:r>
            <a:r>
              <a:rPr lang="zh-TW" sz="1100">
                <a:solidFill>
                  <a:srgbClr val="000000"/>
                </a:solidFill>
                <a:latin typeface="Arial"/>
                <a:ea typeface="Arial"/>
                <a:cs typeface="Arial"/>
                <a:sym typeface="Arial"/>
              </a:rPr>
              <a:t>, did an analysis of customers' buying habits and found a statistically significant correlation between purchases of beer and purchases of nappies (diapers in the US). It was theorized that the reason for this was that fathers were stopping off at Wal-Mart to buy nappies for their babies, and since they could no longer go down to the pub as often, would buy beer as well. As a result of this finding, the supermarket chain is alleged to have the nappies next to the beer, resulting in increased sales of both.</a:t>
            </a:r>
            <a:endParaRPr/>
          </a:p>
        </p:txBody>
      </p:sp>
      <p:pic>
        <p:nvPicPr>
          <p:cNvPr id="253" name="Google Shape;253;p39"/>
          <p:cNvPicPr preferRelativeResize="0"/>
          <p:nvPr/>
        </p:nvPicPr>
        <p:blipFill>
          <a:blip r:embed="rId4">
            <a:alphaModFix/>
          </a:blip>
          <a:stretch>
            <a:fillRect/>
          </a:stretch>
        </p:blipFill>
        <p:spPr>
          <a:xfrm>
            <a:off x="3788425" y="1820225"/>
            <a:ext cx="1797005" cy="1228725"/>
          </a:xfrm>
          <a:prstGeom prst="rect">
            <a:avLst/>
          </a:prstGeom>
          <a:noFill/>
          <a:ln>
            <a:noFill/>
          </a:ln>
        </p:spPr>
      </p:pic>
      <p:pic>
        <p:nvPicPr>
          <p:cNvPr id="254" name="Google Shape;254;p39"/>
          <p:cNvPicPr preferRelativeResize="0"/>
          <p:nvPr/>
        </p:nvPicPr>
        <p:blipFill>
          <a:blip r:embed="rId5">
            <a:alphaModFix/>
          </a:blip>
          <a:stretch>
            <a:fillRect/>
          </a:stretch>
        </p:blipFill>
        <p:spPr>
          <a:xfrm>
            <a:off x="540125" y="986038"/>
            <a:ext cx="2857500" cy="1228725"/>
          </a:xfrm>
          <a:prstGeom prst="rect">
            <a:avLst/>
          </a:prstGeom>
          <a:noFill/>
          <a:ln>
            <a:noFill/>
          </a:ln>
        </p:spPr>
      </p:pic>
      <p:pic>
        <p:nvPicPr>
          <p:cNvPr id="255" name="Google Shape;255;p39"/>
          <p:cNvPicPr preferRelativeResize="0"/>
          <p:nvPr/>
        </p:nvPicPr>
        <p:blipFill>
          <a:blip r:embed="rId6">
            <a:alphaModFix/>
          </a:blip>
          <a:stretch>
            <a:fillRect/>
          </a:stretch>
        </p:blipFill>
        <p:spPr>
          <a:xfrm>
            <a:off x="6148750" y="947050"/>
            <a:ext cx="1456525" cy="21848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Try it by ourselves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Apriori algorithm</a:t>
            </a:r>
            <a:endParaRPr/>
          </a:p>
        </p:txBody>
      </p:sp>
      <p:sp>
        <p:nvSpPr>
          <p:cNvPr id="266" name="Google Shape;266;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050" b="1">
                <a:solidFill>
                  <a:srgbClr val="252525"/>
                </a:solidFill>
                <a:highlight>
                  <a:srgbClr val="FFFFFF"/>
                </a:highlight>
                <a:latin typeface="Arial"/>
                <a:ea typeface="Arial"/>
                <a:cs typeface="Arial"/>
                <a:sym typeface="Arial"/>
              </a:rPr>
              <a:t>Apriori</a:t>
            </a:r>
            <a:r>
              <a:rPr lang="zh-TW" sz="1500" baseline="30000">
                <a:solidFill>
                  <a:srgbClr val="0B0080"/>
                </a:solidFill>
                <a:highlight>
                  <a:srgbClr val="FFFFFF"/>
                </a:highlight>
                <a:uFill>
                  <a:noFill/>
                </a:uFill>
                <a:latin typeface="Arial"/>
                <a:ea typeface="Arial"/>
                <a:cs typeface="Arial"/>
                <a:sym typeface="Arial"/>
                <a:hlinkClick r:id="rId3"/>
              </a:rPr>
              <a:t>[1]</a:t>
            </a:r>
            <a:r>
              <a:rPr lang="zh-TW" sz="1050">
                <a:solidFill>
                  <a:srgbClr val="252525"/>
                </a:solidFill>
                <a:highlight>
                  <a:srgbClr val="FFFFFF"/>
                </a:highlight>
                <a:latin typeface="Arial"/>
                <a:ea typeface="Arial"/>
                <a:cs typeface="Arial"/>
                <a:sym typeface="Arial"/>
              </a:rPr>
              <a:t> is an algorithm for frequent item set mining and </a:t>
            </a:r>
            <a:r>
              <a:rPr lang="zh-TW" sz="1050">
                <a:solidFill>
                  <a:srgbClr val="0B0080"/>
                </a:solidFill>
                <a:highlight>
                  <a:srgbClr val="FFFFFF"/>
                </a:highlight>
                <a:uFill>
                  <a:noFill/>
                </a:uFill>
                <a:latin typeface="Arial"/>
                <a:ea typeface="Arial"/>
                <a:cs typeface="Arial"/>
                <a:sym typeface="Arial"/>
                <a:hlinkClick r:id="rId4"/>
              </a:rPr>
              <a:t>association rule learning</a:t>
            </a:r>
            <a:r>
              <a:rPr lang="zh-TW" sz="1050">
                <a:solidFill>
                  <a:srgbClr val="252525"/>
                </a:solidFill>
                <a:highlight>
                  <a:srgbClr val="FFFFFF"/>
                </a:highlight>
                <a:latin typeface="Arial"/>
                <a:ea typeface="Arial"/>
                <a:cs typeface="Arial"/>
                <a:sym typeface="Arial"/>
              </a:rPr>
              <a:t> over transactional </a:t>
            </a:r>
            <a:r>
              <a:rPr lang="zh-TW" sz="1050">
                <a:solidFill>
                  <a:srgbClr val="0B0080"/>
                </a:solidFill>
                <a:highlight>
                  <a:srgbClr val="FFFFFF"/>
                </a:highlight>
                <a:uFill>
                  <a:noFill/>
                </a:uFill>
                <a:latin typeface="Arial"/>
                <a:ea typeface="Arial"/>
                <a:cs typeface="Arial"/>
                <a:sym typeface="Arial"/>
                <a:hlinkClick r:id="rId5"/>
              </a:rPr>
              <a:t>databases</a:t>
            </a:r>
            <a:r>
              <a:rPr lang="zh-TW" sz="1050">
                <a:solidFill>
                  <a:srgbClr val="252525"/>
                </a:solidFill>
                <a:highlight>
                  <a:srgbClr val="FFFFFF"/>
                </a:highlight>
                <a:latin typeface="Arial"/>
                <a:ea typeface="Arial"/>
                <a:cs typeface="Arial"/>
                <a:sym typeface="Arial"/>
              </a:rPr>
              <a:t>. It proceeds by identifying the frequent individual items in the database and extending them to larger and larger item sets as long as those item sets appear sufficiently often in the database. </a:t>
            </a:r>
            <a:endParaRPr sz="1050">
              <a:solidFill>
                <a:srgbClr val="252525"/>
              </a:solidFill>
              <a:highlight>
                <a:srgbClr val="FFFFFF"/>
              </a:highlight>
              <a:latin typeface="Arial"/>
              <a:ea typeface="Arial"/>
              <a:cs typeface="Arial"/>
              <a:sym typeface="Arial"/>
            </a:endParaRPr>
          </a:p>
          <a:p>
            <a:pPr marL="0" lvl="0" indent="0" algn="l" rtl="0">
              <a:spcBef>
                <a:spcPts val="1600"/>
              </a:spcBef>
              <a:spcAft>
                <a:spcPts val="1600"/>
              </a:spcAft>
              <a:buNone/>
            </a:pPr>
            <a:endParaRPr sz="1050">
              <a:solidFill>
                <a:srgbClr val="252525"/>
              </a:solidFill>
              <a:highlight>
                <a:srgbClr val="FFFFFF"/>
              </a:highlight>
              <a:latin typeface="Arial"/>
              <a:ea typeface="Arial"/>
              <a:cs typeface="Arial"/>
              <a:sym typeface="Arial"/>
            </a:endParaRPr>
          </a:p>
        </p:txBody>
      </p:sp>
      <p:pic>
        <p:nvPicPr>
          <p:cNvPr id="267" name="Google Shape;267;p41"/>
          <p:cNvPicPr preferRelativeResize="0"/>
          <p:nvPr/>
        </p:nvPicPr>
        <p:blipFill>
          <a:blip r:embed="rId6">
            <a:alphaModFix/>
          </a:blip>
          <a:stretch>
            <a:fillRect/>
          </a:stretch>
        </p:blipFill>
        <p:spPr>
          <a:xfrm>
            <a:off x="1086099" y="2051074"/>
            <a:ext cx="5925850" cy="2792250"/>
          </a:xfrm>
          <a:prstGeom prst="rect">
            <a:avLst/>
          </a:prstGeom>
          <a:noFill/>
          <a:ln>
            <a:noFill/>
          </a:ln>
        </p:spPr>
      </p:pic>
      <p:sp>
        <p:nvSpPr>
          <p:cNvPr id="268" name="Google Shape;268;p41"/>
          <p:cNvSpPr txBox="1"/>
          <p:nvPr/>
        </p:nvSpPr>
        <p:spPr>
          <a:xfrm rot="-650406">
            <a:off x="1283975" y="2637234"/>
            <a:ext cx="5273603" cy="916031"/>
          </a:xfrm>
          <a:prstGeom prst="rect">
            <a:avLst/>
          </a:prstGeom>
          <a:solidFill>
            <a:srgbClr val="F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3600" b="1"/>
              <a:t>too hard to understand</a:t>
            </a:r>
            <a:endParaRPr sz="36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 calcmode="lin" valueType="num">
                                      <p:cBhvr additive="base">
                                        <p:cTn id="7" dur="1000"/>
                                        <p:tgtEl>
                                          <p:spTgt spid="26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Interpret the results </a:t>
            </a:r>
            <a:endParaRPr/>
          </a:p>
        </p:txBody>
      </p:sp>
      <p:sp>
        <p:nvSpPr>
          <p:cNvPr id="274" name="Google Shape;274;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zh-TW">
                <a:latin typeface="Arial"/>
                <a:ea typeface="Arial"/>
                <a:cs typeface="Arial"/>
                <a:sym typeface="Arial"/>
              </a:rPr>
              <a:t>Support:  </a:t>
            </a:r>
            <a:r>
              <a:rPr lang="zh-TW">
                <a:solidFill>
                  <a:srgbClr val="252525"/>
                </a:solidFill>
                <a:highlight>
                  <a:srgbClr val="FFFFFF"/>
                </a:highlight>
                <a:latin typeface="Arial"/>
                <a:ea typeface="Arial"/>
                <a:cs typeface="Arial"/>
                <a:sym typeface="Arial"/>
              </a:rPr>
              <a:t>Support is an indication of how frequently the item-set appears in the database.</a:t>
            </a:r>
            <a:endParaRPr>
              <a:solidFill>
                <a:srgbClr val="252525"/>
              </a:solidFill>
              <a:highlight>
                <a:srgbClr val="FFFFFF"/>
              </a:highlight>
              <a:latin typeface="Arial"/>
              <a:ea typeface="Arial"/>
              <a:cs typeface="Arial"/>
              <a:sym typeface="Arial"/>
            </a:endParaRPr>
          </a:p>
          <a:p>
            <a:pPr marL="457200" lvl="0" indent="-342900" algn="l" rtl="0">
              <a:spcBef>
                <a:spcPts val="0"/>
              </a:spcBef>
              <a:spcAft>
                <a:spcPts val="0"/>
              </a:spcAft>
              <a:buClr>
                <a:srgbClr val="252525"/>
              </a:buClr>
              <a:buSzPts val="1800"/>
              <a:buFont typeface="Arial"/>
              <a:buChar char="●"/>
            </a:pPr>
            <a:r>
              <a:rPr lang="zh-TW">
                <a:solidFill>
                  <a:srgbClr val="252525"/>
                </a:solidFill>
                <a:highlight>
                  <a:srgbClr val="FFFFFF"/>
                </a:highlight>
                <a:latin typeface="Arial"/>
                <a:ea typeface="Arial"/>
                <a:cs typeface="Arial"/>
                <a:sym typeface="Arial"/>
              </a:rPr>
              <a:t>Confidence: Confidence is an indication of how often the rule has been found to be true.</a:t>
            </a:r>
            <a:endParaRPr>
              <a:solidFill>
                <a:srgbClr val="252525"/>
              </a:solidFill>
              <a:highlight>
                <a:srgbClr val="FFFFFF"/>
              </a:highlight>
              <a:latin typeface="Arial"/>
              <a:ea typeface="Arial"/>
              <a:cs typeface="Arial"/>
              <a:sym typeface="Arial"/>
            </a:endParaRPr>
          </a:p>
          <a:p>
            <a:pPr marL="457200" lvl="0" indent="-342900" algn="l" rtl="0">
              <a:spcBef>
                <a:spcPts val="0"/>
              </a:spcBef>
              <a:spcAft>
                <a:spcPts val="0"/>
              </a:spcAft>
              <a:buClr>
                <a:srgbClr val="252525"/>
              </a:buClr>
              <a:buSzPts val="1800"/>
              <a:buFont typeface="Arial"/>
              <a:buChar char="●"/>
            </a:pPr>
            <a:r>
              <a:rPr lang="zh-TW">
                <a:solidFill>
                  <a:srgbClr val="252525"/>
                </a:solidFill>
                <a:highlight>
                  <a:srgbClr val="FFFFFF"/>
                </a:highlight>
                <a:latin typeface="Arial"/>
                <a:ea typeface="Arial"/>
                <a:cs typeface="Arial"/>
                <a:sym typeface="Arial"/>
              </a:rPr>
              <a:t>Lift: Lift is a measure of the performance of a targeting </a:t>
            </a:r>
            <a:r>
              <a:rPr lang="zh-TW">
                <a:solidFill>
                  <a:srgbClr val="0B0080"/>
                </a:solidFill>
                <a:highlight>
                  <a:srgbClr val="FFFFFF"/>
                </a:highlight>
                <a:uFill>
                  <a:noFill/>
                </a:uFill>
                <a:latin typeface="Arial"/>
                <a:ea typeface="Arial"/>
                <a:cs typeface="Arial"/>
                <a:sym typeface="Arial"/>
                <a:hlinkClick r:id="rId3"/>
              </a:rPr>
              <a:t>model</a:t>
            </a:r>
            <a:r>
              <a:rPr lang="zh-TW">
                <a:solidFill>
                  <a:srgbClr val="252525"/>
                </a:solidFill>
                <a:highlight>
                  <a:srgbClr val="FFFFFF"/>
                </a:highlight>
                <a:latin typeface="Arial"/>
                <a:ea typeface="Arial"/>
                <a:cs typeface="Arial"/>
                <a:sym typeface="Arial"/>
              </a:rPr>
              <a:t> (association rule) at predicting or classifying cases as having an enhanced response (with respect to the population as a whole), measured against a random choice targeting model. </a:t>
            </a:r>
            <a:endParaRPr>
              <a:solidFill>
                <a:srgbClr val="111111"/>
              </a:solidFill>
              <a:highlight>
                <a:srgbClr val="FFFFFF"/>
              </a:highlight>
              <a:latin typeface="Arial"/>
              <a:ea typeface="Arial"/>
              <a:cs typeface="Arial"/>
              <a:sym typeface="Arial"/>
            </a:endParaRPr>
          </a:p>
          <a:p>
            <a:pPr marL="0" lvl="0" indent="0" algn="l" rtl="0">
              <a:spcBef>
                <a:spcPts val="1600"/>
              </a:spcBef>
              <a:spcAft>
                <a:spcPts val="1600"/>
              </a:spcAft>
              <a:buNone/>
            </a:pPr>
            <a:endParaRPr sz="1050">
              <a:solidFill>
                <a:srgbClr val="111111"/>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4"/>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Text Mining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Text Mining</a:t>
            </a:r>
            <a:endParaRPr/>
          </a:p>
        </p:txBody>
      </p:sp>
      <p:sp>
        <p:nvSpPr>
          <p:cNvPr id="292" name="Google Shape;292;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90000"/>
              </a:lnSpc>
              <a:spcBef>
                <a:spcPts val="700"/>
              </a:spcBef>
              <a:spcAft>
                <a:spcPts val="0"/>
              </a:spcAft>
              <a:buNone/>
            </a:pPr>
            <a:r>
              <a:rPr lang="zh-TW" sz="2400">
                <a:solidFill>
                  <a:srgbClr val="000000"/>
                </a:solidFill>
                <a:latin typeface="Arial"/>
                <a:ea typeface="Arial"/>
                <a:cs typeface="Arial"/>
                <a:sym typeface="Arial"/>
              </a:rPr>
              <a:t>“The objective of Text Mining is to exploit information contained in textual documents in various ways, including …discovery of patterns and trends in data, associations among entities, predictive rules, etc.” (Grobelnik et al., 2001)</a:t>
            </a:r>
            <a:endParaRPr sz="24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How to do it?</a:t>
            </a:r>
            <a:endParaRPr/>
          </a:p>
        </p:txBody>
      </p:sp>
      <p:pic>
        <p:nvPicPr>
          <p:cNvPr id="298" name="Google Shape;298;p46"/>
          <p:cNvPicPr preferRelativeResize="0"/>
          <p:nvPr/>
        </p:nvPicPr>
        <p:blipFill>
          <a:blip r:embed="rId3">
            <a:alphaModFix/>
          </a:blip>
          <a:stretch>
            <a:fillRect/>
          </a:stretch>
        </p:blipFill>
        <p:spPr>
          <a:xfrm>
            <a:off x="1141550" y="1209775"/>
            <a:ext cx="6907726" cy="345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Problem solving approach</a:t>
            </a:r>
            <a:endParaRPr/>
          </a:p>
          <a:p>
            <a:pPr marL="0" lvl="0" indent="0" algn="l" rtl="0">
              <a:spcBef>
                <a:spcPts val="0"/>
              </a:spcBef>
              <a:spcAft>
                <a:spcPts val="0"/>
              </a:spcAft>
              <a:buNone/>
            </a:pPr>
            <a:endParaRPr/>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Before</a:t>
            </a:r>
            <a:endParaRPr/>
          </a:p>
          <a:p>
            <a:pPr marL="0" lvl="0" indent="0" algn="l" rtl="0">
              <a:spcBef>
                <a:spcPts val="1600"/>
              </a:spcBef>
              <a:spcAft>
                <a:spcPts val="0"/>
              </a:spcAft>
              <a:buNone/>
            </a:pPr>
            <a:r>
              <a:rPr lang="zh-TW"/>
              <a:t>give me faster computers, I can “come up” with the answer</a:t>
            </a:r>
            <a:endParaRPr/>
          </a:p>
          <a:p>
            <a:pPr marL="0" lvl="0" indent="0" algn="l" rtl="0">
              <a:spcBef>
                <a:spcPts val="1600"/>
              </a:spcBef>
              <a:spcAft>
                <a:spcPts val="0"/>
              </a:spcAft>
              <a:buNone/>
            </a:pPr>
            <a:r>
              <a:rPr lang="zh-TW"/>
              <a:t>Now</a:t>
            </a:r>
            <a:endParaRPr/>
          </a:p>
          <a:p>
            <a:pPr marL="0" lvl="0" indent="0" algn="l" rtl="0">
              <a:spcBef>
                <a:spcPts val="1600"/>
              </a:spcBef>
              <a:spcAft>
                <a:spcPts val="0"/>
              </a:spcAft>
              <a:buNone/>
            </a:pPr>
            <a:r>
              <a:rPr lang="zh-TW"/>
              <a:t>give me MORE data, I can “find” the answer</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Big data characteristics</a:t>
            </a:r>
            <a:endParaRPr/>
          </a:p>
        </p:txBody>
      </p:sp>
      <p:sp>
        <p:nvSpPr>
          <p:cNvPr id="119" name="Google Shape;11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Volume</a:t>
            </a:r>
            <a:endParaRPr/>
          </a:p>
          <a:p>
            <a:pPr marL="457200" lvl="0" indent="-342900" algn="l" rtl="0">
              <a:spcBef>
                <a:spcPts val="0"/>
              </a:spcBef>
              <a:spcAft>
                <a:spcPts val="0"/>
              </a:spcAft>
              <a:buSzPts val="1800"/>
              <a:buChar char="●"/>
            </a:pPr>
            <a:r>
              <a:rPr lang="zh-TW"/>
              <a:t>Velocity</a:t>
            </a:r>
            <a:endParaRPr/>
          </a:p>
          <a:p>
            <a:pPr marL="457200" lvl="0" indent="-342900" algn="l" rtl="0">
              <a:spcBef>
                <a:spcPts val="0"/>
              </a:spcBef>
              <a:spcAft>
                <a:spcPts val="0"/>
              </a:spcAft>
              <a:buSzPts val="1800"/>
              <a:buChar char="●"/>
            </a:pPr>
            <a:r>
              <a:rPr lang="zh-TW"/>
              <a:t>Variety</a:t>
            </a:r>
            <a:endParaRPr/>
          </a:p>
          <a:p>
            <a:pPr marL="0" lvl="0" indent="0" algn="l" rtl="0">
              <a:lnSpc>
                <a:spcPct val="100000"/>
              </a:lnSpc>
              <a:spcBef>
                <a:spcPts val="1600"/>
              </a:spcBef>
              <a:spcAft>
                <a:spcPts val="0"/>
              </a:spcAft>
              <a:buNone/>
            </a:pPr>
            <a:endParaRPr sz="3000">
              <a:solidFill>
                <a:schemeClr val="dk1"/>
              </a:solidFill>
            </a:endParaRPr>
          </a:p>
        </p:txBody>
      </p:sp>
      <p:pic>
        <p:nvPicPr>
          <p:cNvPr id="120" name="Google Shape;120;p18"/>
          <p:cNvPicPr preferRelativeResize="0"/>
          <p:nvPr/>
        </p:nvPicPr>
        <p:blipFill>
          <a:blip r:embed="rId3">
            <a:alphaModFix/>
          </a:blip>
          <a:stretch>
            <a:fillRect/>
          </a:stretch>
        </p:blipFill>
        <p:spPr>
          <a:xfrm>
            <a:off x="2079978" y="1184478"/>
            <a:ext cx="6199151" cy="323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One more ---</a:t>
            </a:r>
            <a:r>
              <a:rPr lang="zh-TW" sz="3600">
                <a:solidFill>
                  <a:srgbClr val="572314"/>
                </a:solidFill>
                <a:latin typeface="Arial"/>
                <a:ea typeface="Arial"/>
                <a:cs typeface="Arial"/>
                <a:sym typeface="Arial"/>
              </a:rPr>
              <a:t>Veracity</a:t>
            </a:r>
            <a:endParaRPr/>
          </a:p>
        </p:txBody>
      </p:sp>
      <p:pic>
        <p:nvPicPr>
          <p:cNvPr id="126" name="Google Shape;126;p19"/>
          <p:cNvPicPr preferRelativeResize="0"/>
          <p:nvPr/>
        </p:nvPicPr>
        <p:blipFill>
          <a:blip r:embed="rId3">
            <a:alphaModFix/>
          </a:blip>
          <a:stretch>
            <a:fillRect/>
          </a:stretch>
        </p:blipFill>
        <p:spPr>
          <a:xfrm>
            <a:off x="1079775" y="1186450"/>
            <a:ext cx="6826825" cy="348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Process of big data analysis</a:t>
            </a:r>
            <a:endParaRPr/>
          </a:p>
        </p:txBody>
      </p:sp>
      <p:sp>
        <p:nvSpPr>
          <p:cNvPr id="132" name="Google Shape;132;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200" b="1">
                <a:solidFill>
                  <a:srgbClr val="3D3D3D"/>
                </a:solidFill>
                <a:highlight>
                  <a:schemeClr val="lt1"/>
                </a:highlight>
              </a:rPr>
              <a:t>1. collection</a:t>
            </a:r>
            <a:endParaRPr sz="1200" b="1">
              <a:solidFill>
                <a:srgbClr val="3D3D3D"/>
              </a:solidFill>
              <a:highlight>
                <a:schemeClr val="lt1"/>
              </a:highlight>
            </a:endParaRPr>
          </a:p>
          <a:p>
            <a:pPr marL="0" lvl="0" indent="0" algn="l" rtl="0">
              <a:spcBef>
                <a:spcPts val="1600"/>
              </a:spcBef>
              <a:spcAft>
                <a:spcPts val="0"/>
              </a:spcAft>
              <a:buNone/>
            </a:pPr>
            <a:r>
              <a:rPr lang="zh-TW" sz="1200" b="1">
                <a:solidFill>
                  <a:srgbClr val="3D3D3D"/>
                </a:solidFill>
                <a:highlight>
                  <a:schemeClr val="lt1"/>
                </a:highlight>
              </a:rPr>
              <a:t>2. storage</a:t>
            </a:r>
            <a:endParaRPr sz="1200" b="1">
              <a:solidFill>
                <a:srgbClr val="3D3D3D"/>
              </a:solidFill>
              <a:highlight>
                <a:schemeClr val="lt1"/>
              </a:highlight>
            </a:endParaRPr>
          </a:p>
          <a:p>
            <a:pPr marL="0" lvl="0" indent="0" algn="l" rtl="0">
              <a:spcBef>
                <a:spcPts val="1600"/>
              </a:spcBef>
              <a:spcAft>
                <a:spcPts val="0"/>
              </a:spcAft>
              <a:buNone/>
            </a:pPr>
            <a:r>
              <a:rPr lang="zh-TW" sz="1200" b="1">
                <a:solidFill>
                  <a:srgbClr val="3D3D3D"/>
                </a:solidFill>
                <a:highlight>
                  <a:schemeClr val="lt1"/>
                </a:highlight>
              </a:rPr>
              <a:t>3. management</a:t>
            </a:r>
            <a:endParaRPr sz="1200" b="1">
              <a:solidFill>
                <a:srgbClr val="3D3D3D"/>
              </a:solidFill>
              <a:highlight>
                <a:schemeClr val="lt1"/>
              </a:highlight>
            </a:endParaRPr>
          </a:p>
          <a:p>
            <a:pPr marL="0" lvl="0" indent="0" algn="l" rtl="0">
              <a:spcBef>
                <a:spcPts val="1600"/>
              </a:spcBef>
              <a:spcAft>
                <a:spcPts val="0"/>
              </a:spcAft>
              <a:buNone/>
            </a:pPr>
            <a:r>
              <a:rPr lang="zh-TW" sz="1200" b="1">
                <a:solidFill>
                  <a:srgbClr val="3D3D3D"/>
                </a:solidFill>
                <a:highlight>
                  <a:schemeClr val="lt1"/>
                </a:highlight>
              </a:rPr>
              <a:t>4. processing</a:t>
            </a:r>
            <a:endParaRPr sz="1200" b="1">
              <a:solidFill>
                <a:srgbClr val="3D3D3D"/>
              </a:solidFill>
              <a:highlight>
                <a:schemeClr val="lt1"/>
              </a:highlight>
            </a:endParaRPr>
          </a:p>
          <a:p>
            <a:pPr marL="0" lvl="0" indent="0" algn="l" rtl="0">
              <a:spcBef>
                <a:spcPts val="1600"/>
              </a:spcBef>
              <a:spcAft>
                <a:spcPts val="0"/>
              </a:spcAft>
              <a:buNone/>
            </a:pPr>
            <a:r>
              <a:rPr lang="zh-TW" sz="1200" b="1">
                <a:solidFill>
                  <a:srgbClr val="3D3D3D"/>
                </a:solidFill>
                <a:highlight>
                  <a:schemeClr val="lt1"/>
                </a:highlight>
              </a:rPr>
              <a:t>5. </a:t>
            </a:r>
            <a:r>
              <a:rPr lang="zh-TW" sz="1200" b="1">
                <a:solidFill>
                  <a:srgbClr val="3D3D3D"/>
                </a:solidFill>
                <a:highlight>
                  <a:schemeClr val="lt1"/>
                </a:highlight>
                <a:uFill>
                  <a:noFill/>
                </a:uFill>
                <a:hlinkClick r:id="rId3"/>
              </a:rPr>
              <a:t>visualization</a:t>
            </a:r>
            <a:endParaRPr sz="1200" b="1">
              <a:solidFill>
                <a:srgbClr val="3D3D3D"/>
              </a:solidFill>
              <a:highlight>
                <a:schemeClr val="lt1"/>
              </a:highlight>
            </a:endParaRPr>
          </a:p>
          <a:p>
            <a:pPr marL="0" lvl="0" indent="0" algn="l" rtl="0">
              <a:spcBef>
                <a:spcPts val="1600"/>
              </a:spcBef>
              <a:spcAft>
                <a:spcPts val="0"/>
              </a:spcAft>
              <a:buNone/>
            </a:pPr>
            <a:r>
              <a:rPr lang="zh-TW" sz="1200" b="1">
                <a:solidFill>
                  <a:srgbClr val="3D3D3D"/>
                </a:solidFill>
                <a:highlight>
                  <a:schemeClr val="lt1"/>
                </a:highlight>
              </a:rPr>
              <a:t>6. privacy</a:t>
            </a:r>
            <a:endParaRPr sz="1200" b="1">
              <a:solidFill>
                <a:srgbClr val="3D3D3D"/>
              </a:solidFill>
              <a:highlight>
                <a:schemeClr val="lt1"/>
              </a:highlight>
            </a:endParaRPr>
          </a:p>
          <a:p>
            <a:pPr marL="0" lvl="0" indent="0" algn="l" rtl="0">
              <a:spcBef>
                <a:spcPts val="1600"/>
              </a:spcBef>
              <a:spcAft>
                <a:spcPts val="1600"/>
              </a:spcAft>
              <a:buNone/>
            </a:pPr>
            <a:r>
              <a:rPr lang="zh-TW" sz="1200" b="1">
                <a:solidFill>
                  <a:srgbClr val="3D3D3D"/>
                </a:solidFill>
                <a:highlight>
                  <a:schemeClr val="lt1"/>
                </a:highlight>
              </a:rPr>
              <a:t>7. business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sz="3000"/>
              <a:t>It’s about time to talk</a:t>
            </a:r>
            <a:r>
              <a:rPr lang="zh-TW"/>
              <a:t> ..</a:t>
            </a:r>
            <a:endParaRPr/>
          </a:p>
          <a:p>
            <a:pPr marL="0" lvl="0" indent="0" algn="l" rtl="0">
              <a:spcBef>
                <a:spcPts val="0"/>
              </a:spcBef>
              <a:spcAft>
                <a:spcPts val="0"/>
              </a:spcAft>
              <a:buNone/>
            </a:pPr>
            <a:r>
              <a:rPr lang="zh-TW"/>
              <a:t>Data Mining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What is Data mining?</a:t>
            </a:r>
            <a:endParaRPr/>
          </a:p>
        </p:txBody>
      </p:sp>
      <p:pic>
        <p:nvPicPr>
          <p:cNvPr id="143" name="Google Shape;143;p22"/>
          <p:cNvPicPr preferRelativeResize="0"/>
          <p:nvPr/>
        </p:nvPicPr>
        <p:blipFill>
          <a:blip r:embed="rId3">
            <a:alphaModFix/>
          </a:blip>
          <a:stretch>
            <a:fillRect/>
          </a:stretch>
        </p:blipFill>
        <p:spPr>
          <a:xfrm>
            <a:off x="67000" y="124625"/>
            <a:ext cx="6957476" cy="477745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1494</Words>
  <Application>Microsoft Macintosh PowerPoint</Application>
  <PresentationFormat>如螢幕大小 (16:9)</PresentationFormat>
  <Paragraphs>243</Paragraphs>
  <Slides>39</Slides>
  <Notes>30</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39</vt:i4>
      </vt:variant>
    </vt:vector>
  </HeadingPairs>
  <TitlesOfParts>
    <vt:vector size="41" baseType="lpstr">
      <vt:lpstr>Roboto</vt:lpstr>
      <vt:lpstr>Geometric</vt:lpstr>
      <vt:lpstr>Introduction to Data Mining</vt:lpstr>
      <vt:lpstr>Data science</vt:lpstr>
      <vt:lpstr>What is “Big” data</vt:lpstr>
      <vt:lpstr>Problem solving approach </vt:lpstr>
      <vt:lpstr>Big data characteristics</vt:lpstr>
      <vt:lpstr>One more ---Veracity</vt:lpstr>
      <vt:lpstr>Process of big data analysis</vt:lpstr>
      <vt:lpstr>It’s about time to talk .. Data Mining</vt:lpstr>
      <vt:lpstr>What is Data mining?</vt:lpstr>
      <vt:lpstr>Understand Data Mining -- text book</vt:lpstr>
      <vt:lpstr>Data mining techniques</vt:lpstr>
      <vt:lpstr>Clustering </vt:lpstr>
      <vt:lpstr>It’s our turn doing it</vt:lpstr>
      <vt:lpstr>Get ready</vt:lpstr>
      <vt:lpstr>Steps:</vt:lpstr>
      <vt:lpstr>Step 1   Load the data from csv file </vt:lpstr>
      <vt:lpstr>Step 2    Plot the points  </vt:lpstr>
      <vt:lpstr>Step 3  Label the points</vt:lpstr>
      <vt:lpstr>Step 4  Plot the points with label </vt:lpstr>
      <vt:lpstr>Step 5  Clustering to groups </vt:lpstr>
      <vt:lpstr>Step 6   Plot the result  </vt:lpstr>
      <vt:lpstr>Step 7 test the results</vt:lpstr>
      <vt:lpstr>Serious example</vt:lpstr>
      <vt:lpstr>Other mining techniques</vt:lpstr>
      <vt:lpstr>Classification</vt:lpstr>
      <vt:lpstr>Example problem (Adapted from Leslie Kaelbling's example in the MIT courseware)</vt:lpstr>
      <vt:lpstr>Memory</vt:lpstr>
      <vt:lpstr>Classification</vt:lpstr>
      <vt:lpstr>What real life is….</vt:lpstr>
      <vt:lpstr>Classification techniques</vt:lpstr>
      <vt:lpstr>PowerPoint 簡報</vt:lpstr>
      <vt:lpstr>Assoication rules</vt:lpstr>
      <vt:lpstr>The famous “Beer &amp; Diaper” example</vt:lpstr>
      <vt:lpstr>Try it by ourselves</vt:lpstr>
      <vt:lpstr>Apriori algorithm</vt:lpstr>
      <vt:lpstr>Interpret the results </vt:lpstr>
      <vt:lpstr>Text Mining</vt:lpstr>
      <vt:lpstr>Text Mining</vt:lpstr>
      <vt:lpstr>How to do 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cp:lastModifiedBy>Leon Li</cp:lastModifiedBy>
  <cp:revision>3</cp:revision>
  <dcterms:modified xsi:type="dcterms:W3CDTF">2019-12-08T13:56:19Z</dcterms:modified>
</cp:coreProperties>
</file>