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4"/>
    <p:sldMasterId id="214748370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Barlow ExtraLight"/>
      <p:regular r:id="rId17"/>
      <p:bold r:id="rId18"/>
      <p:italic r:id="rId19"/>
      <p:boldItalic r:id="rId20"/>
    </p:embeddedFont>
    <p:embeddedFont>
      <p:font typeface="Hepta Slab Medium"/>
      <p:regular r:id="rId21"/>
      <p:bold r:id="rId22"/>
    </p:embeddedFont>
    <p:embeddedFont>
      <p:font typeface="Hepta Slab Light"/>
      <p:regular r:id="rId23"/>
      <p:bold r:id="rId24"/>
    </p:embeddedFont>
    <p:embeddedFont>
      <p:font typeface="Hepta Slab"/>
      <p:regular r:id="rId25"/>
      <p:bold r:id="rId26"/>
    </p:embeddedFont>
    <p:embeddedFont>
      <p:font typeface="Barlow Medium"/>
      <p:regular r:id="rId27"/>
      <p:bold r:id="rId28"/>
      <p:italic r:id="rId29"/>
      <p:boldItalic r:id="rId30"/>
    </p:embeddedFont>
    <p:embeddedFont>
      <p:font typeface="Barlow Light"/>
      <p:regular r:id="rId31"/>
      <p:bold r:id="rId32"/>
      <p:italic r:id="rId33"/>
      <p:boldItalic r:id="rId34"/>
    </p:embeddedFont>
    <p:embeddedFont>
      <p:font typeface="Barlow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ExtraLight-boldItalic.fntdata"/><Relationship Id="rId22" Type="http://schemas.openxmlformats.org/officeDocument/2006/relationships/font" Target="fonts/HeptaSlabMedium-bold.fntdata"/><Relationship Id="rId21" Type="http://schemas.openxmlformats.org/officeDocument/2006/relationships/font" Target="fonts/HeptaSlabMedium-regular.fntdata"/><Relationship Id="rId24" Type="http://schemas.openxmlformats.org/officeDocument/2006/relationships/font" Target="fonts/HeptaSlabLight-bold.fntdata"/><Relationship Id="rId23" Type="http://schemas.openxmlformats.org/officeDocument/2006/relationships/font" Target="fonts/HeptaSlabLight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ptaSlab-bold.fntdata"/><Relationship Id="rId25" Type="http://schemas.openxmlformats.org/officeDocument/2006/relationships/font" Target="fonts/HeptaSlab-regular.fntdata"/><Relationship Id="rId28" Type="http://schemas.openxmlformats.org/officeDocument/2006/relationships/font" Target="fonts/BarlowMedium-bold.fntdata"/><Relationship Id="rId27" Type="http://schemas.openxmlformats.org/officeDocument/2006/relationships/font" Target="fonts/BarlowMedium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BarlowMedium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Light-regular.fntdata"/><Relationship Id="rId30" Type="http://schemas.openxmlformats.org/officeDocument/2006/relationships/font" Target="fonts/BarlowMedium-boldItalic.fntdata"/><Relationship Id="rId11" Type="http://schemas.openxmlformats.org/officeDocument/2006/relationships/slide" Target="slides/slide5.xml"/><Relationship Id="rId33" Type="http://schemas.openxmlformats.org/officeDocument/2006/relationships/font" Target="fonts/BarlowLight-italic.fntdata"/><Relationship Id="rId10" Type="http://schemas.openxmlformats.org/officeDocument/2006/relationships/slide" Target="slides/slide4.xml"/><Relationship Id="rId32" Type="http://schemas.openxmlformats.org/officeDocument/2006/relationships/font" Target="fonts/BarlowLight-bold.fntdata"/><Relationship Id="rId13" Type="http://schemas.openxmlformats.org/officeDocument/2006/relationships/slide" Target="slides/slide7.xml"/><Relationship Id="rId35" Type="http://schemas.openxmlformats.org/officeDocument/2006/relationships/font" Target="fonts/Barlow-regular.fntdata"/><Relationship Id="rId12" Type="http://schemas.openxmlformats.org/officeDocument/2006/relationships/slide" Target="slides/slide6.xml"/><Relationship Id="rId34" Type="http://schemas.openxmlformats.org/officeDocument/2006/relationships/font" Target="fonts/BarlowLight-boldItalic.fntdata"/><Relationship Id="rId15" Type="http://schemas.openxmlformats.org/officeDocument/2006/relationships/slide" Target="slides/slide9.xml"/><Relationship Id="rId37" Type="http://schemas.openxmlformats.org/officeDocument/2006/relationships/font" Target="fonts/Barlow-italic.fntdata"/><Relationship Id="rId14" Type="http://schemas.openxmlformats.org/officeDocument/2006/relationships/slide" Target="slides/slide8.xml"/><Relationship Id="rId36" Type="http://schemas.openxmlformats.org/officeDocument/2006/relationships/font" Target="fonts/Barlow-bold.fntdata"/><Relationship Id="rId17" Type="http://schemas.openxmlformats.org/officeDocument/2006/relationships/font" Target="fonts/BarlowExtraLight-regular.fntdata"/><Relationship Id="rId16" Type="http://schemas.openxmlformats.org/officeDocument/2006/relationships/slide" Target="slides/slide10.xml"/><Relationship Id="rId38" Type="http://schemas.openxmlformats.org/officeDocument/2006/relationships/font" Target="fonts/Barlow-boldItalic.fntdata"/><Relationship Id="rId19" Type="http://schemas.openxmlformats.org/officeDocument/2006/relationships/font" Target="fonts/BarlowExtraLight-italic.fntdata"/><Relationship Id="rId18" Type="http://schemas.openxmlformats.org/officeDocument/2006/relationships/font" Target="fonts/BarlowExtra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42f03c8e6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42f03c8e6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47a7305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47a7305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42f03c8e63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42f03c8e63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42f03c8e63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42f03c8e63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42f03c8e63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42f03c8e63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42f03c8e63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42f03c8e63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42f03c8e63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42f03c8e63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42f03c8e63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42f03c8e63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42f03c8e63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42f03c8e63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42f03c8e63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42f03c8e63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8" name="Google Shape;178;p3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36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4" name="Google Shape;18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7" name="Google Shape;187;p37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8" name="Google Shape;188;p37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9" name="Google Shape;189;p37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0" name="Google Shape;190;p37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1" name="Google Shape;191;p37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2" name="Google Shape;192;p37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3" name="Google Shape;193;p37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4" name="Google Shape;194;p37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5" name="Google Shape;195;p37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6" name="Google Shape;196;p37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7" name="Google Shape;197;p37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8" name="Google Shape;198;p37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9" name="Google Shape;199;p37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0" name="Google Shape;200;p37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1" name="Google Shape;201;p37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2" name="Google Shape;202;p37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3" name="Google Shape;203;p37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4" name="Google Shape;204;p37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5" name="Google Shape;205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8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09" name="Google Shape;209;p38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11" name="Google Shape;211;p38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2" name="Google Shape;212;p3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9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6" name="Google Shape;216;p39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39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40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40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40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25" name="Google Shape;225;p40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6" name="Google Shape;226;p40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7" name="Google Shape;227;p40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8" name="Google Shape;228;p40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9" name="Google Shape;229;p40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0" name="Google Shape;230;p40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1" name="Google Shape;231;p40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2" name="Google Shape;232;p40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3" name="Google Shape;233;p40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4" name="Google Shape;234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7" name="Google Shape;237;p41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8" name="Google Shape;238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1" name="Google Shape;241;p42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242" name="Google Shape;242;p42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3" name="Google Shape;243;p4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6" name="Google Shape;246;p43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7" name="Google Shape;247;p43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8" name="Google Shape;248;p43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43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0" name="Google Shape;250;p43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51" name="Google Shape;251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58" name="Google Shape;258;p4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9" name="Google Shape;259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6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3" name="Google Shape;263;p46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4" name="Google Shape;264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46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6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69" name="Google Shape;269;p47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70" name="Google Shape;270;p47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71" name="Google Shape;271;p47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72" name="Google Shape;272;p47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3" name="Google Shape;273;p47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4" name="Google Shape;274;p4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7" name="Google Shape;277;p48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8" name="Google Shape;27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9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2" name="Google Shape;282;p49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3" name="Google Shape;283;p4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50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7" name="Google Shape;287;p50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8" name="Google Shape;288;p50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9" name="Google Shape;289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2" name="Google Shape;292;p51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93" name="Google Shape;293;p51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4" name="Google Shape;294;p5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7" name="Google Shape;297;p52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8" name="Google Shape;298;p52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9" name="Google Shape;299;p52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0" name="Google Shape;300;p52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1" name="Google Shape;301;p52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02" name="Google Shape;302;p52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52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4" name="Google Shape;304;p52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5" name="Google Shape;305;p52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6" name="Google Shape;306;p52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7" name="Google Shape;307;p52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8" name="Google Shape;308;p52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9" name="Google Shape;309;p52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10" name="Google Shape;310;p52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52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52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52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4" name="Google Shape;314;p5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7" name="Google Shape;317;p53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18" name="Google Shape;318;p5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54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322" name="Google Shape;322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25" name="Google Shape;325;p55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6" name="Google Shape;326;p55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7" name="Google Shape;327;p55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8" name="Google Shape;328;p55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9" name="Google Shape;329;p55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0" name="Google Shape;330;p55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1" name="Google Shape;331;p55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2" name="Google Shape;332;p55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3" name="Google Shape;333;p55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4" name="Google Shape;334;p55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5" name="Google Shape;335;p55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6" name="Google Shape;336;p55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7" name="Google Shape;337;p55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8" name="Google Shape;338;p5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41" name="Google Shape;341;p56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42" name="Google Shape;342;p56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56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4" name="Google Shape;344;p56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5" name="Google Shape;345;p56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6" name="Google Shape;346;p56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7" name="Google Shape;347;p56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8" name="Google Shape;348;p56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49" name="Google Shape;349;p56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50" name="Google Shape;350;p56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1" name="Google Shape;351;p56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2" name="Google Shape;352;p56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3" name="Google Shape;353;p56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4" name="Google Shape;354;p56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5" name="Google Shape;355;p56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6" name="Google Shape;356;p56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7" name="Google Shape;357;p56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8" name="Google Shape;358;p5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7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1" name="Google Shape;361;p57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62" name="Google Shape;362;p5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8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5" name="Google Shape;365;p58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66" name="Google Shape;366;p5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3000"/>
              <a:t>Privacy-Focused Offline Vietnamese-English Translation iOS Application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/>
              <a:t>Leveraging Lightweight Edge AI for On-Device Translation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3000"/>
          </a:p>
        </p:txBody>
      </p:sp>
      <p:sp>
        <p:nvSpPr>
          <p:cNvPr id="372" name="Google Shape;372;p59"/>
          <p:cNvSpPr txBox="1"/>
          <p:nvPr>
            <p:ph idx="1" type="body"/>
          </p:nvPr>
        </p:nvSpPr>
        <p:spPr>
          <a:xfrm>
            <a:off x="4046100" y="4236450"/>
            <a:ext cx="1051800" cy="16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59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200"/>
              <a:t>Prepared by: Cong Le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200"/>
              <a:t>Advisor: Dr. Ning Chen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200"/>
              <a:t>Affiliation: Department of Computer Science, California State University, Fullerton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200"/>
              <a:t>Date: Spring 2025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200"/>
              <a:t>Course: CPSC 59</a:t>
            </a:r>
            <a:r>
              <a:rPr lang="en" sz="1200"/>
              <a:t>7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8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Conclusion: Successfully established a blueprint and delivered a functional prototype for privacy-focused, offline NMT on iOS.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Key: Strategic fusion of efficient, quantized TinyLlama (Q4_K_M GGUF) with optimized iOS framework integration.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Achieved absolute independence (no external servers), preserving privacy.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Demonstrated sub-second latency on commodity hardware.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Validates edge AI potential for powerful, privacy-respecting mobile apps.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Future Work: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Explore advanced model architectures, distillation, domain-specific fine-tuning.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Deepen data augmentation, curate domain-specific datasets.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Optimize memory footprint, reduce battery consumption (hardware tuning, memory mapping).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Expand UI features (saving translations, accessibility, new languages).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Conduct systematic user studies and field testing.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28" name="Google Shape;428;p68"/>
          <p:cNvSpPr txBox="1"/>
          <p:nvPr>
            <p:ph idx="2" type="title"/>
          </p:nvPr>
        </p:nvSpPr>
        <p:spPr>
          <a:xfrm>
            <a:off x="1467300" y="1132650"/>
            <a:ext cx="6209400" cy="14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Conclusion </a:t>
            </a:r>
            <a:endParaRPr sz="3600">
              <a:solidFill>
                <a:schemeClr val="dk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and Future Work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0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Growing need for instant, accurate language translation.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Traditional cloud-based services: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Compromise user privacy (data transmitted externally, risk of breaches/misuse).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Limited by connectivity (unreliable network access).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Issues acute for Vietnamese-English translation: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Many rely on constant internet access and cloud processing.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Significant privacy concerns and limitations in resource-constrained environments.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Lack of seamlessness, inefficiency, inconsistent accuracy (Vietnamese nuances), inadequate offline capability in mainstream solutions.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79" name="Google Shape;379;p60"/>
          <p:cNvSpPr txBox="1"/>
          <p:nvPr>
            <p:ph idx="2" type="title"/>
          </p:nvPr>
        </p:nvSpPr>
        <p:spPr>
          <a:xfrm>
            <a:off x="924075" y="1201075"/>
            <a:ext cx="7815000" cy="18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The Problem: </a:t>
            </a:r>
            <a:endParaRPr sz="3600">
              <a:solidFill>
                <a:schemeClr val="dk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Cloud Translation Challenges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1"/>
          <p:cNvSpPr txBox="1"/>
          <p:nvPr>
            <p:ph idx="1" type="subTitle"/>
          </p:nvPr>
        </p:nvSpPr>
        <p:spPr>
          <a:xfrm>
            <a:off x="791150" y="362575"/>
            <a:ext cx="7670400" cy="126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Edge AI 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61"/>
          <p:cNvSpPr txBox="1"/>
          <p:nvPr>
            <p:ph idx="2" type="body"/>
          </p:nvPr>
        </p:nvSpPr>
        <p:spPr>
          <a:xfrm>
            <a:off x="0" y="1767625"/>
            <a:ext cx="4572000" cy="32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Goal: Deliver a robust, real-time, offline, privacy-preserving NMT system for Vietnamese-English on iOS.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Approach: Edge AI – conducting all natural language processing directly on the device.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Supported by: Harnessing computational power and privacy focus of modern Apple devices.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Key Benefits Enabled by Edge AI: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○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Real-time translation speeds (immediate communication).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○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Full offline capability (usability anywhere, anytime).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○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Stringent privacy (absolutely no user data leaves the device).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○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Transparent and reassuring user experience.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86" name="Google Shape;386;p6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2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Architecture: All computational workload for NLP models strictly on the end-user device.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Pipeline Outlined: Unidirectional data flow: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Audio Input Speech-to-Text (STT)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Text Input to NMT Model (via local inference)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Translated Text Output Display / Optional Text-to-Speech (TTS)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Integrated iOS Frameworks: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AVFoundation: Robust audio handling (STT input, TTS output).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Core ML: Efficient, hardware-accelerated model inference on-device.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SwiftUI: Building a modern, responsive user interface.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Combine: Managing reactive and efficient data pipelines.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392" name="Google Shape;392;p62"/>
          <p:cNvSpPr txBox="1"/>
          <p:nvPr>
            <p:ph idx="2" type="title"/>
          </p:nvPr>
        </p:nvSpPr>
        <p:spPr>
          <a:xfrm>
            <a:off x="1467300" y="1132650"/>
            <a:ext cx="6209400" cy="14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System Architecture &amp; Core iOS Frameworks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3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Needed a compact yet capable NMT model suitable for mobile.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Identified TinyLlama 1.1B Chat v1.0 (1.1 billion parameters) as a promising candidate.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Rationale: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Compactness: Significantly smaller than larger LLMs (e.g., Llama-2-7B), key for mobile resources.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Chat-Optimized: Fine-tuned on dialogue datasets, beneficial for conversational translation.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Open License/Architecture: Facilitates adoption and integration.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Available in highly efficient formats like GGUF.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98" name="Google Shape;398;p63"/>
          <p:cNvSpPr txBox="1"/>
          <p:nvPr>
            <p:ph idx="2" type="title"/>
          </p:nvPr>
        </p:nvSpPr>
        <p:spPr>
          <a:xfrm>
            <a:off x="387675" y="1132650"/>
            <a:ext cx="8307000" cy="14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Model Selection Deep Dive: </a:t>
            </a:r>
            <a:endParaRPr sz="3600">
              <a:solidFill>
                <a:schemeClr val="dk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TinyLlama 1.1B Chat v1.0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4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The GGUF Format: Optimized file format for storing LLM weights, developed for efficient CPU inference (\emph{llama.cpp}). Reduces file size, improves loading speed.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Quantization: Technique to reduce precision of model weights (e.g., 32-bit float to 4-bit integer).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Drastically shrinks model size and reduces memory usage.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Enables faster computations, leverages specialized hardware (Neural Engine).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Selection Rationale (Q4_K_M):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Experiments and community observation show Q4_K_M offers the best balance for practical mobile deployment.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Manageable file size (approx. 0.67GB).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Reasonable runtime memory (around 3.17GB peak).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Retains sufficient translation quality.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Enables near real-time speeds on modern iOS devices.</a:t>
            </a:r>
            <a:endParaRPr sz="1200"/>
          </a:p>
        </p:txBody>
      </p:sp>
      <p:sp>
        <p:nvSpPr>
          <p:cNvPr id="404" name="Google Shape;404;p64"/>
          <p:cNvSpPr txBox="1"/>
          <p:nvPr>
            <p:ph idx="2" type="title"/>
          </p:nvPr>
        </p:nvSpPr>
        <p:spPr>
          <a:xfrm>
            <a:off x="535250" y="1132650"/>
            <a:ext cx="8239500" cy="14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Bringing the Model On-Device: GGUF &amp; Quantization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5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Project structured in three phases (Spring 2025):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Phase 1 (Weeks 1-7): Model Refinement, Architecture Finalization, Quantization.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Phase 2 (Weeks 8-13): iOS Application Development (UI, Pipeline Optimization).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Phase 3 (Weeks 14-16): System Testing, User Evaluation, Finalization.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Progress (as of Spring 2025):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Phase 1 Completed: Literature review, framework/dataset selection, analysis of architectures. Integrated TinyLlama 1.1B Chat v1.0 GGUF (Q4_K_M). Dataset collected/preprocessed. Prototype model pipeline integrated (feasibility shown).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Phase 2 Progress: Core iOS application skeleton functioning. Basic integration points for audio capture, Core ML inference calls, rudimentary UI. Data flow using Combine in place.</a:t>
            </a:r>
            <a:endParaRPr sz="1200"/>
          </a:p>
        </p:txBody>
      </p:sp>
      <p:sp>
        <p:nvSpPr>
          <p:cNvPr id="410" name="Google Shape;410;p65"/>
          <p:cNvSpPr txBox="1"/>
          <p:nvPr>
            <p:ph idx="2" type="title"/>
          </p:nvPr>
        </p:nvSpPr>
        <p:spPr>
          <a:xfrm>
            <a:off x="1467300" y="1132650"/>
            <a:ext cx="6209400" cy="14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Development Pipeline Summary &amp; Progress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6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Efficient Quantized NMT Model Integrated: Successfully integrated TinyLlama 1.1B Chat v1.0 (Q4_K_M GGUF) into iOS.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Achieved substantial size and speed benefits (e.g., 73% size reduction, 49% CPU speedup vs. preliminary baselines/quantized targets; quantified benefits depend on exact TinyLlama Q4_K_M deployment specifics but significant).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Minimal BLEU decrease (-0.6) in preliminary tests suggests usable quality retention.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Functional Real-Time iOS Prototype Built: Core Audio STT (Native) On-Device Translation (TinyLlama/Core ML) UI Output pipeline verified on recent iOS device (e.g., iPhone 13).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Demonstrated Sub-Second Latency: Achieved near real-time response crucial for conversational use.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16" name="Google Shape;416;p66"/>
          <p:cNvSpPr txBox="1"/>
          <p:nvPr>
            <p:ph idx="2" type="title"/>
          </p:nvPr>
        </p:nvSpPr>
        <p:spPr>
          <a:xfrm>
            <a:off x="36925" y="1132650"/>
            <a:ext cx="8854800" cy="14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Key Achievements &amp; Demonstrated Performance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7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Challenges: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Implementing a low-latency, reliable audio pipeline (AVFoundation state management).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Balancing model quantization trade-offs (efficiency vs. accuracy/fluency).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Ensuring seamless data pre/post-processing between frameworks (Hugging Face/PyTorch/TF vs. Core ML/GGUF via Swift).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Limitations: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Translation quality not yet consistently matching high-end cloud solutions (larger models/datasets).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Basic user interface (needs refinement, localization, accessibility).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Benchmarking scope limited (need systematic testing across devices).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Lacks broader multilingual capabilities (currently VN-EN).</a:t>
            </a:r>
            <a:endParaRPr sz="1000">
              <a:solidFill>
                <a:srgbClr val="C7C7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C7C7C7"/>
                </a:solidFill>
                <a:latin typeface="Arial"/>
                <a:ea typeface="Arial"/>
                <a:cs typeface="Arial"/>
                <a:sym typeface="Arial"/>
              </a:rPr>
              <a:t>Lessons Learned: Iterative experimentation, careful asynchronous coordination, and precise data interface management are critical.</a:t>
            </a:r>
            <a:endParaRPr sz="1200"/>
          </a:p>
        </p:txBody>
      </p:sp>
      <p:sp>
        <p:nvSpPr>
          <p:cNvPr id="422" name="Google Shape;422;p67"/>
          <p:cNvSpPr txBox="1"/>
          <p:nvPr>
            <p:ph idx="2" type="title"/>
          </p:nvPr>
        </p:nvSpPr>
        <p:spPr>
          <a:xfrm>
            <a:off x="1467300" y="1132650"/>
            <a:ext cx="6209400" cy="14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Challenges, Limitations, and Lessons Learned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