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9" r:id="rId3"/>
    <p:sldId id="300" r:id="rId4"/>
    <p:sldId id="260" r:id="rId5"/>
    <p:sldId id="301" r:id="rId6"/>
    <p:sldId id="287" r:id="rId7"/>
    <p:sldId id="261" r:id="rId8"/>
    <p:sldId id="293" r:id="rId9"/>
    <p:sldId id="296" r:id="rId10"/>
    <p:sldId id="294" r:id="rId11"/>
    <p:sldId id="290" r:id="rId12"/>
    <p:sldId id="295" r:id="rId13"/>
    <p:sldId id="302" r:id="rId14"/>
    <p:sldId id="297" r:id="rId15"/>
    <p:sldId id="299" r:id="rId16"/>
    <p:sldId id="298" r:id="rId17"/>
    <p:sldId id="303" r:id="rId18"/>
    <p:sldId id="25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95" autoAdjust="0"/>
    <p:restoredTop sz="94291" autoAdjust="0"/>
  </p:normalViewPr>
  <p:slideViewPr>
    <p:cSldViewPr snapToGrid="0">
      <p:cViewPr varScale="1">
        <p:scale>
          <a:sx n="157" d="100"/>
          <a:sy n="157" d="100"/>
        </p:scale>
        <p:origin x="193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>
            <a:extLst>
              <a:ext uri="{FF2B5EF4-FFF2-40B4-BE49-F238E27FC236}">
                <a16:creationId xmlns:a16="http://schemas.microsoft.com/office/drawing/2014/main" id="{395A9BF9-1102-47B8-93D8-00D11B0825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CA2067E-5C18-4A36-84E7-A95CCE35C2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810A6-B6EA-44D4-B821-D106884537CA}" type="datetimeFigureOut">
              <a:rPr lang="vi-VN" smtClean="0"/>
              <a:t>18/12/2019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7E2D1423-6226-42DC-99DE-C3C77FBC78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DAC2F13-58EA-46E2-96BB-712127D806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7C355-7877-49D5-B87F-AD73F19A522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29694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BBB8A-9F45-4D92-AA9E-E00469EDD439}" type="datetimeFigureOut">
              <a:rPr lang="vi-VN" smtClean="0"/>
              <a:t>18/12/2019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2FE9F-BC4E-44BB-B19D-4C60267504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198656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DCA0-30B7-4BA9-9B0B-6CA63429BF66}" type="datetime1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50BC-870C-4617-A272-42558068586C}" type="datetime1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A6C2-B727-4564-9C53-0B571CD7EA48}" type="datetime1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1A0B-0B71-482E-B3ED-1CE1AA8EA304}" type="datetime1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09BA-FFA1-4F2F-BE9D-0C56FB2C56D5}" type="datetime1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ACED-C36D-4F93-9990-4B9745CE1FFE}" type="datetime1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5E14-FB95-4764-AF53-1814BE12F1EE}" type="datetime1">
              <a:rPr lang="en-US" smtClean="0"/>
              <a:t>12/18/19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762B-18E2-40E1-B37B-C4C66AB7F1A1}" type="datetime1">
              <a:rPr lang="en-US" smtClean="0"/>
              <a:t>12/18/19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CB44-1664-48EC-8315-1FC35C2E4B58}" type="datetime1">
              <a:rPr lang="en-US" smtClean="0"/>
              <a:t>12/18/19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80F8-8D66-4BC7-9D94-D5C466E28763}" type="datetime1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06415-E4B2-4062-BF88-0E0CCB564EDF}" type="datetime1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2C225-1872-4BA1-861B-667FE209A00E}" type="datetime1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https://www.cs.umd.edu/hcil/hce/hce3-manual/dendrogram.png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understanding-the-concept-of-hierarchical-clustering-technique-c6e8243758ec" TargetMode="External"/><Relationship Id="rId7" Type="http://schemas.openxmlformats.org/officeDocument/2006/relationships/hyperlink" Target="https://viblo.asia/p/xay-dung-chuong-trinh-tom-tat-van-ban-tieng-viet-don-gian-voi-machine-learning-YWOZrgAwlQ0" TargetMode="External"/><Relationship Id="rId2" Type="http://schemas.openxmlformats.org/officeDocument/2006/relationships/hyperlink" Target="https://github.com/duyvuleo/VNT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hanhhau097/Natual-Language-Processing/blob/master/Text%20Summarization/Text%20Summarization.ipynb" TargetMode="External"/><Relationship Id="rId5" Type="http://schemas.openxmlformats.org/officeDocument/2006/relationships/hyperlink" Target="https://machinelearningcoban.com/2017/01/01/kmeans/" TargetMode="External"/><Relationship Id="rId4" Type="http://schemas.openxmlformats.org/officeDocument/2006/relationships/hyperlink" Target="https://www.cs.umd.edu/hcil/hce/hce3-manual/hce3_manual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575" y="2160608"/>
            <a:ext cx="8560904" cy="873422"/>
          </a:xfrm>
        </p:spPr>
        <p:txBody>
          <a:bodyPr>
            <a:noAutofit/>
          </a:bodyPr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XỬ LÝ NGÔN NGỮ TỰ NHIÊN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A388C595-A0E3-4414-A376-3A1C68F2234C}"/>
              </a:ext>
            </a:extLst>
          </p:cNvPr>
          <p:cNvSpPr txBox="1"/>
          <p:nvPr/>
        </p:nvSpPr>
        <p:spPr>
          <a:xfrm>
            <a:off x="1131653" y="3300751"/>
            <a:ext cx="6880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Đề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tài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: </a:t>
            </a:r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Tóm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tắt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văn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bản</a:t>
            </a:r>
            <a:endParaRPr lang="vi-VN" sz="3600" dirty="0">
              <a:solidFill>
                <a:schemeClr val="tx1">
                  <a:lumMod val="65000"/>
                  <a:lumOff val="3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3E217A-01DF-C64A-AF6E-6386E452857D}"/>
              </a:ext>
            </a:extLst>
          </p:cNvPr>
          <p:cNvSpPr txBox="1"/>
          <p:nvPr/>
        </p:nvSpPr>
        <p:spPr>
          <a:xfrm>
            <a:off x="2662281" y="4430319"/>
            <a:ext cx="63491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Giảng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hướng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dẫn</a:t>
            </a:r>
            <a:r>
              <a:rPr lang="en-US" dirty="0">
                <a:solidFill>
                  <a:schemeClr val="bg1"/>
                </a:solidFill>
              </a:rPr>
              <a:t>: 	</a:t>
            </a:r>
            <a:r>
              <a:rPr lang="en-US" b="1" dirty="0">
                <a:solidFill>
                  <a:schemeClr val="bg1"/>
                </a:solidFill>
              </a:rPr>
              <a:t>PGS. TS. LÊ THANH HƯƠNG</a:t>
            </a:r>
          </a:p>
          <a:p>
            <a:r>
              <a:rPr lang="en-US" dirty="0" err="1">
                <a:solidFill>
                  <a:schemeClr val="bg1"/>
                </a:solidFill>
              </a:rPr>
              <a:t>Nhóm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thực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hiện</a:t>
            </a:r>
            <a:r>
              <a:rPr lang="en-US" dirty="0">
                <a:solidFill>
                  <a:schemeClr val="bg1"/>
                </a:solidFill>
              </a:rPr>
              <a:t>: 	</a:t>
            </a:r>
            <a:r>
              <a:rPr lang="en-US" b="1" dirty="0" err="1">
                <a:solidFill>
                  <a:schemeClr val="bg1"/>
                </a:solidFill>
              </a:rPr>
              <a:t>Nguyễn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Văn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Công</a:t>
            </a:r>
            <a:r>
              <a:rPr lang="en-US" b="1" dirty="0">
                <a:solidFill>
                  <a:schemeClr val="bg1"/>
                </a:solidFill>
              </a:rPr>
              <a:t> Linh – 20152223</a:t>
            </a:r>
            <a:endParaRPr lang="en-US" dirty="0">
              <a:solidFill>
                <a:schemeClr val="bg1"/>
              </a:solidFill>
            </a:endParaRPr>
          </a:p>
          <a:p>
            <a:pPr lvl="6"/>
            <a:r>
              <a:rPr lang="en-US" b="1" dirty="0" err="1">
                <a:solidFill>
                  <a:schemeClr val="bg1"/>
                </a:solidFill>
              </a:rPr>
              <a:t>Đặng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Văn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Hà</a:t>
            </a:r>
            <a:r>
              <a:rPr lang="en-US" b="1" dirty="0">
                <a:solidFill>
                  <a:schemeClr val="bg1"/>
                </a:solidFill>
              </a:rPr>
              <a:t> – 20151137</a:t>
            </a:r>
          </a:p>
          <a:p>
            <a:pPr lvl="6"/>
            <a:r>
              <a:rPr lang="en-US" b="1" dirty="0">
                <a:solidFill>
                  <a:schemeClr val="bg1"/>
                </a:solidFill>
              </a:rPr>
              <a:t>Lê </a:t>
            </a:r>
            <a:r>
              <a:rPr lang="en-US" b="1" dirty="0" err="1">
                <a:solidFill>
                  <a:schemeClr val="bg1"/>
                </a:solidFill>
              </a:rPr>
              <a:t>Trịnh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Thành</a:t>
            </a:r>
            <a:r>
              <a:rPr lang="en-US" b="1" dirty="0">
                <a:solidFill>
                  <a:schemeClr val="bg1"/>
                </a:solidFill>
              </a:rPr>
              <a:t> – 20153380</a:t>
            </a:r>
          </a:p>
          <a:p>
            <a:pPr lvl="6"/>
            <a:r>
              <a:rPr lang="en-US" b="1" dirty="0" err="1">
                <a:solidFill>
                  <a:schemeClr val="bg1"/>
                </a:solidFill>
              </a:rPr>
              <a:t>Nguyễn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Quốc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Lâm</a:t>
            </a:r>
            <a:r>
              <a:rPr lang="en-US" b="1" dirty="0">
                <a:solidFill>
                  <a:schemeClr val="bg1"/>
                </a:solidFill>
              </a:rPr>
              <a:t> – 20152128</a:t>
            </a:r>
          </a:p>
          <a:p>
            <a:r>
              <a:rPr lang="en-US" b="1" dirty="0">
                <a:solidFill>
                  <a:schemeClr val="bg1"/>
                </a:solidFill>
              </a:rPr>
              <a:t>			</a:t>
            </a:r>
          </a:p>
          <a:p>
            <a:r>
              <a:rPr lang="en-US" b="1" dirty="0">
                <a:solidFill>
                  <a:schemeClr val="bg1"/>
                </a:solidFill>
              </a:rPr>
              <a:t>			</a:t>
            </a:r>
          </a:p>
          <a:p>
            <a:r>
              <a:rPr lang="en-US" b="1" dirty="0">
                <a:solidFill>
                  <a:schemeClr val="bg1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F085D6E-267F-4548-A337-C72C3E84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2.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toán</a:t>
            </a:r>
            <a:endParaRPr lang="vi-VN" dirty="0">
              <a:latin typeface="+mn-lt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D6A40E7-2DD7-4D5E-B351-2A1A635F7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184032"/>
            <a:ext cx="8430932" cy="5095388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20000"/>
              </a:lnSpc>
              <a:buNone/>
            </a:pPr>
            <a:r>
              <a:rPr lang="en-US" b="1" dirty="0" err="1">
                <a:cs typeface="Times New Roman" pitchFamily="18" charset="0"/>
              </a:rPr>
              <a:t>Bước</a:t>
            </a:r>
            <a:r>
              <a:rPr lang="en-US" b="1" dirty="0">
                <a:cs typeface="Times New Roman" pitchFamily="18" charset="0"/>
              </a:rPr>
              <a:t> 2: Vector </a:t>
            </a:r>
            <a:r>
              <a:rPr lang="en-US" b="1" dirty="0" err="1">
                <a:cs typeface="Times New Roman" pitchFamily="18" charset="0"/>
              </a:rPr>
              <a:t>hoá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câu</a:t>
            </a:r>
            <a:r>
              <a:rPr lang="en-US" b="1" dirty="0">
                <a:cs typeface="Times New Roman" pitchFamily="18" charset="0"/>
              </a:rPr>
              <a:t>:</a:t>
            </a:r>
            <a:r>
              <a:rPr lang="en-US" dirty="0">
                <a:cs typeface="Times New Roman" pitchFamily="18" charset="0"/>
              </a:rPr>
              <a:t> </a:t>
            </a:r>
          </a:p>
          <a:p>
            <a:pPr marL="0" lvl="0" indent="0" algn="just">
              <a:lnSpc>
                <a:spcPct val="120000"/>
              </a:lnSpc>
              <a:buNone/>
            </a:pPr>
            <a:r>
              <a:rPr lang="en-US" dirty="0" err="1">
                <a:cs typeface="Times New Roman" pitchFamily="18" charset="0"/>
              </a:rPr>
              <a:t>Bước</a:t>
            </a:r>
            <a:r>
              <a:rPr lang="en-US" dirty="0">
                <a:cs typeface="Times New Roman" pitchFamily="18" charset="0"/>
              </a:rPr>
              <a:t> 2.2: Vector </a:t>
            </a:r>
            <a:r>
              <a:rPr lang="en-US" dirty="0" err="1">
                <a:cs typeface="Times New Roman" pitchFamily="18" charset="0"/>
              </a:rPr>
              <a:t>hoá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câu</a:t>
            </a:r>
            <a:r>
              <a:rPr lang="en-US" dirty="0">
                <a:cs typeface="Times New Roman" pitchFamily="18" charset="0"/>
              </a:rPr>
              <a:t>:</a:t>
            </a:r>
          </a:p>
          <a:p>
            <a:pPr marL="0" lvl="0" indent="0" algn="just">
              <a:lnSpc>
                <a:spcPct val="120000"/>
              </a:lnSpc>
              <a:buNone/>
            </a:pPr>
            <a:endParaRPr lang="en-US" dirty="0">
              <a:cs typeface="Times New Roman" pitchFamily="18" charset="0"/>
            </a:endParaRPr>
          </a:p>
          <a:p>
            <a:pPr marL="0" lvl="0" indent="0" algn="just">
              <a:lnSpc>
                <a:spcPct val="120000"/>
              </a:lnSpc>
              <a:buNone/>
            </a:pPr>
            <a:endParaRPr lang="en-US" dirty="0">
              <a:cs typeface="Times New Roman" pitchFamily="18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7D0D43C-F33E-4F96-8DB2-4FC45A9A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953D69-B4AA-0B4D-92D0-24BB83417215}"/>
              </a:ext>
            </a:extLst>
          </p:cNvPr>
          <p:cNvSpPr/>
          <p:nvPr/>
        </p:nvSpPr>
        <p:spPr>
          <a:xfrm>
            <a:off x="5243001" y="1437047"/>
            <a:ext cx="1984729" cy="6869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b="1" dirty="0" err="1"/>
              <a:t>Câu</a:t>
            </a:r>
            <a:r>
              <a:rPr lang="en-US" sz="2100" b="1" dirty="0"/>
              <a:t>: “A B C”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5A0DE23-4B84-1A49-A2AC-209818B4BF55}"/>
              </a:ext>
            </a:extLst>
          </p:cNvPr>
          <p:cNvSpPr/>
          <p:nvPr/>
        </p:nvSpPr>
        <p:spPr>
          <a:xfrm>
            <a:off x="501708" y="2603305"/>
            <a:ext cx="1218469" cy="47743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DD04280-EE84-5040-8F30-DB33E90D45D1}"/>
              </a:ext>
            </a:extLst>
          </p:cNvPr>
          <p:cNvSpPr/>
          <p:nvPr/>
        </p:nvSpPr>
        <p:spPr>
          <a:xfrm>
            <a:off x="526465" y="3475074"/>
            <a:ext cx="1218469" cy="47743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28F1CF5-4CD9-6A4E-B92C-3C2D6C33E5B3}"/>
              </a:ext>
            </a:extLst>
          </p:cNvPr>
          <p:cNvSpPr/>
          <p:nvPr/>
        </p:nvSpPr>
        <p:spPr>
          <a:xfrm>
            <a:off x="542168" y="4346843"/>
            <a:ext cx="1218469" cy="47743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15F0672-95C2-2042-A167-111120E6CEB6}"/>
              </a:ext>
            </a:extLst>
          </p:cNvPr>
          <p:cNvSpPr/>
          <p:nvPr/>
        </p:nvSpPr>
        <p:spPr>
          <a:xfrm>
            <a:off x="2066968" y="2603305"/>
            <a:ext cx="1507451" cy="477430"/>
          </a:xfrm>
          <a:prstGeom prst="rightArrow">
            <a:avLst>
              <a:gd name="adj1" fmla="val 60169"/>
              <a:gd name="adj2" fmla="val 9406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word2vec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1F7357C-B073-9343-9E04-EBF3EF46B461}"/>
              </a:ext>
            </a:extLst>
          </p:cNvPr>
          <p:cNvSpPr/>
          <p:nvPr/>
        </p:nvSpPr>
        <p:spPr>
          <a:xfrm>
            <a:off x="3921209" y="2603305"/>
            <a:ext cx="4733841" cy="47743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 a1      a2      a3      …      a128 ]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B92D817-895E-2947-A886-7040A72AC684}"/>
              </a:ext>
            </a:extLst>
          </p:cNvPr>
          <p:cNvSpPr/>
          <p:nvPr/>
        </p:nvSpPr>
        <p:spPr>
          <a:xfrm>
            <a:off x="3945967" y="3475074"/>
            <a:ext cx="4733841" cy="47743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 b1      b2      b3      …      b128 ]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D72218B-62DA-8845-9601-B3FDBB25ECAB}"/>
              </a:ext>
            </a:extLst>
          </p:cNvPr>
          <p:cNvSpPr/>
          <p:nvPr/>
        </p:nvSpPr>
        <p:spPr>
          <a:xfrm>
            <a:off x="3946473" y="4351706"/>
            <a:ext cx="4733841" cy="47743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 c1      c2      c3      …      c128 ]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E5AD13C-7D7D-7345-8D78-840C6FD28F80}"/>
              </a:ext>
            </a:extLst>
          </p:cNvPr>
          <p:cNvSpPr/>
          <p:nvPr/>
        </p:nvSpPr>
        <p:spPr>
          <a:xfrm>
            <a:off x="2066968" y="3456288"/>
            <a:ext cx="1507451" cy="477430"/>
          </a:xfrm>
          <a:prstGeom prst="rightArrow">
            <a:avLst>
              <a:gd name="adj1" fmla="val 60169"/>
              <a:gd name="adj2" fmla="val 9406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word2vec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66742737-6755-D840-816C-7190080F775F}"/>
              </a:ext>
            </a:extLst>
          </p:cNvPr>
          <p:cNvSpPr/>
          <p:nvPr/>
        </p:nvSpPr>
        <p:spPr>
          <a:xfrm>
            <a:off x="2066968" y="4346843"/>
            <a:ext cx="1507451" cy="477430"/>
          </a:xfrm>
          <a:prstGeom prst="rightArrow">
            <a:avLst>
              <a:gd name="adj1" fmla="val 60169"/>
              <a:gd name="adj2" fmla="val 9406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word2vec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19BF1C7-B6AF-1941-BAF3-C29061E87E48}"/>
              </a:ext>
            </a:extLst>
          </p:cNvPr>
          <p:cNvSpPr/>
          <p:nvPr/>
        </p:nvSpPr>
        <p:spPr>
          <a:xfrm>
            <a:off x="2367161" y="5523003"/>
            <a:ext cx="6370961" cy="47743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 a1+b1+c1      a2+b2+c2      a3+b3+c3      …      a128+b128+c128 ]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F4E84F-998C-AC44-9013-E143A680096A}"/>
              </a:ext>
            </a:extLst>
          </p:cNvPr>
          <p:cNvSpPr/>
          <p:nvPr/>
        </p:nvSpPr>
        <p:spPr>
          <a:xfrm>
            <a:off x="542168" y="5523003"/>
            <a:ext cx="1040447" cy="4774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 B C</a:t>
            </a:r>
          </a:p>
        </p:txBody>
      </p:sp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ECABE0AF-E81D-7B4F-99D9-52F0A6230967}"/>
              </a:ext>
            </a:extLst>
          </p:cNvPr>
          <p:cNvSpPr/>
          <p:nvPr/>
        </p:nvSpPr>
        <p:spPr>
          <a:xfrm>
            <a:off x="1720177" y="5608874"/>
            <a:ext cx="500537" cy="305688"/>
          </a:xfrm>
          <a:prstGeom prst="leftRightArrow">
            <a:avLst>
              <a:gd name="adj1" fmla="val 55865"/>
              <a:gd name="adj2" fmla="val 4584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E7134BEB-4E9E-D649-9F5E-942364634BF5}"/>
              </a:ext>
            </a:extLst>
          </p:cNvPr>
          <p:cNvSpPr/>
          <p:nvPr/>
        </p:nvSpPr>
        <p:spPr>
          <a:xfrm>
            <a:off x="6115103" y="4035918"/>
            <a:ext cx="240527" cy="229419"/>
          </a:xfrm>
          <a:prstGeom prst="plus">
            <a:avLst>
              <a:gd name="adj" fmla="val 3918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2B6AF1DC-DEB1-2B4E-8CC8-2FAF8035DE0F}"/>
              </a:ext>
            </a:extLst>
          </p:cNvPr>
          <p:cNvSpPr/>
          <p:nvPr/>
        </p:nvSpPr>
        <p:spPr>
          <a:xfrm>
            <a:off x="6115103" y="3168724"/>
            <a:ext cx="240527" cy="229419"/>
          </a:xfrm>
          <a:prstGeom prst="plus">
            <a:avLst>
              <a:gd name="adj" fmla="val 3918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DE00A5-1705-6A4C-9643-80CF260694C7}"/>
              </a:ext>
            </a:extLst>
          </p:cNvPr>
          <p:cNvSpPr/>
          <p:nvPr/>
        </p:nvSpPr>
        <p:spPr>
          <a:xfrm>
            <a:off x="6179826" y="5027935"/>
            <a:ext cx="45719" cy="2962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8A7858-040B-694B-B026-697E4C6C1969}"/>
              </a:ext>
            </a:extLst>
          </p:cNvPr>
          <p:cNvSpPr/>
          <p:nvPr/>
        </p:nvSpPr>
        <p:spPr>
          <a:xfrm>
            <a:off x="6309911" y="5027935"/>
            <a:ext cx="45719" cy="2962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44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F085D6E-267F-4548-A337-C72C3E84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2.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toán</a:t>
            </a:r>
            <a:endParaRPr lang="vi-VN" dirty="0">
              <a:latin typeface="+mn-lt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D6A40E7-2DD7-4D5E-B351-2A1A635F7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184032"/>
            <a:ext cx="8166100" cy="5095388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20000"/>
              </a:lnSpc>
              <a:buNone/>
            </a:pPr>
            <a:r>
              <a:rPr lang="en-US" b="1" dirty="0" err="1">
                <a:cs typeface="Times New Roman" pitchFamily="18" charset="0"/>
              </a:rPr>
              <a:t>Bước</a:t>
            </a:r>
            <a:r>
              <a:rPr lang="en-US" b="1" dirty="0">
                <a:cs typeface="Times New Roman" pitchFamily="18" charset="0"/>
              </a:rPr>
              <a:t> 3: </a:t>
            </a:r>
            <a:r>
              <a:rPr lang="en-US" b="1" dirty="0" err="1">
                <a:cs typeface="Times New Roman" pitchFamily="18" charset="0"/>
              </a:rPr>
              <a:t>Phân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cụm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các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câu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trong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văn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bản</a:t>
            </a:r>
            <a:r>
              <a:rPr lang="en-US" b="1" dirty="0">
                <a:cs typeface="Times New Roman" pitchFamily="18" charset="0"/>
              </a:rPr>
              <a:t>:</a:t>
            </a:r>
            <a:r>
              <a:rPr lang="en-US" dirty="0">
                <a:cs typeface="Times New Roman" pitchFamily="18" charset="0"/>
              </a:rPr>
              <a:t> </a:t>
            </a:r>
          </a:p>
          <a:p>
            <a:pPr marL="0" lvl="0" indent="0" algn="just">
              <a:lnSpc>
                <a:spcPct val="120000"/>
              </a:lnSpc>
              <a:buNone/>
            </a:pPr>
            <a:r>
              <a:rPr lang="en-US" dirty="0">
                <a:cs typeface="Times New Roman" pitchFamily="18" charset="0"/>
              </a:rPr>
              <a:t>	</a:t>
            </a:r>
            <a:r>
              <a:rPr lang="en-US" dirty="0" err="1">
                <a:cs typeface="Times New Roman" pitchFamily="18" charset="0"/>
              </a:rPr>
              <a:t>Gom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các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câu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có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độ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tương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đồng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với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nhau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vào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một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nhóm</a:t>
            </a:r>
            <a:r>
              <a:rPr lang="en-US" dirty="0">
                <a:cs typeface="Times New Roman" pitchFamily="18" charset="0"/>
              </a:rPr>
              <a:t> </a:t>
            </a:r>
          </a:p>
          <a:p>
            <a:pPr marL="0" lvl="0" indent="0" algn="just">
              <a:lnSpc>
                <a:spcPct val="120000"/>
              </a:lnSpc>
              <a:buNone/>
            </a:pPr>
            <a:r>
              <a:rPr lang="en-US" dirty="0">
                <a:cs typeface="Times New Roman" pitchFamily="18" charset="0"/>
              </a:rPr>
              <a:t>(</a:t>
            </a:r>
            <a:r>
              <a:rPr lang="en-US" dirty="0" err="1">
                <a:cs typeface="Times New Roman" pitchFamily="18" charset="0"/>
              </a:rPr>
              <a:t>số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nhóm</a:t>
            </a:r>
            <a:r>
              <a:rPr lang="en-US" dirty="0">
                <a:cs typeface="Times New Roman" pitchFamily="18" charset="0"/>
              </a:rPr>
              <a:t> = </a:t>
            </a:r>
            <a:r>
              <a:rPr lang="en-US" dirty="0" err="1">
                <a:cs typeface="Times New Roman" pitchFamily="18" charset="0"/>
              </a:rPr>
              <a:t>số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câu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của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văn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bản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tóm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tắt</a:t>
            </a:r>
            <a:r>
              <a:rPr lang="en-US" dirty="0">
                <a:cs typeface="Times New Roman" pitchFamily="18" charset="0"/>
              </a:rPr>
              <a:t>).</a:t>
            </a:r>
          </a:p>
          <a:p>
            <a:pPr marL="0" lvl="0" indent="0" algn="just">
              <a:lnSpc>
                <a:spcPct val="120000"/>
              </a:lnSpc>
              <a:buNone/>
            </a:pPr>
            <a:r>
              <a:rPr lang="en-US" dirty="0">
                <a:cs typeface="Times New Roman" pitchFamily="18" charset="0"/>
              </a:rPr>
              <a:t>	</a:t>
            </a:r>
            <a:r>
              <a:rPr lang="en-US" dirty="0" err="1">
                <a:cs typeface="Times New Roman" pitchFamily="18" charset="0"/>
              </a:rPr>
              <a:t>Phương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pháp</a:t>
            </a:r>
            <a:r>
              <a:rPr lang="en-US" dirty="0">
                <a:cs typeface="Times New Roman" pitchFamily="18" charset="0"/>
              </a:rPr>
              <a:t>: K-Means clustering, Hierarchical clustering.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7D0D43C-F33E-4F96-8DB2-4FC45A9A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BD533-AAD9-AE42-A641-976108DA6E5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57" y="3486262"/>
            <a:ext cx="3028051" cy="2616193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C09C4EC0-56DD-494F-BF84-54F5EC7C5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" y="17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5" descr="Hình ảnh có liên quan">
            <a:extLst>
              <a:ext uri="{FF2B5EF4-FFF2-40B4-BE49-F238E27FC236}">
                <a16:creationId xmlns:a16="http://schemas.microsoft.com/office/drawing/2014/main" id="{C3D432C8-BAF8-2C40-8D0C-C4617707B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150" y="3542680"/>
            <a:ext cx="4101370" cy="238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BCA7CB-DA95-F242-826E-0449B5D2CCC6}"/>
              </a:ext>
            </a:extLst>
          </p:cNvPr>
          <p:cNvSpPr txBox="1"/>
          <p:nvPr/>
        </p:nvSpPr>
        <p:spPr>
          <a:xfrm>
            <a:off x="252324" y="6179386"/>
            <a:ext cx="3738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K-Means Clustering (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Nguồn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machinelearningcoban.com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282B6-78AD-3940-9720-7F1C34112BAF}"/>
              </a:ext>
            </a:extLst>
          </p:cNvPr>
          <p:cNvSpPr txBox="1"/>
          <p:nvPr/>
        </p:nvSpPr>
        <p:spPr>
          <a:xfrm>
            <a:off x="5090960" y="6179385"/>
            <a:ext cx="2923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Hierarchical Clustering (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Nguồn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cs.umd.edu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9410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F085D6E-267F-4548-A337-C72C3E84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2.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endParaRPr lang="vi-VN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7D6A40E7-2DD7-4D5E-B351-2A1A635F7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950" y="1184031"/>
                <a:ext cx="8166100" cy="5362425"/>
              </a:xfrm>
            </p:spPr>
            <p:txBody>
              <a:bodyPr>
                <a:normAutofit/>
              </a:bodyPr>
              <a:lstStyle/>
              <a:p>
                <a:pPr marL="0" lvl="0" indent="0" algn="just">
                  <a:lnSpc>
                    <a:spcPct val="120000"/>
                  </a:lnSpc>
                  <a:buNone/>
                </a:pPr>
                <a:r>
                  <a:rPr lang="en-US" b="1" dirty="0">
                    <a:cs typeface="Times New Roman" pitchFamily="18" charset="0"/>
                  </a:rPr>
                  <a:t>Bước 4: </a:t>
                </a:r>
                <a:r>
                  <a:rPr lang="en-US" b="1" dirty="0" err="1">
                    <a:cs typeface="Times New Roman" pitchFamily="18" charset="0"/>
                  </a:rPr>
                  <a:t>Tìm</a:t>
                </a:r>
                <a:r>
                  <a:rPr lang="en-US" b="1" dirty="0">
                    <a:cs typeface="Times New Roman" pitchFamily="18" charset="0"/>
                  </a:rPr>
                  <a:t> </a:t>
                </a:r>
                <a:r>
                  <a:rPr lang="en-US" b="1" dirty="0" err="1">
                    <a:cs typeface="Times New Roman" pitchFamily="18" charset="0"/>
                  </a:rPr>
                  <a:t>câu</a:t>
                </a:r>
                <a:r>
                  <a:rPr lang="en-US" b="1" dirty="0">
                    <a:cs typeface="Times New Roman" pitchFamily="18" charset="0"/>
                  </a:rPr>
                  <a:t> </a:t>
                </a:r>
                <a:r>
                  <a:rPr lang="en-US" b="1" dirty="0" err="1">
                    <a:cs typeface="Times New Roman" pitchFamily="18" charset="0"/>
                  </a:rPr>
                  <a:t>đại</a:t>
                </a:r>
                <a:r>
                  <a:rPr lang="en-US" b="1" dirty="0">
                    <a:cs typeface="Times New Roman" pitchFamily="18" charset="0"/>
                  </a:rPr>
                  <a:t> </a:t>
                </a:r>
                <a:r>
                  <a:rPr lang="en-US" b="1" dirty="0" err="1">
                    <a:cs typeface="Times New Roman" pitchFamily="18" charset="0"/>
                  </a:rPr>
                  <a:t>diện</a:t>
                </a:r>
                <a:r>
                  <a:rPr lang="en-US" b="1" dirty="0">
                    <a:cs typeface="Times New Roman" pitchFamily="18" charset="0"/>
                  </a:rPr>
                  <a:t> </a:t>
                </a:r>
                <a:r>
                  <a:rPr lang="en-US" b="1" dirty="0" err="1">
                    <a:cs typeface="Times New Roman" pitchFamily="18" charset="0"/>
                  </a:rPr>
                  <a:t>cho</a:t>
                </a:r>
                <a:r>
                  <a:rPr lang="en-US" b="1" dirty="0">
                    <a:cs typeface="Times New Roman" pitchFamily="18" charset="0"/>
                  </a:rPr>
                  <a:t> </a:t>
                </a:r>
                <a:r>
                  <a:rPr lang="en-US" b="1" dirty="0" err="1">
                    <a:cs typeface="Times New Roman" pitchFamily="18" charset="0"/>
                  </a:rPr>
                  <a:t>từng</a:t>
                </a:r>
                <a:r>
                  <a:rPr lang="en-US" b="1" dirty="0">
                    <a:cs typeface="Times New Roman" pitchFamily="18" charset="0"/>
                  </a:rPr>
                  <a:t> </a:t>
                </a:r>
                <a:r>
                  <a:rPr lang="en-US" b="1" dirty="0" err="1">
                    <a:cs typeface="Times New Roman" pitchFamily="18" charset="0"/>
                  </a:rPr>
                  <a:t>cụm</a:t>
                </a:r>
                <a:r>
                  <a:rPr lang="en-US" b="1" dirty="0">
                    <a:cs typeface="Times New Roman" pitchFamily="18" charset="0"/>
                  </a:rPr>
                  <a:t>:</a:t>
                </a:r>
                <a:r>
                  <a:rPr lang="en-US" dirty="0">
                    <a:cs typeface="Times New Roman" pitchFamily="18" charset="0"/>
                  </a:rPr>
                  <a:t> </a:t>
                </a:r>
              </a:p>
              <a:p>
                <a:pPr marL="0" lvl="0" indent="0" algn="just">
                  <a:lnSpc>
                    <a:spcPct val="120000"/>
                  </a:lnSpc>
                  <a:buNone/>
                </a:pPr>
                <a:r>
                  <a:rPr lang="en-US" dirty="0">
                    <a:cs typeface="Times New Roman" pitchFamily="18" charset="0"/>
                  </a:rPr>
                  <a:t>	</a:t>
                </a:r>
                <a:r>
                  <a:rPr lang="en-US" dirty="0" err="1">
                    <a:cs typeface="Times New Roman" pitchFamily="18" charset="0"/>
                  </a:rPr>
                  <a:t>Với</a:t>
                </a:r>
                <a:r>
                  <a:rPr lang="en-US" dirty="0">
                    <a:cs typeface="Times New Roman" pitchFamily="18" charset="0"/>
                  </a:rPr>
                  <a:t> </a:t>
                </a:r>
                <a:r>
                  <a:rPr lang="en-US" dirty="0" err="1">
                    <a:cs typeface="Times New Roman" pitchFamily="18" charset="0"/>
                  </a:rPr>
                  <a:t>mỗi</a:t>
                </a:r>
                <a:r>
                  <a:rPr lang="en-US" dirty="0">
                    <a:cs typeface="Times New Roman" pitchFamily="18" charset="0"/>
                  </a:rPr>
                  <a:t> </a:t>
                </a:r>
                <a:r>
                  <a:rPr lang="en-US" dirty="0" err="1">
                    <a:cs typeface="Times New Roman" pitchFamily="18" charset="0"/>
                  </a:rPr>
                  <a:t>cụm</a:t>
                </a:r>
                <a:r>
                  <a:rPr lang="en-US" dirty="0">
                    <a:cs typeface="Times New Roman" pitchFamily="18" charset="0"/>
                  </a:rPr>
                  <a:t> </a:t>
                </a:r>
                <a:r>
                  <a:rPr lang="en-US" dirty="0" err="1">
                    <a:cs typeface="Times New Roman" pitchFamily="18" charset="0"/>
                  </a:rPr>
                  <a:t>xác</a:t>
                </a:r>
                <a:r>
                  <a:rPr lang="en-US" dirty="0">
                    <a:cs typeface="Times New Roman" pitchFamily="18" charset="0"/>
                  </a:rPr>
                  <a:t> </a:t>
                </a:r>
                <a:r>
                  <a:rPr lang="en-US" dirty="0" err="1">
                    <a:cs typeface="Times New Roman" pitchFamily="18" charset="0"/>
                  </a:rPr>
                  <a:t>định</a:t>
                </a:r>
                <a:r>
                  <a:rPr lang="en-US" dirty="0">
                    <a:cs typeface="Times New Roman" pitchFamily="18" charset="0"/>
                  </a:rPr>
                  <a:t> </a:t>
                </a:r>
                <a:r>
                  <a:rPr lang="en-US" dirty="0" err="1">
                    <a:cs typeface="Times New Roman" pitchFamily="18" charset="0"/>
                  </a:rPr>
                  <a:t>một</a:t>
                </a:r>
                <a:r>
                  <a:rPr lang="en-US" dirty="0">
                    <a:cs typeface="Times New Roman" pitchFamily="18" charset="0"/>
                  </a:rPr>
                  <a:t> </a:t>
                </a:r>
                <a:r>
                  <a:rPr lang="en-US" dirty="0" err="1">
                    <a:cs typeface="Times New Roman" pitchFamily="18" charset="0"/>
                  </a:rPr>
                  <a:t>câu</a:t>
                </a:r>
                <a:r>
                  <a:rPr lang="en-US" dirty="0">
                    <a:cs typeface="Times New Roman" pitchFamily="18" charset="0"/>
                  </a:rPr>
                  <a:t> </a:t>
                </a:r>
                <a:r>
                  <a:rPr lang="en-US" dirty="0" err="1">
                    <a:cs typeface="Times New Roman" pitchFamily="18" charset="0"/>
                  </a:rPr>
                  <a:t>có</a:t>
                </a:r>
                <a:r>
                  <a:rPr lang="en-US" dirty="0">
                    <a:cs typeface="Times New Roman" pitchFamily="18" charset="0"/>
                  </a:rPr>
                  <a:t> </a:t>
                </a:r>
                <a:r>
                  <a:rPr lang="en-US" dirty="0" err="1">
                    <a:cs typeface="Times New Roman" pitchFamily="18" charset="0"/>
                  </a:rPr>
                  <a:t>độ</a:t>
                </a:r>
                <a:r>
                  <a:rPr lang="en-US" dirty="0">
                    <a:cs typeface="Times New Roman" pitchFamily="18" charset="0"/>
                  </a:rPr>
                  <a:t> </a:t>
                </a:r>
                <a:r>
                  <a:rPr lang="en-US" dirty="0" err="1">
                    <a:cs typeface="Times New Roman" pitchFamily="18" charset="0"/>
                  </a:rPr>
                  <a:t>tổng</a:t>
                </a:r>
                <a:r>
                  <a:rPr lang="en-US" dirty="0">
                    <a:cs typeface="Times New Roman" pitchFamily="18" charset="0"/>
                  </a:rPr>
                  <a:t> </a:t>
                </a:r>
                <a:r>
                  <a:rPr lang="en-US" dirty="0" err="1">
                    <a:cs typeface="Times New Roman" pitchFamily="18" charset="0"/>
                  </a:rPr>
                  <a:t>quát</a:t>
                </a:r>
                <a:r>
                  <a:rPr lang="en-US" dirty="0">
                    <a:cs typeface="Times New Roman" pitchFamily="18" charset="0"/>
                  </a:rPr>
                  <a:t> </a:t>
                </a:r>
                <a:r>
                  <a:rPr lang="en-US" dirty="0" err="1">
                    <a:cs typeface="Times New Roman" pitchFamily="18" charset="0"/>
                  </a:rPr>
                  <a:t>nhất</a:t>
                </a:r>
                <a:r>
                  <a:rPr lang="en-US" dirty="0">
                    <a:cs typeface="Times New Roman" pitchFamily="18" charset="0"/>
                  </a:rPr>
                  <a:t>: </a:t>
                </a:r>
                <a:r>
                  <a:rPr lang="en-US" dirty="0" err="1">
                    <a:cs typeface="Times New Roman" pitchFamily="18" charset="0"/>
                  </a:rPr>
                  <a:t>câu</a:t>
                </a:r>
                <a:r>
                  <a:rPr lang="en-US" dirty="0">
                    <a:cs typeface="Times New Roman" pitchFamily="18" charset="0"/>
                  </a:rPr>
                  <a:t> </a:t>
                </a:r>
                <a:r>
                  <a:rPr lang="en-US" dirty="0" err="1">
                    <a:cs typeface="Times New Roman" pitchFamily="18" charset="0"/>
                  </a:rPr>
                  <a:t>gần</a:t>
                </a:r>
                <a:r>
                  <a:rPr lang="en-US" dirty="0">
                    <a:cs typeface="Times New Roman" pitchFamily="18" charset="0"/>
                  </a:rPr>
                  <a:t> </a:t>
                </a:r>
                <a:r>
                  <a:rPr lang="en-US" dirty="0" err="1">
                    <a:cs typeface="Times New Roman" pitchFamily="18" charset="0"/>
                  </a:rPr>
                  <a:t>tâm</a:t>
                </a:r>
                <a:r>
                  <a:rPr lang="en-US" dirty="0">
                    <a:cs typeface="Times New Roman" pitchFamily="18" charset="0"/>
                  </a:rPr>
                  <a:t> </a:t>
                </a:r>
                <a:r>
                  <a:rPr lang="en-US" dirty="0" err="1">
                    <a:cs typeface="Times New Roman" pitchFamily="18" charset="0"/>
                  </a:rPr>
                  <a:t>cụm</a:t>
                </a:r>
                <a:r>
                  <a:rPr lang="en-US" dirty="0">
                    <a:cs typeface="Times New Roman" pitchFamily="18" charset="0"/>
                  </a:rPr>
                  <a:t> </a:t>
                </a:r>
                <a:r>
                  <a:rPr lang="en-US" dirty="0" err="1">
                    <a:cs typeface="Times New Roman" pitchFamily="18" charset="0"/>
                  </a:rPr>
                  <a:t>nhất</a:t>
                </a:r>
                <a:r>
                  <a:rPr lang="en-US" dirty="0">
                    <a:cs typeface="Times New Roman" pitchFamily="18" charset="0"/>
                  </a:rPr>
                  <a:t>.</a:t>
                </a:r>
              </a:p>
              <a:p>
                <a:pPr marL="0" lvl="0" indent="0" algn="just">
                  <a:lnSpc>
                    <a:spcPct val="120000"/>
                  </a:lnSpc>
                  <a:buNone/>
                </a:pPr>
                <a:r>
                  <a:rPr lang="en-US" dirty="0">
                    <a:cs typeface="Times New Roman" pitchFamily="18" charset="0"/>
                  </a:rPr>
                  <a:t>	</a:t>
                </a:r>
              </a:p>
              <a:p>
                <a:pPr marL="0" indent="0" algn="just">
                  <a:buNone/>
                </a:pPr>
                <a:r>
                  <a:rPr lang="en-US" b="1" dirty="0" err="1">
                    <a:cs typeface="Times New Roman" pitchFamily="18" charset="0"/>
                  </a:rPr>
                  <a:t>Bước</a:t>
                </a:r>
                <a:r>
                  <a:rPr lang="en-US" b="1" dirty="0">
                    <a:cs typeface="Times New Roman" pitchFamily="18" charset="0"/>
                  </a:rPr>
                  <a:t> 5: </a:t>
                </a:r>
                <a:r>
                  <a:rPr lang="en-US" b="1" dirty="0" err="1">
                    <a:cs typeface="Times New Roman" pitchFamily="18" charset="0"/>
                  </a:rPr>
                  <a:t>Sắp</a:t>
                </a:r>
                <a:r>
                  <a:rPr lang="en-US" b="1" dirty="0">
                    <a:cs typeface="Times New Roman" pitchFamily="18" charset="0"/>
                  </a:rPr>
                  <a:t> </a:t>
                </a:r>
                <a:r>
                  <a:rPr lang="en-US" b="1" dirty="0" err="1">
                    <a:cs typeface="Times New Roman" pitchFamily="18" charset="0"/>
                  </a:rPr>
                  <a:t>xếp</a:t>
                </a:r>
                <a:r>
                  <a:rPr lang="en-US" b="1" dirty="0">
                    <a:cs typeface="Times New Roman" pitchFamily="18" charset="0"/>
                  </a:rPr>
                  <a:t> </a:t>
                </a:r>
                <a:r>
                  <a:rPr lang="en-US" b="1" dirty="0" err="1">
                    <a:cs typeface="Times New Roman" pitchFamily="18" charset="0"/>
                  </a:rPr>
                  <a:t>các</a:t>
                </a:r>
                <a:r>
                  <a:rPr lang="en-US" b="1" dirty="0">
                    <a:cs typeface="Times New Roman" pitchFamily="18" charset="0"/>
                  </a:rPr>
                  <a:t> </a:t>
                </a:r>
                <a:r>
                  <a:rPr lang="en-US" b="1" dirty="0" err="1">
                    <a:cs typeface="Times New Roman" pitchFamily="18" charset="0"/>
                  </a:rPr>
                  <a:t>câu</a:t>
                </a:r>
                <a:r>
                  <a:rPr lang="en-US" b="1" dirty="0">
                    <a:cs typeface="Times New Roman" pitchFamily="18" charset="0"/>
                  </a:rPr>
                  <a:t> </a:t>
                </a:r>
                <a:r>
                  <a:rPr lang="en-US" b="1" dirty="0" err="1">
                    <a:cs typeface="Times New Roman" pitchFamily="18" charset="0"/>
                  </a:rPr>
                  <a:t>đại</a:t>
                </a:r>
                <a:r>
                  <a:rPr lang="en-US" b="1" dirty="0">
                    <a:cs typeface="Times New Roman" pitchFamily="18" charset="0"/>
                  </a:rPr>
                  <a:t> </a:t>
                </a:r>
                <a:r>
                  <a:rPr lang="en-US" b="1" dirty="0" err="1">
                    <a:cs typeface="Times New Roman" pitchFamily="18" charset="0"/>
                  </a:rPr>
                  <a:t>diện</a:t>
                </a:r>
                <a:r>
                  <a:rPr lang="en-US" b="1" dirty="0">
                    <a:cs typeface="Times New Roman" pitchFamily="18" charset="0"/>
                  </a:rPr>
                  <a:t> </a:t>
                </a:r>
                <a:r>
                  <a:rPr lang="en-US" b="1" dirty="0" err="1">
                    <a:cs typeface="Times New Roman" pitchFamily="18" charset="0"/>
                  </a:rPr>
                  <a:t>cụm</a:t>
                </a:r>
                <a:r>
                  <a:rPr lang="en-US" b="1" dirty="0">
                    <a:cs typeface="Times New Roman" pitchFamily="18" charset="0"/>
                  </a:rPr>
                  <a:t> </a:t>
                </a:r>
                <a:r>
                  <a:rPr lang="en-US" b="1" dirty="0" err="1">
                    <a:cs typeface="Times New Roman" pitchFamily="18" charset="0"/>
                  </a:rPr>
                  <a:t>thành</a:t>
                </a:r>
                <a:r>
                  <a:rPr lang="en-US" b="1" dirty="0">
                    <a:cs typeface="Times New Roman" pitchFamily="18" charset="0"/>
                  </a:rPr>
                  <a:t> </a:t>
                </a:r>
                <a:r>
                  <a:rPr lang="en-US" b="1" dirty="0" err="1">
                    <a:cs typeface="Times New Roman" pitchFamily="18" charset="0"/>
                  </a:rPr>
                  <a:t>đoạn</a:t>
                </a:r>
                <a:r>
                  <a:rPr lang="en-US" b="1" dirty="0">
                    <a:cs typeface="Times New Roman" pitchFamily="18" charset="0"/>
                  </a:rPr>
                  <a:t> </a:t>
                </a:r>
                <a:r>
                  <a:rPr lang="en-US" b="1" dirty="0" err="1">
                    <a:cs typeface="Times New Roman" pitchFamily="18" charset="0"/>
                  </a:rPr>
                  <a:t>tóm</a:t>
                </a:r>
                <a:r>
                  <a:rPr lang="en-US" b="1" dirty="0">
                    <a:cs typeface="Times New Roman" pitchFamily="18" charset="0"/>
                  </a:rPr>
                  <a:t> </a:t>
                </a:r>
                <a:r>
                  <a:rPr lang="en-US" b="1" dirty="0" err="1">
                    <a:cs typeface="Times New Roman" pitchFamily="18" charset="0"/>
                  </a:rPr>
                  <a:t>tắt</a:t>
                </a:r>
                <a:r>
                  <a:rPr lang="en-US" b="1" dirty="0">
                    <a:cs typeface="Times New Roman" pitchFamily="18" charset="0"/>
                  </a:rPr>
                  <a:t>:</a:t>
                </a:r>
              </a:p>
              <a:p>
                <a:pPr marL="0" indent="0" algn="just">
                  <a:buNone/>
                </a:pPr>
                <a:r>
                  <a:rPr lang="en-US" dirty="0" err="1">
                    <a:cs typeface="Times New Roman" pitchFamily="18" charset="0"/>
                  </a:rPr>
                  <a:t>Tính</a:t>
                </a:r>
                <a:r>
                  <a:rPr lang="en-US" dirty="0">
                    <a:cs typeface="Times New Roman" pitchFamily="18" charset="0"/>
                  </a:rPr>
                  <a:t> </a:t>
                </a:r>
                <a:r>
                  <a:rPr lang="en-US" dirty="0" err="1">
                    <a:cs typeface="Times New Roman" pitchFamily="18" charset="0"/>
                  </a:rPr>
                  <a:t>thứ</a:t>
                </a:r>
                <a:r>
                  <a:rPr lang="en-US" dirty="0">
                    <a:cs typeface="Times New Roman" pitchFamily="18" charset="0"/>
                  </a:rPr>
                  <a:t> </a:t>
                </a:r>
                <a:r>
                  <a:rPr lang="en-US" dirty="0" err="1">
                    <a:cs typeface="Times New Roman" pitchFamily="18" charset="0"/>
                  </a:rPr>
                  <a:t>tự</a:t>
                </a:r>
                <a:r>
                  <a:rPr lang="en-US" dirty="0">
                    <a:cs typeface="Times New Roman" pitchFamily="18" charset="0"/>
                  </a:rPr>
                  <a:t> </a:t>
                </a:r>
                <a:r>
                  <a:rPr lang="en-US" dirty="0" err="1">
                    <a:cs typeface="Times New Roman" pitchFamily="18" charset="0"/>
                  </a:rPr>
                  <a:t>trung</a:t>
                </a:r>
                <a:r>
                  <a:rPr lang="en-US" dirty="0">
                    <a:cs typeface="Times New Roman" pitchFamily="18" charset="0"/>
                  </a:rPr>
                  <a:t> </a:t>
                </a:r>
                <a:r>
                  <a:rPr lang="en-US" dirty="0" err="1">
                    <a:cs typeface="Times New Roman" pitchFamily="18" charset="0"/>
                  </a:rPr>
                  <a:t>bình</a:t>
                </a:r>
                <a:r>
                  <a:rPr lang="en-US" dirty="0">
                    <a:cs typeface="Times New Roman" pitchFamily="18" charset="0"/>
                  </a:rPr>
                  <a:t> </a:t>
                </a:r>
                <a:r>
                  <a:rPr lang="en-US" dirty="0" err="1">
                    <a:cs typeface="Times New Roman" pitchFamily="18" charset="0"/>
                  </a:rPr>
                  <a:t>của</a:t>
                </a:r>
                <a:r>
                  <a:rPr lang="en-US" dirty="0">
                    <a:cs typeface="Times New Roman" pitchFamily="18" charset="0"/>
                  </a:rPr>
                  <a:t> </a:t>
                </a:r>
                <a:r>
                  <a:rPr lang="en-US" dirty="0" err="1">
                    <a:cs typeface="Times New Roman" pitchFamily="18" charset="0"/>
                  </a:rPr>
                  <a:t>cụm</a:t>
                </a:r>
                <a:r>
                  <a:rPr lang="en-US" dirty="0">
                    <a:cs typeface="Times New Roman" pitchFamily="18" charset="0"/>
                  </a:rPr>
                  <a:t>:</a:t>
                </a:r>
              </a:p>
              <a:p>
                <a:pPr marL="0" indent="0" algn="just">
                  <a:buNone/>
                </a:pPr>
                <a:endParaRPr lang="en-US" dirty="0"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en-US" dirty="0">
                    <a:cs typeface="Times New Roman" pitchFamily="18" charset="0"/>
                  </a:rPr>
                  <a:t>			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5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T</m:t>
                        </m:r>
                        <m:r>
                          <a:rPr lang="en-US" sz="25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ổ</m:t>
                        </m:r>
                        <m:r>
                          <m:rPr>
                            <m:sty m:val="p"/>
                          </m:rPr>
                          <a:rPr lang="en-US" sz="25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ng</m:t>
                        </m:r>
                        <m:r>
                          <a:rPr lang="en-US" sz="25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5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s</m:t>
                        </m:r>
                        <m:r>
                          <a:rPr lang="en-US" sz="25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ố </m:t>
                        </m:r>
                        <m:r>
                          <m:rPr>
                            <m:sty m:val="p"/>
                          </m:rPr>
                          <a:rPr lang="en-US" sz="25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th</m:t>
                        </m:r>
                        <m:r>
                          <a:rPr lang="en-US" sz="25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ứ </m:t>
                        </m:r>
                        <m:r>
                          <m:rPr>
                            <m:sty m:val="p"/>
                          </m:rPr>
                          <a:rPr lang="en-US" sz="25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t</m:t>
                        </m:r>
                        <m:r>
                          <a:rPr lang="en-US" sz="25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ự </m:t>
                        </m:r>
                        <m:r>
                          <m:rPr>
                            <m:sty m:val="p"/>
                          </m:rPr>
                          <a:rPr lang="en-US" sz="25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c</m:t>
                        </m:r>
                        <m:r>
                          <a:rPr lang="en-US" sz="25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en-US" sz="25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c</m:t>
                        </m:r>
                        <m:r>
                          <a:rPr lang="en-US" sz="25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5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c</m:t>
                        </m:r>
                        <m:r>
                          <a:rPr lang="en-US" sz="25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â</m:t>
                        </m:r>
                        <m:r>
                          <m:rPr>
                            <m:sty m:val="p"/>
                          </m:rPr>
                          <a:rPr lang="en-US" sz="25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u</m:t>
                        </m:r>
                        <m:r>
                          <a:rPr lang="en-US" sz="25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5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trong</m:t>
                        </m:r>
                        <m:r>
                          <a:rPr lang="en-US" sz="25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5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c</m:t>
                        </m:r>
                        <m:r>
                          <a:rPr lang="en-US" sz="25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ụ</m:t>
                        </m:r>
                        <m:r>
                          <m:rPr>
                            <m:sty m:val="p"/>
                          </m:rPr>
                          <a:rPr lang="en-US" sz="25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m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vi-VN" sz="2500" b="0" i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S</m:t>
                        </m:r>
                        <m:r>
                          <a:rPr lang="vi-VN" sz="2500" b="0" i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ố </m:t>
                        </m:r>
                        <m:r>
                          <m:rPr>
                            <m:sty m:val="p"/>
                          </m:rPr>
                          <a:rPr lang="vi-VN" sz="2500" b="0" i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c</m:t>
                        </m:r>
                        <m:r>
                          <a:rPr lang="vi-VN" sz="2500" b="0" i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â</m:t>
                        </m:r>
                        <m:r>
                          <m:rPr>
                            <m:sty m:val="p"/>
                          </m:rPr>
                          <a:rPr lang="vi-VN" sz="2500" b="0" i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u</m:t>
                        </m:r>
                        <m:r>
                          <a:rPr lang="vi-VN" sz="2500" b="0" i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vi-VN" sz="2500" b="0" i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c</m:t>
                        </m:r>
                        <m:r>
                          <a:rPr lang="vi-VN" sz="2500" b="0" i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ủ</m:t>
                        </m:r>
                        <m:r>
                          <m:rPr>
                            <m:sty m:val="p"/>
                          </m:rPr>
                          <a:rPr lang="vi-VN" sz="2500" b="0" i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a</m:t>
                        </m:r>
                        <m:r>
                          <a:rPr lang="vi-VN" sz="2500" b="0" i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vi-VN" sz="2500" b="0" i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c</m:t>
                        </m:r>
                        <m:r>
                          <a:rPr lang="vi-VN" sz="2500" b="0" i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ụ</m:t>
                        </m:r>
                        <m:r>
                          <m:rPr>
                            <m:sty m:val="p"/>
                          </m:rPr>
                          <a:rPr lang="vi-VN" sz="2500" b="0" i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m</m:t>
                        </m:r>
                        <m:r>
                          <a:rPr lang="vi-VN" sz="2500" b="0" i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vi-VN" sz="25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vi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just">
                  <a:buNone/>
                </a:pPr>
                <a:r>
                  <a:rPr lang="vi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Sắp xếp các câu đại diện cho cụm theo đúng thứ tự trung bình của cụm chứa câu đó</a:t>
                </a:r>
              </a:p>
              <a:p>
                <a:pPr marL="0" indent="0">
                  <a:buNone/>
                </a:pPr>
                <a:r>
                  <a:rPr lang="vi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=&gt; Đoạn tóm tắt 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7D6A40E7-2DD7-4D5E-B351-2A1A635F7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50" y="1184031"/>
                <a:ext cx="8166100" cy="5362425"/>
              </a:xfrm>
              <a:blipFill>
                <a:blip r:embed="rId2"/>
                <a:stretch>
                  <a:fillRect l="-776" r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7D0D43C-F33E-4F96-8DB2-4FC45A9A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65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4D8813-E813-485E-AA5E-6DAB5484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NỘI DUNG</a:t>
            </a:r>
            <a:endParaRPr lang="vi-VN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F47A016-6502-41FB-8A7A-E97C0B495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38444"/>
            <a:ext cx="8026400" cy="3441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1. 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Giới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thiệu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bài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toán</a:t>
            </a:r>
            <a:endParaRPr lang="en-US" sz="2200" dirty="0">
              <a:solidFill>
                <a:schemeClr val="bg1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2. 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Giải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quyết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bài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toán</a:t>
            </a:r>
            <a:endParaRPr lang="en-US" sz="2200" dirty="0">
              <a:solidFill>
                <a:schemeClr val="bg1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cs typeface="Times New Roman" panose="02020603050405020304" pitchFamily="18" charset="0"/>
              </a:rPr>
              <a:t>3. </a:t>
            </a:r>
            <a:r>
              <a:rPr lang="en-US" sz="2200" dirty="0" err="1">
                <a:cs typeface="Times New Roman" panose="02020603050405020304" pitchFamily="18" charset="0"/>
              </a:rPr>
              <a:t>Kết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quả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đạt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được</a:t>
            </a:r>
            <a:endParaRPr lang="en-US" sz="22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378D044-6626-4D55-BB96-6BAD037D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68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F085D6E-267F-4548-A337-C72C3E84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3.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đạt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được</a:t>
            </a:r>
            <a:endParaRPr lang="vi-VN" dirty="0">
              <a:latin typeface="+mn-lt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7D0D43C-F33E-4F96-8DB2-4FC45A9A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C8A1FA-58D4-2745-A1ED-ED975B5C2CEC}"/>
              </a:ext>
            </a:extLst>
          </p:cNvPr>
          <p:cNvSpPr/>
          <p:nvPr/>
        </p:nvSpPr>
        <p:spPr>
          <a:xfrm>
            <a:off x="3867993" y="1205880"/>
            <a:ext cx="914400" cy="380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AC2955-CCDE-594A-90D4-9630FEFC9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75" y="1812783"/>
            <a:ext cx="8313049" cy="445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F085D6E-267F-4548-A337-C72C3E84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3.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đạt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được</a:t>
            </a:r>
            <a:endParaRPr lang="vi-VN" dirty="0">
              <a:latin typeface="+mn-lt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7D0D43C-F33E-4F96-8DB2-4FC45A9A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CAD0B6D-7558-4F4C-8A53-FA053E2F1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28" y="1238248"/>
            <a:ext cx="8556744" cy="516872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2E640F2-C13E-1D45-A347-B44BA5E685B2}"/>
              </a:ext>
            </a:extLst>
          </p:cNvPr>
          <p:cNvSpPr/>
          <p:nvPr/>
        </p:nvSpPr>
        <p:spPr>
          <a:xfrm>
            <a:off x="5680608" y="1302818"/>
            <a:ext cx="2694649" cy="470321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Hierarchical Clustering</a:t>
            </a:r>
          </a:p>
        </p:txBody>
      </p:sp>
    </p:spTree>
    <p:extLst>
      <p:ext uri="{BB962C8B-B14F-4D97-AF65-F5344CB8AC3E}">
        <p14:creationId xmlns:p14="http://schemas.microsoft.com/office/powerpoint/2010/main" val="627233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F085D6E-267F-4548-A337-C72C3E84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3.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đạt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được</a:t>
            </a:r>
            <a:endParaRPr lang="vi-VN" dirty="0">
              <a:latin typeface="+mn-lt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7D0D43C-F33E-4F96-8DB2-4FC45A9A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535389-5284-234B-B12B-70A3692E5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11" y="1470839"/>
            <a:ext cx="8456177" cy="4452531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E2C76E1-17C1-AE4A-8E56-4C689240D13F}"/>
              </a:ext>
            </a:extLst>
          </p:cNvPr>
          <p:cNvSpPr/>
          <p:nvPr/>
        </p:nvSpPr>
        <p:spPr>
          <a:xfrm>
            <a:off x="5110625" y="1545579"/>
            <a:ext cx="2694649" cy="470321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2553132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F085D6E-267F-4548-A337-C72C3E84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n-lt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khảo</a:t>
            </a:r>
            <a:endParaRPr lang="vi-VN" dirty="0">
              <a:latin typeface="+mn-lt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7D0D43C-F33E-4F96-8DB2-4FC45A9A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17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6A5E34-C9F8-2249-926F-9FB9DA213BE4}"/>
              </a:ext>
            </a:extLst>
          </p:cNvPr>
          <p:cNvSpPr/>
          <p:nvPr/>
        </p:nvSpPr>
        <p:spPr>
          <a:xfrm>
            <a:off x="764079" y="1042193"/>
            <a:ext cx="7967227" cy="5130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vi-VN" sz="16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vi-VN" sz="1600" b="1" dirty="0">
                <a:latin typeface="Calibri" panose="020F0502020204030204" pitchFamily="34" charset="0"/>
                <a:cs typeface="Calibri" panose="020F0502020204030204" pitchFamily="34" charset="0"/>
              </a:rPr>
              <a:t> liệu huấn luyện word2vec: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u="sng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https://github.com/duyvuleo/VNTC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160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vi-VN" sz="1600" b="1" dirty="0">
                <a:latin typeface="Calibri" panose="020F0502020204030204" pitchFamily="34" charset="0"/>
                <a:cs typeface="Calibri" panose="020F0502020204030204" pitchFamily="34" charset="0"/>
              </a:rPr>
              <a:t>Hierarchical Clustering: 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u="sng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https://towardsdatascience.com/understanding-the-concept-of-hierarchical-clustering-technique-c6e8243758ec</a:t>
            </a:r>
            <a:endParaRPr lang="en-US" sz="16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u="sng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https://www.cs.umd.edu/hcil/hce/hce3-manual/hce3_manual.html</a:t>
            </a:r>
            <a:r>
              <a:rPr lang="en-US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r>
              <a:rPr lang="vi-VN" sz="16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vi-VN" sz="1600" b="1" dirty="0">
                <a:latin typeface="Calibri" panose="020F0502020204030204" pitchFamily="34" charset="0"/>
                <a:cs typeface="Calibri" panose="020F0502020204030204" pitchFamily="34" charset="0"/>
              </a:rPr>
              <a:t>K-Means Clustering: 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u="sng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https://machinelearningcoban.com/2017/01/01/kmeans/</a:t>
            </a:r>
            <a:r>
              <a:rPr lang="en-US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r>
              <a:rPr lang="vi-VN" sz="1600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Bài</a:t>
            </a:r>
            <a:r>
              <a:rPr lang="vi-VN" sz="1600" b="1" dirty="0">
                <a:latin typeface="Calibri" panose="020F0502020204030204" pitchFamily="34" charset="0"/>
                <a:cs typeface="Calibri" panose="020F0502020204030204" pitchFamily="34" charset="0"/>
              </a:rPr>
              <a:t> hướng dẫn: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giả Nguyễn Thành Hậu: </a:t>
            </a:r>
            <a:r>
              <a:rPr lang="en-US" sz="1600" u="sng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https://github.com/thanhhau097/Natual-Language-Processing/blob/master/Text%20Summarization/Text%20Summarization.ipynb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Tác giả Phạm Hoàng Anh: </a:t>
            </a:r>
            <a:r>
              <a:rPr lang="en-US" sz="1600" u="sng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https://viblo.asia/p/xay-dung-chuong-trinh-tom-tat-van-ban-tieng-viet-don-gian-voi-machine-learning-YWOZrgAwlQ0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2733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3338" y="3105834"/>
            <a:ext cx="68820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cs typeface="Times New Roman" panose="02020603050405020304" pitchFamily="18" charset="0"/>
              </a:rPr>
              <a:t>Cảm </a:t>
            </a:r>
            <a:r>
              <a:rPr lang="en-US" sz="3600" dirty="0" err="1">
                <a:solidFill>
                  <a:srgbClr val="C00000"/>
                </a:solidFill>
                <a:cs typeface="Times New Roman" panose="02020603050405020304" pitchFamily="18" charset="0"/>
              </a:rPr>
              <a:t>ơn</a:t>
            </a:r>
            <a:r>
              <a:rPr lang="en-US" sz="3600" dirty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cs typeface="Times New Roman" panose="02020603050405020304" pitchFamily="18" charset="0"/>
              </a:rPr>
              <a:t>Cô</a:t>
            </a:r>
            <a:r>
              <a:rPr lang="en-US" sz="3600" dirty="0">
                <a:solidFill>
                  <a:srgbClr val="C00000"/>
                </a:solidFill>
                <a:cs typeface="Times New Roman" panose="02020603050405020304" pitchFamily="18" charset="0"/>
              </a:rPr>
              <a:t> và các bạn đã lắng nghe!</a:t>
            </a: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ED4F1722-4F7A-48B4-9EC7-82263FFB8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4D8813-E813-485E-AA5E-6DAB5484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NỘI DUNG</a:t>
            </a:r>
            <a:endParaRPr lang="vi-VN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F47A016-6502-41FB-8A7A-E97C0B495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38444"/>
            <a:ext cx="8026400" cy="3441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cs typeface="Times New Roman" panose="02020603050405020304" pitchFamily="18" charset="0"/>
              </a:rPr>
              <a:t>1. </a:t>
            </a:r>
            <a:r>
              <a:rPr lang="en-US" sz="2200" dirty="0" err="1">
                <a:cs typeface="Times New Roman" panose="02020603050405020304" pitchFamily="18" charset="0"/>
              </a:rPr>
              <a:t>Giới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thiệu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bài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toán</a:t>
            </a:r>
            <a:endParaRPr lang="en-US" sz="22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cs typeface="Times New Roman" panose="02020603050405020304" pitchFamily="18" charset="0"/>
              </a:rPr>
              <a:t>2. </a:t>
            </a:r>
            <a:r>
              <a:rPr lang="en-US" sz="2200" dirty="0" err="1">
                <a:cs typeface="Times New Roman" panose="02020603050405020304" pitchFamily="18" charset="0"/>
              </a:rPr>
              <a:t>Giải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quyết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bài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toán</a:t>
            </a:r>
            <a:endParaRPr lang="en-US" sz="22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cs typeface="Times New Roman" panose="02020603050405020304" pitchFamily="18" charset="0"/>
              </a:rPr>
              <a:t>3. </a:t>
            </a:r>
            <a:r>
              <a:rPr lang="en-US" sz="2200" dirty="0" err="1">
                <a:cs typeface="Times New Roman" panose="02020603050405020304" pitchFamily="18" charset="0"/>
              </a:rPr>
              <a:t>Kết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quả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đạt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được</a:t>
            </a:r>
            <a:endParaRPr lang="en-US" sz="22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378D044-6626-4D55-BB96-6BAD037D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6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4D8813-E813-485E-AA5E-6DAB5484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NỘI DUNG</a:t>
            </a:r>
            <a:endParaRPr lang="vi-VN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F47A016-6502-41FB-8A7A-E97C0B495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38444"/>
            <a:ext cx="8026400" cy="3441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cs typeface="Times New Roman" panose="02020603050405020304" pitchFamily="18" charset="0"/>
              </a:rPr>
              <a:t>1. </a:t>
            </a:r>
            <a:r>
              <a:rPr lang="en-US" sz="2200" dirty="0" err="1">
                <a:cs typeface="Times New Roman" panose="02020603050405020304" pitchFamily="18" charset="0"/>
              </a:rPr>
              <a:t>Giới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thiệu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bài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toán</a:t>
            </a:r>
            <a:endParaRPr lang="en-US" sz="22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2. 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Giải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quyết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bài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toán</a:t>
            </a:r>
            <a:endParaRPr lang="en-US" sz="2200" dirty="0">
              <a:solidFill>
                <a:schemeClr val="bg1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3. 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Kết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quả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đạt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được</a:t>
            </a:r>
            <a:endParaRPr lang="en-US" sz="2200" dirty="0">
              <a:solidFill>
                <a:schemeClr val="bg1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378D044-6626-4D55-BB96-6BAD037D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A56E3D8-07FC-4324-87D1-027D514D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1.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endParaRPr lang="vi-VN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D2E7D0A-39BF-4851-B11D-2201796F6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656" y="1285021"/>
            <a:ext cx="8445989" cy="532679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buFont typeface="Wingdings" pitchFamily="2" charset="2"/>
              <a:buChar char="q"/>
            </a:pP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Lượng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thông</a:t>
            </a:r>
            <a:r>
              <a:rPr lang="en-US" sz="2400" dirty="0">
                <a:cs typeface="Times New Roman" pitchFamily="18" charset="0"/>
              </a:rPr>
              <a:t> tin </a:t>
            </a:r>
            <a:r>
              <a:rPr lang="en-US" sz="2400" dirty="0" err="1">
                <a:cs typeface="Times New Roman" pitchFamily="18" charset="0"/>
              </a:rPr>
              <a:t>sinh</a:t>
            </a:r>
            <a:r>
              <a:rPr lang="en-US" sz="2400" dirty="0">
                <a:cs typeface="Times New Roman" pitchFamily="18" charset="0"/>
              </a:rPr>
              <a:t> ra </a:t>
            </a:r>
            <a:r>
              <a:rPr lang="en-US" sz="2400" dirty="0" err="1">
                <a:cs typeface="Times New Roman" pitchFamily="18" charset="0"/>
              </a:rPr>
              <a:t>ngày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càng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nhiều</a:t>
            </a:r>
            <a:r>
              <a:rPr lang="en-US" sz="2400" dirty="0">
                <a:cs typeface="Times New Roman" pitchFamily="18" charset="0"/>
              </a:rPr>
              <a:t>.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q"/>
            </a:pP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Thời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gian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và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khả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năng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đọc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của</a:t>
            </a:r>
            <a:r>
              <a:rPr lang="en-US" sz="2400" dirty="0">
                <a:cs typeface="Times New Roman" pitchFamily="18" charset="0"/>
              </a:rPr>
              <a:t> con </a:t>
            </a:r>
            <a:r>
              <a:rPr lang="en-US" sz="2400" dirty="0" err="1">
                <a:cs typeface="Times New Roman" pitchFamily="18" charset="0"/>
              </a:rPr>
              <a:t>người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có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hạn</a:t>
            </a:r>
            <a:r>
              <a:rPr lang="en-US" sz="2400" dirty="0"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dirty="0">
                <a:cs typeface="Times New Roman" pitchFamily="18" charset="0"/>
              </a:rPr>
              <a:t>=&gt; </a:t>
            </a:r>
            <a:r>
              <a:rPr lang="en-US" sz="2400" dirty="0" err="1">
                <a:cs typeface="Times New Roman" pitchFamily="18" charset="0"/>
              </a:rPr>
              <a:t>Cần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tạo</a:t>
            </a:r>
            <a:r>
              <a:rPr lang="en-US" sz="2400" dirty="0">
                <a:cs typeface="Times New Roman" pitchFamily="18" charset="0"/>
              </a:rPr>
              <a:t> ra </a:t>
            </a:r>
            <a:r>
              <a:rPr lang="en-US" sz="2400" dirty="0" err="1">
                <a:cs typeface="Times New Roman" pitchFamily="18" charset="0"/>
              </a:rPr>
              <a:t>công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cụ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có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thể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tóm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tắt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tự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động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dirty="0" err="1">
                <a:cs typeface="Times New Roman" pitchFamily="18" charset="0"/>
              </a:rPr>
              <a:t>tiết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kiệm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thời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gian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đọc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cho</a:t>
            </a:r>
            <a:r>
              <a:rPr lang="en-US" sz="2400" dirty="0">
                <a:cs typeface="Times New Roman" pitchFamily="18" charset="0"/>
              </a:rPr>
              <a:t> con </a:t>
            </a:r>
            <a:r>
              <a:rPr lang="en-US" sz="2400" dirty="0" err="1">
                <a:cs typeface="Times New Roman" pitchFamily="18" charset="0"/>
              </a:rPr>
              <a:t>người</a:t>
            </a:r>
            <a:r>
              <a:rPr lang="en-US" sz="2400" dirty="0"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 err="1">
                <a:cs typeface="Times New Roman" pitchFamily="18" charset="0"/>
              </a:rPr>
              <a:t>Phát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b="1" dirty="0" err="1">
                <a:cs typeface="Times New Roman" pitchFamily="18" charset="0"/>
              </a:rPr>
              <a:t>biểu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b="1" dirty="0" err="1">
                <a:cs typeface="Times New Roman" pitchFamily="18" charset="0"/>
              </a:rPr>
              <a:t>bài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b="1" dirty="0" err="1">
                <a:cs typeface="Times New Roman" pitchFamily="18" charset="0"/>
              </a:rPr>
              <a:t>toán</a:t>
            </a:r>
            <a:r>
              <a:rPr lang="en-US" sz="2400" b="1" dirty="0">
                <a:cs typeface="Times New Roman" pitchFamily="18" charset="0"/>
              </a:rPr>
              <a:t>: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DB6FD34-E234-4E72-8F63-6B9FEB95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4</a:t>
            </a:fld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DA06700-7E78-9344-950A-7EDF41C1C6B9}"/>
              </a:ext>
            </a:extLst>
          </p:cNvPr>
          <p:cNvSpPr/>
          <p:nvPr/>
        </p:nvSpPr>
        <p:spPr>
          <a:xfrm>
            <a:off x="488950" y="4993387"/>
            <a:ext cx="2775568" cy="115918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Times New Roman" pitchFamily="18" charset="0"/>
              </a:rPr>
              <a:t>Một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văn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bản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dài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gồm</a:t>
            </a:r>
            <a:r>
              <a:rPr lang="en-US" dirty="0">
                <a:cs typeface="Times New Roman" pitchFamily="18" charset="0"/>
              </a:rPr>
              <a:t> N </a:t>
            </a:r>
            <a:r>
              <a:rPr lang="en-US" dirty="0" err="1">
                <a:cs typeface="Times New Roman" pitchFamily="18" charset="0"/>
              </a:rPr>
              <a:t>câu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DF278FB-AEB2-494B-9AFC-D7D3ED6013FF}"/>
              </a:ext>
            </a:extLst>
          </p:cNvPr>
          <p:cNvSpPr/>
          <p:nvPr/>
        </p:nvSpPr>
        <p:spPr>
          <a:xfrm>
            <a:off x="5062186" y="4963873"/>
            <a:ext cx="3592864" cy="115918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Times New Roman" pitchFamily="18" charset="0"/>
              </a:rPr>
              <a:t>Văn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bản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ngắn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gồm</a:t>
            </a:r>
            <a:r>
              <a:rPr lang="en-US" dirty="0">
                <a:cs typeface="Times New Roman" pitchFamily="18" charset="0"/>
              </a:rPr>
              <a:t> K </a:t>
            </a:r>
            <a:r>
              <a:rPr lang="en-US" dirty="0" err="1">
                <a:cs typeface="Times New Roman" pitchFamily="18" charset="0"/>
              </a:rPr>
              <a:t>câu</a:t>
            </a:r>
            <a:r>
              <a:rPr lang="en-US" dirty="0">
                <a:cs typeface="Times New Roman" pitchFamily="18" charset="0"/>
              </a:rPr>
              <a:t>, </a:t>
            </a:r>
          </a:p>
          <a:p>
            <a:pPr algn="ctr"/>
            <a:r>
              <a:rPr lang="en-US" dirty="0" err="1">
                <a:cs typeface="Times New Roman" pitchFamily="18" charset="0"/>
              </a:rPr>
              <a:t>giữ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lại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ý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chính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của</a:t>
            </a:r>
            <a:r>
              <a:rPr lang="en-US" dirty="0">
                <a:cs typeface="Times New Roman" pitchFamily="18" charset="0"/>
              </a:rPr>
              <a:t> input</a:t>
            </a:r>
            <a:endParaRPr lang="en-US" dirty="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C8528C9-8C35-954F-B825-50C0D7683C15}"/>
              </a:ext>
            </a:extLst>
          </p:cNvPr>
          <p:cNvSpPr/>
          <p:nvPr/>
        </p:nvSpPr>
        <p:spPr>
          <a:xfrm>
            <a:off x="3463391" y="5458473"/>
            <a:ext cx="1399922" cy="229011"/>
          </a:xfrm>
          <a:prstGeom prst="rightArrow">
            <a:avLst>
              <a:gd name="adj1" fmla="val 50000"/>
              <a:gd name="adj2" fmla="val 146911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FDECAA-7B6C-014F-9AF9-E53BC634D686}"/>
              </a:ext>
            </a:extLst>
          </p:cNvPr>
          <p:cNvSpPr txBox="1"/>
          <p:nvPr/>
        </p:nvSpPr>
        <p:spPr>
          <a:xfrm>
            <a:off x="1494257" y="4308485"/>
            <a:ext cx="76495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Input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40DDDE-84FB-9A4E-9F48-FA713CFCAB97}"/>
              </a:ext>
            </a:extLst>
          </p:cNvPr>
          <p:cNvSpPr txBox="1"/>
          <p:nvPr/>
        </p:nvSpPr>
        <p:spPr>
          <a:xfrm>
            <a:off x="6375953" y="4308485"/>
            <a:ext cx="9653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06922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4D8813-E813-485E-AA5E-6DAB5484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NỘI DUNG</a:t>
            </a:r>
            <a:endParaRPr lang="vi-VN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F47A016-6502-41FB-8A7A-E97C0B495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38444"/>
            <a:ext cx="8026400" cy="3441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1. 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Giới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thiệu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bài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toán</a:t>
            </a:r>
            <a:endParaRPr lang="en-US" sz="2200" dirty="0">
              <a:solidFill>
                <a:schemeClr val="bg1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cs typeface="Times New Roman" panose="02020603050405020304" pitchFamily="18" charset="0"/>
              </a:rPr>
              <a:t>2. </a:t>
            </a:r>
            <a:r>
              <a:rPr lang="en-US" sz="2200" dirty="0" err="1">
                <a:cs typeface="Times New Roman" panose="02020603050405020304" pitchFamily="18" charset="0"/>
              </a:rPr>
              <a:t>Giải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quyết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bài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toán</a:t>
            </a:r>
            <a:endParaRPr lang="en-US" sz="22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3. 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Kết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quả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đạt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được</a:t>
            </a:r>
            <a:endParaRPr lang="en-US" sz="2200" dirty="0">
              <a:solidFill>
                <a:schemeClr val="bg1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378D044-6626-4D55-BB96-6BAD037D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91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F085D6E-267F-4548-A337-C72C3E84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2.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endParaRPr lang="vi-VN" dirty="0">
              <a:latin typeface="+mn-lt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7D0D43C-F33E-4F96-8DB2-4FC45A9A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6AD2F0-B34D-6047-A8BD-4E72FC4ECCF9}"/>
              </a:ext>
            </a:extLst>
          </p:cNvPr>
          <p:cNvSpPr/>
          <p:nvPr/>
        </p:nvSpPr>
        <p:spPr>
          <a:xfrm>
            <a:off x="3687012" y="6001120"/>
            <a:ext cx="18900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Các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bước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xử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lý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bài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toán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30C23D3-B345-004B-BAAC-81A0DF5C5127}"/>
              </a:ext>
            </a:extLst>
          </p:cNvPr>
          <p:cNvSpPr/>
          <p:nvPr/>
        </p:nvSpPr>
        <p:spPr>
          <a:xfrm>
            <a:off x="860485" y="1563022"/>
            <a:ext cx="1263014" cy="112317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path path="rect">
              <a:fillToRect l="100000" t="100000"/>
            </a:path>
            <a:tileRect r="-100000" b="-100000"/>
          </a:gra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vi-V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Văn bản 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vi-V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đầu vào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3EE5289-0358-5D4A-80D3-5D2A7F33FC47}"/>
              </a:ext>
            </a:extLst>
          </p:cNvPr>
          <p:cNvSpPr/>
          <p:nvPr/>
        </p:nvSpPr>
        <p:spPr>
          <a:xfrm>
            <a:off x="3964678" y="1563022"/>
            <a:ext cx="1334674" cy="112317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path path="rect">
              <a:fillToRect l="100000" t="100000"/>
            </a:path>
            <a:tileRect r="-100000" b="-100000"/>
          </a:gra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vi-V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Tập câu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8B77947-B66B-2141-873D-DF9D69FD5CB5}"/>
              </a:ext>
            </a:extLst>
          </p:cNvPr>
          <p:cNvSpPr/>
          <p:nvPr/>
        </p:nvSpPr>
        <p:spPr>
          <a:xfrm>
            <a:off x="7097708" y="1559926"/>
            <a:ext cx="1417641" cy="110285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path path="rect">
              <a:fillToRect l="100000" t="100000"/>
            </a:path>
            <a:tileRect r="-100000" b="-100000"/>
          </a:gra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vi-V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Tập vector 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vi-V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câu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3FE59FD-3F39-D64F-A1F6-970BC03CAF89}"/>
              </a:ext>
            </a:extLst>
          </p:cNvPr>
          <p:cNvSpPr/>
          <p:nvPr/>
        </p:nvSpPr>
        <p:spPr>
          <a:xfrm>
            <a:off x="7097710" y="4466966"/>
            <a:ext cx="1417640" cy="111492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path path="rect">
              <a:fillToRect l="100000" t="100000"/>
            </a:path>
            <a:tileRect r="-100000" b="-100000"/>
          </a:gra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vi-V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Cụm 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vi-V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các câu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B0BE6B6-D28C-CD40-8F08-E778E4826B07}"/>
              </a:ext>
            </a:extLst>
          </p:cNvPr>
          <p:cNvSpPr/>
          <p:nvPr/>
        </p:nvSpPr>
        <p:spPr>
          <a:xfrm>
            <a:off x="4022538" y="4474374"/>
            <a:ext cx="1334674" cy="112317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path path="rect">
              <a:fillToRect l="100000" t="100000"/>
            </a:path>
            <a:tileRect r="-100000" b="-100000"/>
          </a:gra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vi-V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Các câu đại diện cho cụm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02F9DF4-B660-594B-AF99-EF7290E09ED1}"/>
              </a:ext>
            </a:extLst>
          </p:cNvPr>
          <p:cNvSpPr/>
          <p:nvPr/>
        </p:nvSpPr>
        <p:spPr>
          <a:xfrm>
            <a:off x="864400" y="4466966"/>
            <a:ext cx="1263015" cy="112317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path path="rect">
              <a:fillToRect l="100000" t="100000"/>
            </a:path>
            <a:tileRect r="-100000" b="-100000"/>
          </a:gra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vi-VN" sz="2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Văn bản </a:t>
            </a:r>
            <a:endParaRPr lang="en-US" sz="200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vi-VN" sz="2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tóm tắt</a:t>
            </a:r>
            <a:endParaRPr lang="en-US" sz="200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3" name="Text Box 24">
            <a:extLst>
              <a:ext uri="{FF2B5EF4-FFF2-40B4-BE49-F238E27FC236}">
                <a16:creationId xmlns:a16="http://schemas.microsoft.com/office/drawing/2014/main" id="{8DE26B75-AAF5-E24D-B153-2B9F707D87A3}"/>
              </a:ext>
            </a:extLst>
          </p:cNvPr>
          <p:cNvSpPr txBox="1"/>
          <p:nvPr/>
        </p:nvSpPr>
        <p:spPr>
          <a:xfrm>
            <a:off x="2429163" y="1528372"/>
            <a:ext cx="1374791" cy="51562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vi-VN" sz="15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Tiền xử lý</a:t>
            </a:r>
            <a:endParaRPr lang="en-US" sz="15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vi-VN" sz="15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và tách câu</a:t>
            </a:r>
            <a:endParaRPr lang="en-US" sz="15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4" name="Text Box 25">
            <a:extLst>
              <a:ext uri="{FF2B5EF4-FFF2-40B4-BE49-F238E27FC236}">
                <a16:creationId xmlns:a16="http://schemas.microsoft.com/office/drawing/2014/main" id="{E3FF1247-0671-5D44-912B-82D80A9D6BAC}"/>
              </a:ext>
            </a:extLst>
          </p:cNvPr>
          <p:cNvSpPr txBox="1"/>
          <p:nvPr/>
        </p:nvSpPr>
        <p:spPr>
          <a:xfrm>
            <a:off x="5569880" y="1559926"/>
            <a:ext cx="1257300" cy="34480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vi-VN" sz="15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Vector hoá câu</a:t>
            </a:r>
            <a:endParaRPr lang="en-US" sz="15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5" name="Text Box 27">
            <a:extLst>
              <a:ext uri="{FF2B5EF4-FFF2-40B4-BE49-F238E27FC236}">
                <a16:creationId xmlns:a16="http://schemas.microsoft.com/office/drawing/2014/main" id="{8C713085-0886-8F40-A650-05982166FCDE}"/>
              </a:ext>
            </a:extLst>
          </p:cNvPr>
          <p:cNvSpPr txBox="1"/>
          <p:nvPr/>
        </p:nvSpPr>
        <p:spPr>
          <a:xfrm>
            <a:off x="5583738" y="4160631"/>
            <a:ext cx="1334672" cy="69532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vi-VN" sz="15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Tìm câu </a:t>
            </a:r>
            <a:endParaRPr lang="en-US" sz="15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vi-VN" sz="15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gần tâm cụm nhất</a:t>
            </a:r>
            <a:endParaRPr lang="en-US" sz="15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6" name="Text Box 28">
            <a:extLst>
              <a:ext uri="{FF2B5EF4-FFF2-40B4-BE49-F238E27FC236}">
                <a16:creationId xmlns:a16="http://schemas.microsoft.com/office/drawing/2014/main" id="{388D9913-A726-3346-97FE-46F3B3D46CD8}"/>
              </a:ext>
            </a:extLst>
          </p:cNvPr>
          <p:cNvSpPr txBox="1"/>
          <p:nvPr/>
        </p:nvSpPr>
        <p:spPr>
          <a:xfrm>
            <a:off x="2437389" y="4160631"/>
            <a:ext cx="1358337" cy="72199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vi-VN" sz="15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Sắp xếp các câu đại diện cụm</a:t>
            </a:r>
            <a:endParaRPr lang="en-US" sz="15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A29566-8238-0048-B60C-7D7C1E054B79}"/>
              </a:ext>
            </a:extLst>
          </p:cNvPr>
          <p:cNvCxnSpPr>
            <a:cxnSpLocks/>
          </p:cNvCxnSpPr>
          <p:nvPr/>
        </p:nvCxnSpPr>
        <p:spPr>
          <a:xfrm flipV="1">
            <a:off x="2123499" y="2124609"/>
            <a:ext cx="1841179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C2FE8B-6799-EF45-A05F-1770F32DFBEC}"/>
              </a:ext>
            </a:extLst>
          </p:cNvPr>
          <p:cNvCxnSpPr>
            <a:cxnSpLocks/>
          </p:cNvCxnSpPr>
          <p:nvPr/>
        </p:nvCxnSpPr>
        <p:spPr>
          <a:xfrm flipV="1">
            <a:off x="5299352" y="2111355"/>
            <a:ext cx="1798356" cy="1325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738C3C-1C14-374D-BDF3-C5881805850C}"/>
              </a:ext>
            </a:extLst>
          </p:cNvPr>
          <p:cNvCxnSpPr>
            <a:cxnSpLocks/>
          </p:cNvCxnSpPr>
          <p:nvPr/>
        </p:nvCxnSpPr>
        <p:spPr>
          <a:xfrm flipH="1">
            <a:off x="5357212" y="5024426"/>
            <a:ext cx="1740498" cy="1153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DC98DB-2A40-CC41-9707-20BC2F4BDA18}"/>
              </a:ext>
            </a:extLst>
          </p:cNvPr>
          <p:cNvCxnSpPr>
            <a:cxnSpLocks/>
          </p:cNvCxnSpPr>
          <p:nvPr/>
        </p:nvCxnSpPr>
        <p:spPr>
          <a:xfrm flipH="1" flipV="1">
            <a:off x="2127415" y="5028554"/>
            <a:ext cx="1895123" cy="7408"/>
          </a:xfrm>
          <a:prstGeom prst="straightConnector1">
            <a:avLst/>
          </a:prstGeom>
          <a:ln w="158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FC8CD5-8FFB-C141-92EE-21FD24C02640}"/>
              </a:ext>
            </a:extLst>
          </p:cNvPr>
          <p:cNvCxnSpPr>
            <a:cxnSpLocks/>
          </p:cNvCxnSpPr>
          <p:nvPr/>
        </p:nvCxnSpPr>
        <p:spPr>
          <a:xfrm>
            <a:off x="7806529" y="2662784"/>
            <a:ext cx="1" cy="180418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27">
            <a:extLst>
              <a:ext uri="{FF2B5EF4-FFF2-40B4-BE49-F238E27FC236}">
                <a16:creationId xmlns:a16="http://schemas.microsoft.com/office/drawing/2014/main" id="{0B7B2778-C23C-A24D-804A-0D69C51513ED}"/>
              </a:ext>
            </a:extLst>
          </p:cNvPr>
          <p:cNvSpPr txBox="1"/>
          <p:nvPr/>
        </p:nvSpPr>
        <p:spPr>
          <a:xfrm>
            <a:off x="7212485" y="3235907"/>
            <a:ext cx="1188085" cy="34401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vi-VN" sz="15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Phân cụm</a:t>
            </a:r>
            <a:endParaRPr lang="en-US" sz="15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595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F085D6E-267F-4548-A337-C72C3E84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2.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toán</a:t>
            </a:r>
            <a:endParaRPr lang="vi-VN" dirty="0">
              <a:latin typeface="+mn-lt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D6A40E7-2DD7-4D5E-B351-2A1A635F7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184031"/>
            <a:ext cx="8430932" cy="5370517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20000"/>
              </a:lnSpc>
              <a:buNone/>
            </a:pPr>
            <a:r>
              <a:rPr lang="en-US" b="1" dirty="0" err="1">
                <a:cs typeface="Times New Roman" pitchFamily="18" charset="0"/>
              </a:rPr>
              <a:t>Bước</a:t>
            </a:r>
            <a:r>
              <a:rPr lang="en-US" b="1" dirty="0">
                <a:cs typeface="Times New Roman" pitchFamily="18" charset="0"/>
              </a:rPr>
              <a:t> 1: </a:t>
            </a:r>
            <a:r>
              <a:rPr lang="en-US" b="1" dirty="0" err="1">
                <a:cs typeface="Times New Roman" pitchFamily="18" charset="0"/>
              </a:rPr>
              <a:t>Tiền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xử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lý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văn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bản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và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tách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câu</a:t>
            </a:r>
            <a:r>
              <a:rPr lang="en-US" b="1" dirty="0">
                <a:cs typeface="Times New Roman" pitchFamily="18" charset="0"/>
              </a:rPr>
              <a:t>:</a:t>
            </a:r>
            <a:r>
              <a:rPr lang="en-US" dirty="0">
                <a:cs typeface="Times New Roman" pitchFamily="18" charset="0"/>
              </a:rPr>
              <a:t> </a:t>
            </a:r>
          </a:p>
          <a:p>
            <a:pPr marL="0" lvl="0" indent="0" algn="just">
              <a:lnSpc>
                <a:spcPct val="120000"/>
              </a:lnSpc>
              <a:buNone/>
            </a:pPr>
            <a:r>
              <a:rPr lang="en-US" b="1" dirty="0" err="1">
                <a:cs typeface="Times New Roman" pitchFamily="18" charset="0"/>
              </a:rPr>
              <a:t>Tiền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xử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lý</a:t>
            </a:r>
            <a:r>
              <a:rPr lang="en-US" b="1" dirty="0">
                <a:cs typeface="Times New Roman" pitchFamily="18" charset="0"/>
              </a:rPr>
              <a:t>:</a:t>
            </a:r>
          </a:p>
          <a:p>
            <a:pPr marL="0" lvl="0" indent="0" algn="just">
              <a:lnSpc>
                <a:spcPct val="120000"/>
              </a:lnSpc>
              <a:buNone/>
            </a:pPr>
            <a:r>
              <a:rPr lang="en-US" b="1" dirty="0">
                <a:cs typeface="Times New Roman" pitchFamily="18" charset="0"/>
              </a:rPr>
              <a:t>	</a:t>
            </a:r>
            <a:r>
              <a:rPr lang="en-US" dirty="0" err="1">
                <a:cs typeface="Times New Roman" pitchFamily="18" charset="0"/>
              </a:rPr>
              <a:t>Biến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đổi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hết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về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chữ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cái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thường</a:t>
            </a:r>
            <a:r>
              <a:rPr lang="en-US" dirty="0">
                <a:cs typeface="Times New Roman" pitchFamily="18" charset="0"/>
              </a:rPr>
              <a:t>. </a:t>
            </a:r>
            <a:r>
              <a:rPr lang="en-US" dirty="0" err="1">
                <a:cs typeface="Times New Roman" pitchFamily="18" charset="0"/>
              </a:rPr>
              <a:t>Loại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bỏ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khoảng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trắng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thừa</a:t>
            </a:r>
            <a:r>
              <a:rPr lang="en-US" dirty="0">
                <a:cs typeface="Times New Roman" pitchFamily="18" charset="0"/>
              </a:rPr>
              <a:t>.</a:t>
            </a:r>
          </a:p>
          <a:p>
            <a:pPr marL="0" lvl="0" indent="0" algn="just">
              <a:lnSpc>
                <a:spcPct val="120000"/>
              </a:lnSpc>
              <a:buNone/>
            </a:pPr>
            <a:r>
              <a:rPr lang="en-US" dirty="0">
                <a:cs typeface="Times New Roman" pitchFamily="18" charset="0"/>
              </a:rPr>
              <a:t>	</a:t>
            </a:r>
            <a:r>
              <a:rPr lang="en-US" dirty="0" err="1">
                <a:cs typeface="Times New Roman" pitchFamily="18" charset="0"/>
              </a:rPr>
              <a:t>Tách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từ</a:t>
            </a:r>
            <a:r>
              <a:rPr lang="en-US" dirty="0">
                <a:cs typeface="Times New Roman" pitchFamily="18" charset="0"/>
              </a:rPr>
              <a:t>.</a:t>
            </a:r>
          </a:p>
          <a:p>
            <a:pPr marL="0" lvl="0" indent="0" algn="just">
              <a:lnSpc>
                <a:spcPct val="120000"/>
              </a:lnSpc>
              <a:buNone/>
            </a:pPr>
            <a:r>
              <a:rPr lang="en-US" i="1" dirty="0">
                <a:cs typeface="Times New Roman" pitchFamily="18" charset="0"/>
              </a:rPr>
              <a:t>	</a:t>
            </a:r>
          </a:p>
          <a:p>
            <a:pPr marL="0" lvl="0" indent="0" algn="just">
              <a:lnSpc>
                <a:spcPct val="120000"/>
              </a:lnSpc>
              <a:buNone/>
            </a:pPr>
            <a:r>
              <a:rPr lang="en-US" i="1" dirty="0">
                <a:cs typeface="Times New Roman" pitchFamily="18" charset="0"/>
              </a:rPr>
              <a:t>	</a:t>
            </a:r>
            <a:r>
              <a:rPr lang="en-US" i="1" dirty="0" err="1">
                <a:cs typeface="Times New Roman" pitchFamily="18" charset="0"/>
              </a:rPr>
              <a:t>Ví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dụ</a:t>
            </a:r>
            <a:r>
              <a:rPr lang="en-US" i="1" dirty="0">
                <a:cs typeface="Times New Roman" pitchFamily="18" charset="0"/>
              </a:rPr>
              <a:t>:</a:t>
            </a:r>
          </a:p>
          <a:p>
            <a:pPr marL="0" lvl="0" indent="0" algn="just">
              <a:lnSpc>
                <a:spcPct val="120000"/>
              </a:lnSpc>
              <a:buNone/>
            </a:pPr>
            <a:endParaRPr lang="en-US" b="1" dirty="0">
              <a:cs typeface="Times New Roman" pitchFamily="18" charset="0"/>
            </a:endParaRPr>
          </a:p>
          <a:p>
            <a:pPr marL="0" lvl="0" indent="0" algn="just">
              <a:lnSpc>
                <a:spcPct val="120000"/>
              </a:lnSpc>
              <a:buNone/>
            </a:pPr>
            <a:endParaRPr lang="en-US" b="1" dirty="0">
              <a:cs typeface="Times New Roman" pitchFamily="18" charset="0"/>
            </a:endParaRPr>
          </a:p>
          <a:p>
            <a:pPr marL="0" lvl="0" indent="0" algn="just">
              <a:lnSpc>
                <a:spcPct val="120000"/>
              </a:lnSpc>
              <a:buNone/>
            </a:pPr>
            <a:r>
              <a:rPr lang="en-US" b="1" dirty="0" err="1">
                <a:cs typeface="Times New Roman" pitchFamily="18" charset="0"/>
              </a:rPr>
              <a:t>Tách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câu</a:t>
            </a:r>
            <a:r>
              <a:rPr lang="en-US" b="1" dirty="0">
                <a:cs typeface="Times New Roman" pitchFamily="18" charset="0"/>
              </a:rPr>
              <a:t>:</a:t>
            </a:r>
          </a:p>
          <a:p>
            <a:pPr marL="0" lvl="0" indent="0" algn="just">
              <a:lnSpc>
                <a:spcPct val="120000"/>
              </a:lnSpc>
              <a:buNone/>
            </a:pPr>
            <a:r>
              <a:rPr lang="en-US" dirty="0">
                <a:cs typeface="Times New Roman" pitchFamily="18" charset="0"/>
              </a:rPr>
              <a:t>	</a:t>
            </a:r>
            <a:r>
              <a:rPr lang="en-US" dirty="0" err="1">
                <a:cs typeface="Times New Roman" pitchFamily="18" charset="0"/>
              </a:rPr>
              <a:t>Sử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dụng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thư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viện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nltk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để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tách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văn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bản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thành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một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danh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sách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các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câu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7D0D43C-F33E-4F96-8DB2-4FC45A9A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7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32979C4-BC84-874D-A10F-3795F90C18C0}"/>
              </a:ext>
            </a:extLst>
          </p:cNvPr>
          <p:cNvSpPr/>
          <p:nvPr/>
        </p:nvSpPr>
        <p:spPr>
          <a:xfrm>
            <a:off x="2459980" y="3139178"/>
            <a:ext cx="6055370" cy="579643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xăng</a:t>
            </a:r>
            <a:r>
              <a:rPr lang="en-US" dirty="0"/>
              <a:t> </a:t>
            </a:r>
            <a:r>
              <a:rPr lang="en-US" dirty="0" err="1"/>
              <a:t>dầu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nhẹ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mai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4267B94-AE75-B84B-8781-F2FEC84CE359}"/>
              </a:ext>
            </a:extLst>
          </p:cNvPr>
          <p:cNvSpPr/>
          <p:nvPr/>
        </p:nvSpPr>
        <p:spPr>
          <a:xfrm>
            <a:off x="2459980" y="4137992"/>
            <a:ext cx="6055370" cy="579643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xăng_dầu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dự_báo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nhẹ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ngày_mai</a:t>
            </a:r>
            <a:endParaRPr lang="en-US" dirty="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F2130CAB-59CA-1B45-848A-155B9733BE37}"/>
              </a:ext>
            </a:extLst>
          </p:cNvPr>
          <p:cNvSpPr/>
          <p:nvPr/>
        </p:nvSpPr>
        <p:spPr>
          <a:xfrm>
            <a:off x="4934463" y="3786796"/>
            <a:ext cx="979136" cy="28322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42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F085D6E-267F-4548-A337-C72C3E84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2.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toán</a:t>
            </a:r>
            <a:endParaRPr lang="vi-VN" dirty="0">
              <a:latin typeface="+mn-lt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D6A40E7-2DD7-4D5E-B351-2A1A635F7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184032"/>
            <a:ext cx="8430932" cy="5095388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20000"/>
              </a:lnSpc>
              <a:buNone/>
            </a:pPr>
            <a:r>
              <a:rPr lang="en-US" b="1" dirty="0" err="1">
                <a:cs typeface="Times New Roman" pitchFamily="18" charset="0"/>
              </a:rPr>
              <a:t>Bước</a:t>
            </a:r>
            <a:r>
              <a:rPr lang="en-US" b="1" dirty="0">
                <a:cs typeface="Times New Roman" pitchFamily="18" charset="0"/>
              </a:rPr>
              <a:t> 2: Vector </a:t>
            </a:r>
            <a:r>
              <a:rPr lang="en-US" b="1" dirty="0" err="1">
                <a:cs typeface="Times New Roman" pitchFamily="18" charset="0"/>
              </a:rPr>
              <a:t>hoá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câu</a:t>
            </a:r>
            <a:r>
              <a:rPr lang="en-US" b="1" dirty="0">
                <a:cs typeface="Times New Roman" pitchFamily="18" charset="0"/>
              </a:rPr>
              <a:t>:</a:t>
            </a:r>
            <a:r>
              <a:rPr lang="en-US" dirty="0">
                <a:cs typeface="Times New Roman" pitchFamily="18" charset="0"/>
              </a:rPr>
              <a:t> </a:t>
            </a:r>
          </a:p>
          <a:p>
            <a:pPr marL="0" lvl="0" indent="0" algn="just">
              <a:lnSpc>
                <a:spcPct val="120000"/>
              </a:lnSpc>
              <a:buNone/>
            </a:pPr>
            <a:r>
              <a:rPr lang="en-US" dirty="0" err="1">
                <a:cs typeface="Times New Roman" pitchFamily="18" charset="0"/>
              </a:rPr>
              <a:t>Bước</a:t>
            </a:r>
            <a:r>
              <a:rPr lang="en-US" dirty="0">
                <a:cs typeface="Times New Roman" pitchFamily="18" charset="0"/>
              </a:rPr>
              <a:t> 2.1: Vector </a:t>
            </a:r>
            <a:r>
              <a:rPr lang="en-US" dirty="0" err="1">
                <a:cs typeface="Times New Roman" pitchFamily="18" charset="0"/>
              </a:rPr>
              <a:t>hoá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từ</a:t>
            </a:r>
            <a:r>
              <a:rPr lang="en-US" dirty="0">
                <a:cs typeface="Times New Roman" pitchFamily="18" charset="0"/>
              </a:rPr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Xây dựng mô hình word2vec: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vi-VN" b="1" i="1" dirty="0">
                <a:latin typeface="Calibri" panose="020F0502020204030204" pitchFamily="34" charset="0"/>
                <a:cs typeface="Calibri" panose="020F0502020204030204" pitchFamily="34" charset="0"/>
              </a:rPr>
              <a:t>	Input:</a:t>
            </a:r>
            <a:r>
              <a:rPr lang="vi-VN" b="1" dirty="0"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2.385.532 câu tiếng Việt.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vi-VN" b="1" i="1" dirty="0">
                <a:latin typeface="Calibri" panose="020F0502020204030204" pitchFamily="34" charset="0"/>
                <a:cs typeface="Calibri" panose="020F0502020204030204" pitchFamily="34" charset="0"/>
              </a:rPr>
              <a:t>	Ouput:</a:t>
            </a:r>
            <a:r>
              <a:rPr lang="vi-VN" b="1" dirty="0"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mô hình word2vec: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0">
              <a:lnSpc>
                <a:spcPct val="120000"/>
              </a:lnSpc>
              <a:buNone/>
            </a:pPr>
            <a:r>
              <a:rPr lang="vi-VN" sz="2100" dirty="0">
                <a:latin typeface="Calibri" panose="020F0502020204030204" pitchFamily="34" charset="0"/>
                <a:cs typeface="Calibri" panose="020F0502020204030204" pitchFamily="34" charset="0"/>
              </a:rPr>
              <a:t>				Kích thước từ điển: 225.822 từ.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0">
              <a:lnSpc>
                <a:spcPct val="120000"/>
              </a:lnSpc>
              <a:buNone/>
            </a:pPr>
            <a:r>
              <a:rPr lang="vi-VN" sz="2100" dirty="0">
                <a:latin typeface="Calibri" panose="020F0502020204030204" pitchFamily="34" charset="0"/>
                <a:cs typeface="Calibri" panose="020F0502020204030204" pitchFamily="34" charset="0"/>
              </a:rPr>
              <a:t>				Chức năng: từ =&gt; vector 128 chiều.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vi-VN" sz="2100" dirty="0">
                <a:latin typeface="Calibri" panose="020F0502020204030204" pitchFamily="34" charset="0"/>
                <a:cs typeface="Calibri" panose="020F0502020204030204" pitchFamily="34" charset="0"/>
              </a:rPr>
              <a:t>Bộ dữ liệu sử dụng: 	https://github.com/duyvuleo/VNTC.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vi-VN" sz="2100" dirty="0">
                <a:latin typeface="Calibri" panose="020F0502020204030204" pitchFamily="34" charset="0"/>
                <a:cs typeface="Calibri" panose="020F0502020204030204" pitchFamily="34" charset="0"/>
              </a:rPr>
              <a:t>Công cụ: 			thư viện gensim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lvl="1" indent="0">
              <a:lnSpc>
                <a:spcPct val="120000"/>
              </a:lnSpc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>
              <a:lnSpc>
                <a:spcPct val="120000"/>
              </a:lnSpc>
              <a:buNone/>
            </a:pPr>
            <a:endParaRPr lang="en-US" dirty="0">
              <a:cs typeface="Times New Roman" pitchFamily="18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7D0D43C-F33E-4F96-8DB2-4FC45A9A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08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F085D6E-267F-4548-A337-C72C3E84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2.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toán</a:t>
            </a:r>
            <a:endParaRPr lang="vi-VN" dirty="0">
              <a:latin typeface="+mn-lt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D6A40E7-2DD7-4D5E-B351-2A1A635F7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184032"/>
            <a:ext cx="8430932" cy="5095388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20000"/>
              </a:lnSpc>
              <a:buNone/>
            </a:pPr>
            <a:r>
              <a:rPr lang="en-US" b="1" dirty="0" err="1">
                <a:cs typeface="Times New Roman" pitchFamily="18" charset="0"/>
              </a:rPr>
              <a:t>Bước</a:t>
            </a:r>
            <a:r>
              <a:rPr lang="en-US" b="1" dirty="0">
                <a:cs typeface="Times New Roman" pitchFamily="18" charset="0"/>
              </a:rPr>
              <a:t> 2: Vector </a:t>
            </a:r>
            <a:r>
              <a:rPr lang="en-US" b="1" dirty="0" err="1">
                <a:cs typeface="Times New Roman" pitchFamily="18" charset="0"/>
              </a:rPr>
              <a:t>hoá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câu</a:t>
            </a:r>
            <a:r>
              <a:rPr lang="en-US" b="1" dirty="0">
                <a:cs typeface="Times New Roman" pitchFamily="18" charset="0"/>
              </a:rPr>
              <a:t>:</a:t>
            </a:r>
            <a:r>
              <a:rPr lang="en-US" dirty="0">
                <a:cs typeface="Times New Roman" pitchFamily="18" charset="0"/>
              </a:rPr>
              <a:t> </a:t>
            </a:r>
          </a:p>
          <a:p>
            <a:pPr marL="0" lvl="0" indent="0" algn="just">
              <a:lnSpc>
                <a:spcPct val="120000"/>
              </a:lnSpc>
              <a:buNone/>
            </a:pPr>
            <a:r>
              <a:rPr lang="en-US" dirty="0" err="1">
                <a:cs typeface="Times New Roman" pitchFamily="18" charset="0"/>
              </a:rPr>
              <a:t>Bước</a:t>
            </a:r>
            <a:r>
              <a:rPr lang="en-US" dirty="0">
                <a:cs typeface="Times New Roman" pitchFamily="18" charset="0"/>
              </a:rPr>
              <a:t> 2.1: Vector </a:t>
            </a:r>
            <a:r>
              <a:rPr lang="en-US" dirty="0" err="1">
                <a:cs typeface="Times New Roman" pitchFamily="18" charset="0"/>
              </a:rPr>
              <a:t>hoá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từ</a:t>
            </a:r>
            <a:r>
              <a:rPr lang="en-US" dirty="0">
                <a:cs typeface="Times New Roman" pitchFamily="18" charset="0"/>
              </a:rPr>
              <a:t>:</a:t>
            </a:r>
          </a:p>
          <a:p>
            <a:pPr marL="342900" lvl="1" indent="0">
              <a:lnSpc>
                <a:spcPct val="120000"/>
              </a:lnSpc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>
              <a:lnSpc>
                <a:spcPct val="120000"/>
              </a:lnSpc>
              <a:buNone/>
            </a:pPr>
            <a:endParaRPr lang="en-US" dirty="0">
              <a:cs typeface="Times New Roman" pitchFamily="18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7D0D43C-F33E-4F96-8DB2-4FC45A9A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CE7DA09-6CEE-4246-8723-7985928182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545" y="1132037"/>
            <a:ext cx="5003337" cy="28897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FBA303-29BB-3F42-AAF4-D3FBB253CE1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50" y="2880090"/>
            <a:ext cx="5786594" cy="370682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983CAA-07E5-904A-B66E-ECD2C9376BB0}"/>
              </a:ext>
            </a:extLst>
          </p:cNvPr>
          <p:cNvCxnSpPr/>
          <p:nvPr/>
        </p:nvCxnSpPr>
        <p:spPr>
          <a:xfrm flipH="1" flipV="1">
            <a:off x="4426343" y="2686556"/>
            <a:ext cx="1958273" cy="882032"/>
          </a:xfrm>
          <a:prstGeom prst="straightConnector1">
            <a:avLst/>
          </a:prstGeom>
          <a:ln w="15875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DF0ECD-4A95-E84F-A18D-B3286916F66B}"/>
              </a:ext>
            </a:extLst>
          </p:cNvPr>
          <p:cNvCxnSpPr/>
          <p:nvPr/>
        </p:nvCxnSpPr>
        <p:spPr>
          <a:xfrm flipH="1" flipV="1">
            <a:off x="6418213" y="1414758"/>
            <a:ext cx="1958273" cy="882032"/>
          </a:xfrm>
          <a:prstGeom prst="straightConnector1">
            <a:avLst/>
          </a:prstGeom>
          <a:ln w="15875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467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1068</TotalTime>
  <Words>905</Words>
  <Application>Microsoft Macintosh PowerPoint</Application>
  <PresentationFormat>On-screen Show (4:3)</PresentationFormat>
  <Paragraphs>161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XỬ LÝ NGÔN NGỮ TỰ NHIÊN</vt:lpstr>
      <vt:lpstr>NỘI DUNG</vt:lpstr>
      <vt:lpstr>NỘI DUNG</vt:lpstr>
      <vt:lpstr>1. Giới thiệu bài toán </vt:lpstr>
      <vt:lpstr>NỘI DUNG</vt:lpstr>
      <vt:lpstr>2. Giải quyết bài toán </vt:lpstr>
      <vt:lpstr>2. Giải quyết bài toán</vt:lpstr>
      <vt:lpstr>2. Giải quyết bài toán</vt:lpstr>
      <vt:lpstr>2. Giải quyết bài toán</vt:lpstr>
      <vt:lpstr>2. Giải quyết bài toán</vt:lpstr>
      <vt:lpstr>2. Giải quyết bài toán</vt:lpstr>
      <vt:lpstr>2. Giải quyết bài toán </vt:lpstr>
      <vt:lpstr>NỘI DUNG</vt:lpstr>
      <vt:lpstr>3. Kết quả đạt được</vt:lpstr>
      <vt:lpstr>3. Kết quả đạt được</vt:lpstr>
      <vt:lpstr>3. Kết quả đạt được</vt:lpstr>
      <vt:lpstr>Tài liệu tham khảo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Nguyen Van Cong Linh 20152223</cp:lastModifiedBy>
  <cp:revision>116</cp:revision>
  <dcterms:created xsi:type="dcterms:W3CDTF">2016-07-25T07:53:11Z</dcterms:created>
  <dcterms:modified xsi:type="dcterms:W3CDTF">2019-12-18T14:43:49Z</dcterms:modified>
</cp:coreProperties>
</file>