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261" r:id="rId5"/>
    <p:sldId id="283" r:id="rId6"/>
    <p:sldId id="260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76" r:id="rId15"/>
    <p:sldId id="278" r:id="rId16"/>
    <p:sldId id="280" r:id="rId17"/>
    <p:sldId id="284" r:id="rId18"/>
    <p:sldId id="266" r:id="rId19"/>
    <p:sldId id="281" r:id="rId20"/>
    <p:sldId id="287" r:id="rId21"/>
    <p:sldId id="282" r:id="rId22"/>
    <p:sldId id="288" r:id="rId23"/>
    <p:sldId id="289" r:id="rId24"/>
    <p:sldId id="285" r:id="rId25"/>
    <p:sldId id="286" r:id="rId26"/>
    <p:sldId id="270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1D35-A8CD-A44F-A394-0A9E72630B1A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4BB3-7928-E745-94BD-BFCCEA7F7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0798-0D2F-5D4F-9484-E4D6E1F89AB6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EFEA-5FBE-B143-92EC-6CECB640AE1A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C19C-9B9E-CB40-B888-3BF8F9D49566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9876-D327-8049-BA0B-E9081F1B820C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04B8-2E11-BB42-8EC8-A232DC6681D2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08EC-5431-F346-B638-CA2C46CBF03C}" type="datetime1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E96C-A45A-EE47-983B-63C6195ABCF9}" type="datetime1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A862-960F-5F4D-B133-670F7A531F78}" type="datetime1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DDEE-7D7C-2044-BA38-F524BB6ED06C}" type="datetime1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A6F-05AA-304A-8DFC-D620BCDBE920}" type="datetime1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7352-5AA2-9F48-9CC9-19C9D8A5D40F}" type="datetime1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21A9-F97B-FE48-9C50-C390356BF7F7}" type="datetime1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phan-tich-phan-hoi-khach-hang-hieu-qua-voi-machine-learningvietnamese-sentiment-analysis-Eb85opXOK2G" TargetMode="External"/><Relationship Id="rId2" Type="http://schemas.openxmlformats.org/officeDocument/2006/relationships/hyperlink" Target="https://nttuan8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blo.asia/p/so-luoc-word2vec-6J3ZgBoAKmB" TargetMode="External"/><Relationship Id="rId4" Type="http://schemas.openxmlformats.org/officeDocument/2006/relationships/hyperlink" Target="http://cs231n.github.io/convolutional-network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KHAI PHÁ WEB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: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cảm</a:t>
            </a:r>
            <a:r>
              <a:rPr lang="en-US" sz="2800" dirty="0"/>
              <a:t> </a:t>
            </a:r>
            <a:r>
              <a:rPr lang="en-US" sz="2800" dirty="0" err="1"/>
              <a:t>xúc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tiếng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EAD0B-FF9B-BB48-87DF-38D67EAF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89968" y="4469542"/>
            <a:ext cx="5373111" cy="2408239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/>
              <a:t>Giảng</a:t>
            </a:r>
            <a:r>
              <a:rPr lang="en-US" sz="1900" dirty="0"/>
              <a:t> </a:t>
            </a:r>
            <a:r>
              <a:rPr lang="en-US" sz="1900" dirty="0" err="1"/>
              <a:t>viên</a:t>
            </a:r>
            <a:r>
              <a:rPr lang="en-US" sz="1900" dirty="0"/>
              <a:t> </a:t>
            </a:r>
            <a:r>
              <a:rPr lang="en-US" sz="1900" dirty="0" err="1"/>
              <a:t>hướng</a:t>
            </a:r>
            <a:r>
              <a:rPr lang="en-US" sz="1900" dirty="0"/>
              <a:t> </a:t>
            </a:r>
            <a:r>
              <a:rPr lang="en-US" sz="1900" dirty="0" err="1"/>
              <a:t>dẫn</a:t>
            </a:r>
            <a:r>
              <a:rPr lang="en-US" sz="1900" dirty="0"/>
              <a:t>: 	</a:t>
            </a:r>
            <a:r>
              <a:rPr lang="en-US" sz="1900" b="1" dirty="0"/>
              <a:t>TS. NGUYỄN KIÊM HIẾU </a:t>
            </a:r>
          </a:p>
          <a:p>
            <a:pPr algn="l"/>
            <a:r>
              <a:rPr lang="en-US" sz="1900" dirty="0" err="1"/>
              <a:t>Nhóm</a:t>
            </a:r>
            <a:r>
              <a:rPr lang="en-US" sz="1900" dirty="0"/>
              <a:t> </a:t>
            </a:r>
            <a:r>
              <a:rPr lang="en-US" sz="1900" dirty="0" err="1"/>
              <a:t>sinh</a:t>
            </a:r>
            <a:r>
              <a:rPr lang="en-US" sz="1900" dirty="0"/>
              <a:t> </a:t>
            </a:r>
            <a:r>
              <a:rPr lang="en-US" sz="1900" dirty="0" err="1"/>
              <a:t>viên</a:t>
            </a:r>
            <a:r>
              <a:rPr lang="en-US" sz="1900" dirty="0"/>
              <a:t> </a:t>
            </a:r>
            <a:r>
              <a:rPr lang="en-US" sz="1900" dirty="0" err="1"/>
              <a:t>thực</a:t>
            </a:r>
            <a:r>
              <a:rPr lang="en-US" sz="1900" dirty="0"/>
              <a:t> </a:t>
            </a:r>
            <a:r>
              <a:rPr lang="en-US" sz="1900" dirty="0" err="1"/>
              <a:t>hiện</a:t>
            </a:r>
            <a:r>
              <a:rPr lang="en-US" sz="1900" dirty="0"/>
              <a:t>: 	</a:t>
            </a:r>
            <a:r>
              <a:rPr lang="en-US" sz="1900" b="1" dirty="0" err="1"/>
              <a:t>Trần</a:t>
            </a:r>
            <a:r>
              <a:rPr lang="en-US" sz="1900" b="1" dirty="0"/>
              <a:t> </a:t>
            </a:r>
            <a:r>
              <a:rPr lang="en-US" sz="1900" b="1" dirty="0" err="1"/>
              <a:t>Lương</a:t>
            </a:r>
            <a:r>
              <a:rPr lang="en-US" sz="1900" b="1" dirty="0"/>
              <a:t> </a:t>
            </a:r>
            <a:r>
              <a:rPr lang="en-US" sz="1900" b="1" dirty="0" err="1"/>
              <a:t>Nguyên</a:t>
            </a:r>
            <a:endParaRPr lang="en-US" sz="1900" b="1" dirty="0"/>
          </a:p>
          <a:p>
            <a:pPr algn="l"/>
            <a:r>
              <a:rPr lang="en-US" sz="1900" b="1" dirty="0"/>
              <a:t>				</a:t>
            </a:r>
            <a:r>
              <a:rPr lang="en-US" sz="1900" b="1" dirty="0" err="1"/>
              <a:t>Nguyễn</a:t>
            </a:r>
            <a:r>
              <a:rPr lang="en-US" sz="1900" b="1" dirty="0"/>
              <a:t> </a:t>
            </a:r>
            <a:r>
              <a:rPr lang="en-US" sz="1900" b="1" dirty="0" err="1"/>
              <a:t>Văn</a:t>
            </a:r>
            <a:r>
              <a:rPr lang="en-US" sz="1900" b="1" dirty="0"/>
              <a:t> </a:t>
            </a:r>
            <a:r>
              <a:rPr lang="en-US" sz="1900" b="1" dirty="0" err="1"/>
              <a:t>Công</a:t>
            </a:r>
            <a:r>
              <a:rPr lang="en-US" sz="1900" b="1" dirty="0"/>
              <a:t> Linh</a:t>
            </a:r>
          </a:p>
          <a:p>
            <a:pPr algn="l"/>
            <a:r>
              <a:rPr lang="en-US" sz="1900" b="1" dirty="0"/>
              <a:t>				Lê </a:t>
            </a:r>
            <a:r>
              <a:rPr lang="en-US" sz="1900" b="1" dirty="0" err="1"/>
              <a:t>Trịnh</a:t>
            </a:r>
            <a:r>
              <a:rPr lang="en-US" sz="1900" b="1" dirty="0"/>
              <a:t> </a:t>
            </a:r>
            <a:r>
              <a:rPr lang="en-US" sz="1900" b="1" dirty="0" err="1"/>
              <a:t>Thành</a:t>
            </a:r>
            <a:r>
              <a:rPr lang="en-US" sz="1900" b="1" dirty="0"/>
              <a:t> </a:t>
            </a:r>
          </a:p>
          <a:p>
            <a:pPr algn="l"/>
            <a:r>
              <a:rPr lang="en-US" sz="1900" b="1" dirty="0"/>
              <a:t>				</a:t>
            </a:r>
            <a:r>
              <a:rPr lang="en-US" sz="1900" b="1" dirty="0" err="1"/>
              <a:t>Phạm</a:t>
            </a:r>
            <a:r>
              <a:rPr lang="en-US" sz="1900" b="1" dirty="0"/>
              <a:t> </a:t>
            </a:r>
            <a:r>
              <a:rPr lang="en-US" sz="1900" b="1" dirty="0" err="1"/>
              <a:t>Vũ</a:t>
            </a:r>
            <a:r>
              <a:rPr lang="en-US" sz="1900" b="1" dirty="0"/>
              <a:t> </a:t>
            </a:r>
            <a:r>
              <a:rPr lang="en-US" sz="1900" b="1" dirty="0" err="1"/>
              <a:t>Tiến</a:t>
            </a:r>
            <a:r>
              <a:rPr lang="en-US" sz="1900" b="1" dirty="0"/>
              <a:t> </a:t>
            </a:r>
            <a:r>
              <a:rPr lang="en-US" sz="1900" dirty="0"/>
              <a:t>					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2.3. </a:t>
            </a:r>
            <a:r>
              <a:rPr lang="en-US" sz="2000" b="1" dirty="0"/>
              <a:t>Vector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marL="0" lvl="0" indent="0" algn="just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–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word2vec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vựng</a:t>
            </a:r>
            <a:r>
              <a:rPr lang="en-US" sz="2000" dirty="0"/>
              <a:t> (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)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vector.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picture containing lot, bunch&#10;&#10;Description automatically generated">
            <a:extLst>
              <a:ext uri="{FF2B5EF4-FFF2-40B4-BE49-F238E27FC236}">
                <a16:creationId xmlns:a16="http://schemas.microsoft.com/office/drawing/2014/main" id="{07699631-137B-A947-86D9-89B0E2C4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73" y="3429000"/>
            <a:ext cx="6940253" cy="31135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E67EB2-1993-5D41-8C2D-4BEE211CD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1" y="1238777"/>
            <a:ext cx="3651909" cy="21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7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2.3. Vector </a:t>
            </a:r>
            <a:r>
              <a:rPr lang="en-US" b="1" dirty="0" err="1">
                <a:solidFill>
                  <a:schemeClr val="tx1"/>
                </a:solidFill>
              </a:rPr>
              <a:t>hoá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liệu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Vector </a:t>
            </a:r>
            <a:r>
              <a:rPr lang="en-US" dirty="0" err="1">
                <a:solidFill>
                  <a:schemeClr val="tx1"/>
                </a:solidFill>
              </a:rPr>
              <a:t>hoá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1F74FF-AC7A-674A-AA16-F38AFD9CE630}"/>
              </a:ext>
            </a:extLst>
          </p:cNvPr>
          <p:cNvSpPr/>
          <p:nvPr/>
        </p:nvSpPr>
        <p:spPr>
          <a:xfrm>
            <a:off x="990653" y="2500438"/>
            <a:ext cx="684396" cy="52104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667D63-3CCC-8141-986A-42593B842233}"/>
              </a:ext>
            </a:extLst>
          </p:cNvPr>
          <p:cNvSpPr/>
          <p:nvPr/>
        </p:nvSpPr>
        <p:spPr>
          <a:xfrm>
            <a:off x="990653" y="3129438"/>
            <a:ext cx="684396" cy="52104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5A1FDD-5A4C-2D45-9A7C-621B568A4C97}"/>
              </a:ext>
            </a:extLst>
          </p:cNvPr>
          <p:cNvSpPr/>
          <p:nvPr/>
        </p:nvSpPr>
        <p:spPr>
          <a:xfrm>
            <a:off x="990653" y="3758437"/>
            <a:ext cx="684396" cy="52104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F12568-7B63-AC42-B5CA-38188FAA27CD}"/>
              </a:ext>
            </a:extLst>
          </p:cNvPr>
          <p:cNvSpPr/>
          <p:nvPr/>
        </p:nvSpPr>
        <p:spPr>
          <a:xfrm>
            <a:off x="3803256" y="2500439"/>
            <a:ext cx="4350088" cy="51532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</a:t>
            </a:r>
            <a:r>
              <a:rPr lang="en-US" sz="2000" dirty="0">
                <a:solidFill>
                  <a:schemeClr val="tx1"/>
                </a:solidFill>
              </a:rPr>
              <a:t>a1         a2         a3        ...         a128</a:t>
            </a:r>
            <a:r>
              <a:rPr lang="en-US" sz="2000" dirty="0"/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FAEBF9-177D-BB40-B900-2F695198FAAB}"/>
              </a:ext>
            </a:extLst>
          </p:cNvPr>
          <p:cNvSpPr/>
          <p:nvPr/>
        </p:nvSpPr>
        <p:spPr>
          <a:xfrm>
            <a:off x="3803256" y="3129438"/>
            <a:ext cx="4350088" cy="51532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</a:t>
            </a:r>
            <a:r>
              <a:rPr lang="en-US" sz="2000" dirty="0">
                <a:solidFill>
                  <a:schemeClr val="tx1"/>
                </a:solidFill>
              </a:rPr>
              <a:t>b1         b2         b3        ...         b128</a:t>
            </a:r>
            <a:r>
              <a:rPr lang="en-US" sz="2000" dirty="0"/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544A6E-8704-5446-83A7-3EE160CD76BE}"/>
              </a:ext>
            </a:extLst>
          </p:cNvPr>
          <p:cNvSpPr/>
          <p:nvPr/>
        </p:nvSpPr>
        <p:spPr>
          <a:xfrm>
            <a:off x="3803256" y="3758436"/>
            <a:ext cx="4350088" cy="51532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[</a:t>
            </a:r>
            <a:r>
              <a:rPr lang="en-US" sz="2000" dirty="0">
                <a:solidFill>
                  <a:schemeClr val="tx1"/>
                </a:solidFill>
              </a:rPr>
              <a:t>c1         c2         c3         ...         c128</a:t>
            </a:r>
            <a:r>
              <a:rPr lang="en-US" sz="2000" dirty="0"/>
              <a:t>]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F6FBC8-A0C8-1044-B258-729E07225043}"/>
                  </a:ext>
                </a:extLst>
              </p:cNvPr>
              <p:cNvSpPr txBox="1"/>
              <p:nvPr/>
            </p:nvSpPr>
            <p:spPr>
              <a:xfrm>
                <a:off x="4423708" y="4688479"/>
                <a:ext cx="3109184" cy="1780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vi-VN" b="0" i="0" smtClean="0">
                                          <a:latin typeface="Cambria Math" panose="02040503050406030204" pitchFamily="18" charset="0"/>
                                        </a:rPr>
                                        <m:t>128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vi-VN" i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a:rPr lang="vi-VN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vi-V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vi-V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vi-VN" i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a:rPr lang="vi-VN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vi-V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vi-VN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vi-VN" i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a:rPr lang="vi-VN" b="0" i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vi-VN" i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a:rPr lang="vi-VN" b="0" i="0" smtClean="0">
                                                <a:latin typeface="Cambria Math" panose="02040503050406030204" pitchFamily="18" charset="0"/>
                                              </a:rPr>
                                              <m:t>128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F6FBC8-A0C8-1044-B258-729E0722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08" y="4688479"/>
                <a:ext cx="3109184" cy="1780424"/>
              </a:xfrm>
              <a:prstGeom prst="rect">
                <a:avLst/>
              </a:prstGeom>
              <a:blipFill>
                <a:blip r:embed="rId2"/>
                <a:stretch>
                  <a:fillRect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93F8F367-CAB3-5647-A1BA-3CA84C31A4B5}"/>
              </a:ext>
            </a:extLst>
          </p:cNvPr>
          <p:cNvSpPr/>
          <p:nvPr/>
        </p:nvSpPr>
        <p:spPr>
          <a:xfrm>
            <a:off x="1942087" y="2602340"/>
            <a:ext cx="1594131" cy="14345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word2vec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A6B3A5F-23C9-A946-85D5-3E211F7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2A3015-6757-F142-98C3-04E87E96969B}"/>
              </a:ext>
            </a:extLst>
          </p:cNvPr>
          <p:cNvSpPr/>
          <p:nvPr/>
        </p:nvSpPr>
        <p:spPr>
          <a:xfrm>
            <a:off x="5225741" y="1566704"/>
            <a:ext cx="1505119" cy="584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 B 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5EB129-5D08-E041-8782-9C8B1945FBDC}"/>
              </a:ext>
            </a:extLst>
          </p:cNvPr>
          <p:cNvSpPr/>
          <p:nvPr/>
        </p:nvSpPr>
        <p:spPr>
          <a:xfrm>
            <a:off x="990653" y="5153881"/>
            <a:ext cx="1505119" cy="8252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 B C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7B71209F-0867-0C4D-950C-511503263B42}"/>
              </a:ext>
            </a:extLst>
          </p:cNvPr>
          <p:cNvSpPr/>
          <p:nvPr/>
        </p:nvSpPr>
        <p:spPr>
          <a:xfrm>
            <a:off x="2870647" y="5445172"/>
            <a:ext cx="1331142" cy="267037"/>
          </a:xfrm>
          <a:prstGeom prst="left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0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2.3. Vector </a:t>
            </a:r>
            <a:r>
              <a:rPr lang="en-US" b="1" dirty="0" err="1">
                <a:solidFill>
                  <a:schemeClr val="tx1"/>
                </a:solidFill>
              </a:rPr>
              <a:t>hoá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liệu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6AE28-7740-F94A-B238-C2CC9E2A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2" y="2063819"/>
            <a:ext cx="8026400" cy="3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2.4.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huấn</a:t>
            </a:r>
            <a:r>
              <a:rPr lang="en-US" b="1" dirty="0"/>
              <a:t> </a:t>
            </a:r>
            <a:r>
              <a:rPr lang="en-US" b="1" dirty="0" err="1"/>
              <a:t>luyện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</a:p>
          <a:p>
            <a:pPr marL="0" indent="0" algn="just">
              <a:buNone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Convolutional Neural Network (CNN):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neural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CNN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: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+ Convolutional layer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+ Pooling layer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+ Fully connected layer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D3E1C-A33A-9744-BE6A-06A09DA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Convolutional layer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hidden layer,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feature maps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scan </a:t>
            </a:r>
            <a:r>
              <a:rPr lang="en-US" sz="2000" dirty="0" err="1"/>
              <a:t>từ</a:t>
            </a:r>
            <a:r>
              <a:rPr lang="en-US" sz="2000" dirty="0"/>
              <a:t> input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Pooling layer: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hyperparameter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, </a:t>
            </a:r>
            <a:r>
              <a:rPr lang="en-US" sz="2000" dirty="0" err="1"/>
              <a:t>tránh</a:t>
            </a:r>
            <a:r>
              <a:rPr lang="en-US" sz="2000" dirty="0"/>
              <a:t> overfitting.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0375"/>
            <a:ext cx="3016464" cy="175709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90" y="2240374"/>
            <a:ext cx="3016464" cy="175709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746420" y="2940717"/>
            <a:ext cx="43688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C30B3C-16E1-FB42-8C2A-5724211F753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15" y="4782206"/>
            <a:ext cx="3909970" cy="157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47AD3-0900-5941-AF0F-AF40BD9AF512}"/>
              </a:ext>
            </a:extLst>
          </p:cNvPr>
          <p:cNvSpPr txBox="1"/>
          <p:nvPr/>
        </p:nvSpPr>
        <p:spPr>
          <a:xfrm>
            <a:off x="880357" y="6285074"/>
            <a:ext cx="7243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Nguồn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viblo.asia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/p/ung-dung-convolutional-neural-network-trong-bai-toan-phan-loai-anh-4dbZNg8ylYM </a:t>
            </a:r>
          </a:p>
        </p:txBody>
      </p:sp>
    </p:spTree>
    <p:extLst>
      <p:ext uri="{BB962C8B-B14F-4D97-AF65-F5344CB8AC3E}">
        <p14:creationId xmlns:p14="http://schemas.microsoft.com/office/powerpoint/2010/main" val="50432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Fully connected layer: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E3480A9-AD7C-CC45-9535-BDDAB64E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44" y="2039192"/>
            <a:ext cx="2022512" cy="3939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87F30-B833-C041-93E6-20DA9B871E1A}"/>
              </a:ext>
            </a:extLst>
          </p:cNvPr>
          <p:cNvSpPr txBox="1"/>
          <p:nvPr/>
        </p:nvSpPr>
        <p:spPr>
          <a:xfrm>
            <a:off x="3059991" y="6302375"/>
            <a:ext cx="2884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Nguồn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machinelearningcoban.com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7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3078"/>
            <a:ext cx="8026400" cy="49021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CNN: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B677874-8E62-864B-8E21-CD5842A7BE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623812"/>
            <a:ext cx="5935980" cy="49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0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hiện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66F2-3EE7-854F-85FF-B8A74A4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–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Accuracy, </a:t>
            </a:r>
            <a:r>
              <a:rPr lang="en-US" sz="2000" dirty="0" err="1"/>
              <a:t>Validation_loss</a:t>
            </a:r>
            <a:r>
              <a:rPr lang="en-US" sz="2000" dirty="0"/>
              <a:t>, </a:t>
            </a:r>
            <a:r>
              <a:rPr lang="en-US" sz="2000" dirty="0" err="1"/>
              <a:t>Validation_accuracy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Kernel.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F15C-CC38-4C45-8AED-C294ADA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000886"/>
            <a:ext cx="3735070" cy="47205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2" y="2000886"/>
            <a:ext cx="3544888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–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Accuracy, </a:t>
            </a:r>
            <a:r>
              <a:rPr lang="en-US" sz="2000" dirty="0" err="1"/>
              <a:t>Validation_loss</a:t>
            </a:r>
            <a:r>
              <a:rPr lang="en-US" sz="2000" dirty="0"/>
              <a:t>, </a:t>
            </a:r>
            <a:r>
              <a:rPr lang="en-US" sz="2000" dirty="0" err="1"/>
              <a:t>Validation_accuracy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" y="2016760"/>
            <a:ext cx="3348355" cy="48412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7" y="1930400"/>
            <a:ext cx="309721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66F2-3EE7-854F-85FF-B8A74A4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Theo dõi thay đổi của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của tập train và test khi số epoch tăng dần.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85EE03C-3EB6-CD42-B5A1-14A3A5E08B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33" y="1346200"/>
            <a:ext cx="5535377" cy="50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Kết quả thực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–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test 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+ CNN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: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Số</a:t>
            </a:r>
            <a:r>
              <a:rPr lang="en-US" sz="2000" dirty="0"/>
              <a:t> kernel: 150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kernel: (3, 128)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dirty="0" err="1"/>
              <a:t>Số</a:t>
            </a:r>
            <a:r>
              <a:rPr lang="en-US" sz="2000" dirty="0"/>
              <a:t> epoch: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+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E2BB60-3DA3-964E-8564-43D21F6A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64193"/>
              </p:ext>
            </p:extLst>
          </p:nvPr>
        </p:nvGraphicFramePr>
        <p:xfrm>
          <a:off x="1217851" y="3797299"/>
          <a:ext cx="6708298" cy="2026367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516624">
                  <a:extLst>
                    <a:ext uri="{9D8B030D-6E8A-4147-A177-3AD203B41FA5}">
                      <a16:colId xmlns:a16="http://schemas.microsoft.com/office/drawing/2014/main" val="644037663"/>
                    </a:ext>
                  </a:extLst>
                </a:gridCol>
                <a:gridCol w="2128205">
                  <a:extLst>
                    <a:ext uri="{9D8B030D-6E8A-4147-A177-3AD203B41FA5}">
                      <a16:colId xmlns:a16="http://schemas.microsoft.com/office/drawing/2014/main" val="3205307716"/>
                    </a:ext>
                  </a:extLst>
                </a:gridCol>
                <a:gridCol w="2063469">
                  <a:extLst>
                    <a:ext uri="{9D8B030D-6E8A-4147-A177-3AD203B41FA5}">
                      <a16:colId xmlns:a16="http://schemas.microsoft.com/office/drawing/2014/main" val="767268309"/>
                    </a:ext>
                  </a:extLst>
                </a:gridCol>
              </a:tblGrid>
              <a:tr h="891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Model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micro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macro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903203"/>
                  </a:ext>
                </a:extLst>
              </a:tr>
              <a:tr h="6261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CNN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0.911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0.852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874313"/>
                  </a:ext>
                </a:extLst>
              </a:tr>
              <a:tr h="50852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700" dirty="0">
                          <a:effectLst/>
                        </a:rPr>
                        <a:t>SVM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0.9053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0.9051</a:t>
                      </a:r>
                      <a:endParaRPr lang="en-US" sz="18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01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2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8C1157-48D9-5E46-8539-98D99C14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2" y="1342889"/>
            <a:ext cx="8092035" cy="51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5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4B9B-6722-E242-A6FF-49541D26B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382321"/>
            <a:ext cx="8201025" cy="52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hiện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66F2-3EE7-854F-85FF-B8A74A4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vi-VN" dirty="0"/>
              <a:t>	B</a:t>
            </a:r>
            <a:r>
              <a:rPr lang="en-US" dirty="0" err="1"/>
              <a:t>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deep learning,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machine learning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Convolutional Neural Network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346200"/>
            <a:ext cx="8323277" cy="49021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>
                <a:solidFill>
                  <a:schemeClr val="tx1"/>
                </a:solidFill>
              </a:rPr>
              <a:t>Convolution Neural Network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https://nttuan8.com/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hồi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https://viblo.asia/p/phan-tich-phan-hoi-khach-hang-hieu-qua-voi-machine-learningvietnamese-sentiment-analysis-Eb85opXOK2G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3. Convolution Neural Network -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http://cs231n.github.io/convolutional-networks/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4. Word2vec - 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https://viblo.asia/p/so-luoc-word2vec-6J3ZgBoAKmB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30530-7928-444D-A93C-9658A915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0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710B7-8BC9-B64C-980C-9205794492EB}"/>
              </a:ext>
            </a:extLst>
          </p:cNvPr>
          <p:cNvSpPr txBox="1"/>
          <p:nvPr/>
        </p:nvSpPr>
        <p:spPr>
          <a:xfrm>
            <a:off x="1952711" y="3191666"/>
            <a:ext cx="65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Cảm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ơn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mọi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người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đã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lắng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nghe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2699E-3C0F-B048-A1B7-63D3A61C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Giới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hiện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1BFFE-4596-7F48-BC05-96413C6F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7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en-US" b="1" dirty="0"/>
              <a:t>Input: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Output: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dirty="0"/>
              <a:t>	“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đẹp</a:t>
            </a:r>
            <a:r>
              <a:rPr lang="en-US" dirty="0">
                <a:solidFill>
                  <a:schemeClr val="tx1"/>
                </a:solidFill>
              </a:rPr>
              <a:t>, pin </a:t>
            </a:r>
            <a:r>
              <a:rPr lang="en-US" dirty="0" err="1">
                <a:solidFill>
                  <a:schemeClr val="tx1"/>
                </a:solidFill>
              </a:rPr>
              <a:t>trâu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tình</a:t>
            </a:r>
            <a:r>
              <a:rPr lang="en-US" dirty="0">
                <a:solidFill>
                  <a:schemeClr val="tx1"/>
                </a:solidFill>
              </a:rPr>
              <a:t>” 		</a:t>
            </a:r>
            <a:r>
              <a:rPr lang="en-US" dirty="0"/>
              <a:t>=&gt;   </a:t>
            </a:r>
            <a:r>
              <a:rPr lang="en-US" dirty="0" err="1">
                <a:solidFill>
                  <a:schemeClr val="accent6"/>
                </a:solidFill>
              </a:rPr>
              <a:t>Tích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cực</a:t>
            </a:r>
            <a:endParaRPr lang="en-US" dirty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en-US" dirty="0"/>
              <a:t>	“</a:t>
            </a:r>
            <a:r>
              <a:rPr lang="en-US" dirty="0">
                <a:solidFill>
                  <a:schemeClr val="tx1"/>
                </a:solidFill>
              </a:rPr>
              <a:t>Pin </a:t>
            </a:r>
            <a:r>
              <a:rPr lang="en-US" dirty="0" err="1">
                <a:solidFill>
                  <a:schemeClr val="tx1"/>
                </a:solidFill>
              </a:rPr>
              <a:t>nhanh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hết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loa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màu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đẹp</a:t>
            </a:r>
            <a:r>
              <a:rPr lang="en-US" dirty="0"/>
              <a:t>”	=&gt;   </a:t>
            </a:r>
            <a:r>
              <a:rPr lang="en-US" dirty="0" err="1">
                <a:solidFill>
                  <a:srgbClr val="C00000"/>
                </a:solidFill>
              </a:rPr>
              <a:t>Tiêu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cực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A9ED0-858C-2740-9FDD-0E881FA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picture containing bird, table&#10;&#10;Description automatically generated">
            <a:extLst>
              <a:ext uri="{FF2B5EF4-FFF2-40B4-BE49-F238E27FC236}">
                <a16:creationId xmlns:a16="http://schemas.microsoft.com/office/drawing/2014/main" id="{C949D6AA-4DDC-2C48-8309-D1495F8B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803328"/>
            <a:ext cx="7939467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FF63D-FC7B-4048-8329-0CDF532BE200}"/>
              </a:ext>
            </a:extLst>
          </p:cNvPr>
          <p:cNvSpPr txBox="1"/>
          <p:nvPr/>
        </p:nvSpPr>
        <p:spPr>
          <a:xfrm>
            <a:off x="3384030" y="4098343"/>
            <a:ext cx="212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Nguồn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www.lazada.vn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thực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nghiệm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266F2-3EE7-854F-85FF-B8A74A4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2.1. Thu </a:t>
            </a:r>
            <a:r>
              <a:rPr lang="en-US" dirty="0" err="1">
                <a:solidFill>
                  <a:schemeClr val="tx1"/>
                </a:solidFill>
              </a:rPr>
              <a:t>thập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2.2. </a:t>
            </a:r>
            <a:r>
              <a:rPr lang="en-US" dirty="0" err="1">
                <a:solidFill>
                  <a:schemeClr val="tx1"/>
                </a:solidFill>
              </a:rPr>
              <a:t>Tiền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2.3. Vector </a:t>
            </a:r>
            <a:r>
              <a:rPr lang="en-US" dirty="0" err="1">
                <a:solidFill>
                  <a:schemeClr val="tx1"/>
                </a:solidFill>
              </a:rPr>
              <a:t>hoá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2.4. </a:t>
            </a:r>
            <a:r>
              <a:rPr lang="en-US" dirty="0" err="1">
                <a:solidFill>
                  <a:schemeClr val="tx1"/>
                </a:solidFill>
              </a:rPr>
              <a:t>Xây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luyện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A6DA-092B-894D-A4D5-5161C6F8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2.1. Thu </a:t>
            </a:r>
            <a:r>
              <a:rPr lang="en-US" sz="2000" b="1" dirty="0" err="1"/>
              <a:t>thập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tích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:</a:t>
            </a:r>
          </a:p>
          <a:p>
            <a:pPr marL="0" indent="0" algn="just">
              <a:buNone/>
            </a:pPr>
            <a:r>
              <a:rPr lang="en-US" sz="2000" b="1" dirty="0" err="1"/>
              <a:t>Bước</a:t>
            </a:r>
            <a:r>
              <a:rPr lang="en-US" sz="2000" b="1" dirty="0"/>
              <a:t> 1: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: Lazada, </a:t>
            </a:r>
            <a:r>
              <a:rPr lang="en-US" sz="2000" dirty="0" err="1"/>
              <a:t>Shopee</a:t>
            </a:r>
            <a:r>
              <a:rPr lang="en-US" sz="2000" dirty="0"/>
              <a:t>, </a:t>
            </a:r>
            <a:r>
              <a:rPr lang="en-US" sz="2000" dirty="0" err="1"/>
              <a:t>Thegioididong</a:t>
            </a:r>
            <a:r>
              <a:rPr lang="en-US" sz="2000" dirty="0"/>
              <a:t>,...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crawl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- Spider: Framework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	- Splash: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JavaScript.</a:t>
            </a:r>
          </a:p>
          <a:p>
            <a:pPr marL="0" indent="0">
              <a:buNone/>
            </a:pPr>
            <a:r>
              <a:rPr lang="en-US" sz="2000" b="1" dirty="0" err="1"/>
              <a:t>Bước</a:t>
            </a:r>
            <a:r>
              <a:rPr lang="en-US" sz="2000" b="1" dirty="0"/>
              <a:t> 2: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C9CD319-2E91-2348-8A4C-59E220A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93E46A-0611-F842-A8A0-16807DB7B78E}"/>
              </a:ext>
            </a:extLst>
          </p:cNvPr>
          <p:cNvSpPr/>
          <p:nvPr/>
        </p:nvSpPr>
        <p:spPr>
          <a:xfrm>
            <a:off x="2788603" y="4473459"/>
            <a:ext cx="2362875" cy="519328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B7F4E0-C37E-A640-8BA8-B48CF2B6FD92}"/>
              </a:ext>
            </a:extLst>
          </p:cNvPr>
          <p:cNvSpPr/>
          <p:nvPr/>
        </p:nvSpPr>
        <p:spPr>
          <a:xfrm>
            <a:off x="6909938" y="4412457"/>
            <a:ext cx="1302819" cy="6133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Nhãn</a:t>
            </a:r>
            <a:r>
              <a:rPr lang="en-US" dirty="0"/>
              <a:t>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9CAB6F-0CA7-3F4C-A91B-B9CDCE7B5B82}"/>
              </a:ext>
            </a:extLst>
          </p:cNvPr>
          <p:cNvSpPr/>
          <p:nvPr/>
        </p:nvSpPr>
        <p:spPr>
          <a:xfrm>
            <a:off x="2788603" y="5213452"/>
            <a:ext cx="2362875" cy="51932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194C4F-6241-B348-9B6E-BC47D341AFE6}"/>
              </a:ext>
            </a:extLst>
          </p:cNvPr>
          <p:cNvSpPr/>
          <p:nvPr/>
        </p:nvSpPr>
        <p:spPr>
          <a:xfrm>
            <a:off x="6933353" y="5163362"/>
            <a:ext cx="1302819" cy="613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Nhãn</a:t>
            </a:r>
            <a:r>
              <a:rPr lang="en-US" dirty="0"/>
              <a:t>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09F75-B76E-374D-9F68-82AB7163E123}"/>
              </a:ext>
            </a:extLst>
          </p:cNvPr>
          <p:cNvSpPr/>
          <p:nvPr/>
        </p:nvSpPr>
        <p:spPr>
          <a:xfrm>
            <a:off x="625786" y="3995362"/>
            <a:ext cx="1302819" cy="60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70718-BA15-7D4B-99C5-AB03F538A89D}"/>
              </a:ext>
            </a:extLst>
          </p:cNvPr>
          <p:cNvSpPr/>
          <p:nvPr/>
        </p:nvSpPr>
        <p:spPr>
          <a:xfrm>
            <a:off x="640623" y="4873828"/>
            <a:ext cx="1302819" cy="60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C5258-A9BF-2342-BB2F-534874D4322F}"/>
              </a:ext>
            </a:extLst>
          </p:cNvPr>
          <p:cNvSpPr/>
          <p:nvPr/>
        </p:nvSpPr>
        <p:spPr>
          <a:xfrm>
            <a:off x="640622" y="5770653"/>
            <a:ext cx="1302819" cy="60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.csv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9CCE73C-20E8-0944-82EF-3AC0591D2996}"/>
              </a:ext>
            </a:extLst>
          </p:cNvPr>
          <p:cNvSpPr/>
          <p:nvPr/>
        </p:nvSpPr>
        <p:spPr>
          <a:xfrm>
            <a:off x="1053316" y="4646892"/>
            <a:ext cx="477430" cy="17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6D84566-F9A9-EE42-8F55-DE4C79E4D5B9}"/>
              </a:ext>
            </a:extLst>
          </p:cNvPr>
          <p:cNvSpPr/>
          <p:nvPr/>
        </p:nvSpPr>
        <p:spPr>
          <a:xfrm>
            <a:off x="1053316" y="5543717"/>
            <a:ext cx="477430" cy="17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4512C4-2A81-BD49-8DA6-B2C972B2B36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1943442" y="4733123"/>
            <a:ext cx="845161" cy="44245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51059D-C8EC-B449-AC6D-69C6979DBB4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943442" y="5175580"/>
            <a:ext cx="845161" cy="29753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F1C4-DDBB-0544-949F-C6ACFDDFCFAF}"/>
              </a:ext>
            </a:extLst>
          </p:cNvPr>
          <p:cNvCxnSpPr/>
          <p:nvPr/>
        </p:nvCxnSpPr>
        <p:spPr>
          <a:xfrm>
            <a:off x="5518768" y="5470015"/>
            <a:ext cx="1092425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0B5AA-001B-4F41-8275-20DD60F26830}"/>
              </a:ext>
            </a:extLst>
          </p:cNvPr>
          <p:cNvCxnSpPr/>
          <p:nvPr/>
        </p:nvCxnSpPr>
        <p:spPr>
          <a:xfrm>
            <a:off x="5518768" y="4746306"/>
            <a:ext cx="1092425" cy="0"/>
          </a:xfrm>
          <a:prstGeom prst="straightConnector1">
            <a:avLst/>
          </a:prstGeom>
          <a:ln w="444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0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2.1. Thu </a:t>
            </a:r>
            <a:r>
              <a:rPr lang="en-US" b="1" dirty="0" err="1"/>
              <a:t>thập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517DAD-40BA-384D-B250-44BA7B2CA0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279966"/>
            <a:ext cx="4380230" cy="303466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215DED-1041-7B45-9D3A-7AFD43A746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7" y="2727641"/>
            <a:ext cx="4286885" cy="2586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46E705-3CFE-1B4C-B8E2-8B02E492297F}"/>
              </a:ext>
            </a:extLst>
          </p:cNvPr>
          <p:cNvSpPr txBox="1"/>
          <p:nvPr/>
        </p:nvSpPr>
        <p:spPr>
          <a:xfrm>
            <a:off x="1579244" y="5612238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Phân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tích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số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lượng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nhãn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C47DE-EB93-3B44-9C81-00FC54BF7E27}"/>
              </a:ext>
            </a:extLst>
          </p:cNvPr>
          <p:cNvSpPr txBox="1"/>
          <p:nvPr/>
        </p:nvSpPr>
        <p:spPr>
          <a:xfrm>
            <a:off x="5704670" y="5612238"/>
            <a:ext cx="234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Phân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tích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dài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luận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0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2.2. </a:t>
            </a:r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i="1" dirty="0" err="1"/>
              <a:t>gensim.utils.simple_preprocess</a:t>
            </a:r>
            <a:r>
              <a:rPr lang="en-US" i="1" dirty="0"/>
              <a:t>()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</a:t>
            </a:r>
            <a:r>
              <a:rPr lang="en-US" i="1" dirty="0" err="1"/>
              <a:t>ViTokenizer</a:t>
            </a:r>
            <a:r>
              <a:rPr lang="en-US" i="1" dirty="0"/>
              <a:t>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376B2-F61D-BF47-B72D-604B78DF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797299"/>
            <a:ext cx="8026400" cy="23746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D21E00-6087-7B40-8A57-BA83E74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811</TotalTime>
  <Words>1068</Words>
  <Application>Microsoft Macintosh PowerPoint</Application>
  <PresentationFormat>On-screen Show (4:3)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KHAI PHÁ WEB  Đề tài: Phân tích cảm xúc bình luận tiếng Việt</vt:lpstr>
      <vt:lpstr>Nội dung</vt:lpstr>
      <vt:lpstr>Nội dung</vt:lpstr>
      <vt:lpstr>1. Giới thiệu bài toán </vt:lpstr>
      <vt:lpstr>Nội dung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2. Quá trình thực hiện</vt:lpstr>
      <vt:lpstr>Nội dung</vt:lpstr>
      <vt:lpstr>3. Kết quả thực nghiệm</vt:lpstr>
      <vt:lpstr>3. Kết quả thực nghiệm</vt:lpstr>
      <vt:lpstr>3. Kết quả thực nghiệm</vt:lpstr>
      <vt:lpstr>3. Kết quả thực nghiệm</vt:lpstr>
      <vt:lpstr>3. Kết quả thực nghiệm</vt:lpstr>
      <vt:lpstr>3. Kết quả thực nghiệm</vt:lpstr>
      <vt:lpstr>Nội dung</vt:lpstr>
      <vt:lpstr>4. Tổng kết</vt:lpstr>
      <vt:lpstr>Tài liệu tham khảo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Van Cong Linh 20152223</cp:lastModifiedBy>
  <cp:revision>77</cp:revision>
  <dcterms:created xsi:type="dcterms:W3CDTF">2016-07-25T07:53:11Z</dcterms:created>
  <dcterms:modified xsi:type="dcterms:W3CDTF">2019-12-20T04:19:16Z</dcterms:modified>
</cp:coreProperties>
</file>