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0" r:id="rId19"/>
    <p:sldId id="261" r:id="rId20"/>
    <p:sldId id="276" r:id="rId21"/>
    <p:sldId id="277" r:id="rId22"/>
    <p:sldId id="278" r:id="rId23"/>
    <p:sldId id="279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1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395-8FC1-482F-A919-080D8B3B56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45F92-72DE-4B6D-B427-0B3A38FB9C5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• Identify key factors influencing customer attrition.</a:t>
          </a:r>
          <a:endParaRPr lang="en-US"/>
        </a:p>
      </dgm:t>
    </dgm:pt>
    <dgm:pt modelId="{4523FD94-6798-40E4-AF40-9D1E9536B7FC}" type="parTrans" cxnId="{98A7A270-E5BC-4469-A4A6-B3918341A6BB}">
      <dgm:prSet/>
      <dgm:spPr/>
      <dgm:t>
        <a:bodyPr/>
        <a:lstStyle/>
        <a:p>
          <a:endParaRPr lang="en-US"/>
        </a:p>
      </dgm:t>
    </dgm:pt>
    <dgm:pt modelId="{3016DC6A-A836-4179-98B9-0BA3C6289B36}" type="sibTrans" cxnId="{98A7A270-E5BC-4469-A4A6-B3918341A6BB}">
      <dgm:prSet/>
      <dgm:spPr/>
      <dgm:t>
        <a:bodyPr/>
        <a:lstStyle/>
        <a:p>
          <a:endParaRPr lang="en-US"/>
        </a:p>
      </dgm:t>
    </dgm:pt>
    <dgm:pt modelId="{9A1BFDA1-4745-40F2-8B33-56B5646ECB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• Develop predictive models to identify customers at a higher risk of attrition.</a:t>
          </a:r>
          <a:endParaRPr lang="en-US"/>
        </a:p>
      </dgm:t>
    </dgm:pt>
    <dgm:pt modelId="{F27F838D-C6E0-41EE-A5DB-B22FE7941303}" type="parTrans" cxnId="{00A5D4E7-E181-4E19-B80B-80E43368942A}">
      <dgm:prSet/>
      <dgm:spPr/>
      <dgm:t>
        <a:bodyPr/>
        <a:lstStyle/>
        <a:p>
          <a:endParaRPr lang="en-US"/>
        </a:p>
      </dgm:t>
    </dgm:pt>
    <dgm:pt modelId="{6EEBA180-2A59-4DE2-813D-A6EE5E82E694}" type="sibTrans" cxnId="{00A5D4E7-E181-4E19-B80B-80E43368942A}">
      <dgm:prSet/>
      <dgm:spPr/>
      <dgm:t>
        <a:bodyPr/>
        <a:lstStyle/>
        <a:p>
          <a:endParaRPr lang="en-US"/>
        </a:p>
      </dgm:t>
    </dgm:pt>
    <dgm:pt modelId="{783CB1C4-BC90-4D8F-A6CB-F75F3D8FE7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• </a:t>
          </a:r>
          <a:r>
            <a:rPr lang="en-CA" b="0" i="0"/>
            <a:t>Evaluate model performance and utilize model parameters to gain insight into how to prevent customer churn</a:t>
          </a:r>
          <a:endParaRPr lang="en-US"/>
        </a:p>
      </dgm:t>
    </dgm:pt>
    <dgm:pt modelId="{4EA5267E-A0F4-4AF8-9AC7-CB8EA0074F84}" type="parTrans" cxnId="{91EEEFA0-6796-4D90-9FC8-365C5BE14668}">
      <dgm:prSet/>
      <dgm:spPr/>
      <dgm:t>
        <a:bodyPr/>
        <a:lstStyle/>
        <a:p>
          <a:endParaRPr lang="en-US"/>
        </a:p>
      </dgm:t>
    </dgm:pt>
    <dgm:pt modelId="{E2317C25-1359-4A2E-B276-E41900D1EEA9}" type="sibTrans" cxnId="{91EEEFA0-6796-4D90-9FC8-365C5BE14668}">
      <dgm:prSet/>
      <dgm:spPr/>
      <dgm:t>
        <a:bodyPr/>
        <a:lstStyle/>
        <a:p>
          <a:endParaRPr lang="en-US"/>
        </a:p>
      </dgm:t>
    </dgm:pt>
    <dgm:pt modelId="{946FE6EB-C7B2-4FE1-B6B6-B9C610DF9D37}" type="pres">
      <dgm:prSet presAssocID="{FA25C395-8FC1-482F-A919-080D8B3B5652}" presName="root" presStyleCnt="0">
        <dgm:presLayoutVars>
          <dgm:dir/>
          <dgm:resizeHandles val="exact"/>
        </dgm:presLayoutVars>
      </dgm:prSet>
      <dgm:spPr/>
    </dgm:pt>
    <dgm:pt modelId="{58199121-B0D2-4AB2-975D-2229BC8D19EA}" type="pres">
      <dgm:prSet presAssocID="{41D45F92-72DE-4B6D-B427-0B3A38FB9C58}" presName="compNode" presStyleCnt="0"/>
      <dgm:spPr/>
    </dgm:pt>
    <dgm:pt modelId="{DEF77382-D92F-46F3-98C1-CD170A45785E}" type="pres">
      <dgm:prSet presAssocID="{41D45F92-72DE-4B6D-B427-0B3A38FB9C58}" presName="bgRect" presStyleLbl="bgShp" presStyleIdx="0" presStyleCnt="3"/>
      <dgm:spPr/>
    </dgm:pt>
    <dgm:pt modelId="{457C13E2-67A8-477F-8AD6-C158A841CEFF}" type="pres">
      <dgm:prSet presAssocID="{41D45F92-72DE-4B6D-B427-0B3A38FB9C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300EDCB-846E-4707-B796-561339E98E6C}" type="pres">
      <dgm:prSet presAssocID="{41D45F92-72DE-4B6D-B427-0B3A38FB9C58}" presName="spaceRect" presStyleCnt="0"/>
      <dgm:spPr/>
    </dgm:pt>
    <dgm:pt modelId="{4F8E829B-F029-47A0-A929-1DABA595BF23}" type="pres">
      <dgm:prSet presAssocID="{41D45F92-72DE-4B6D-B427-0B3A38FB9C58}" presName="parTx" presStyleLbl="revTx" presStyleIdx="0" presStyleCnt="3">
        <dgm:presLayoutVars>
          <dgm:chMax val="0"/>
          <dgm:chPref val="0"/>
        </dgm:presLayoutVars>
      </dgm:prSet>
      <dgm:spPr/>
    </dgm:pt>
    <dgm:pt modelId="{DE1C01CA-F6BE-4107-BA05-E858840B0F61}" type="pres">
      <dgm:prSet presAssocID="{3016DC6A-A836-4179-98B9-0BA3C6289B36}" presName="sibTrans" presStyleCnt="0"/>
      <dgm:spPr/>
    </dgm:pt>
    <dgm:pt modelId="{EE86876E-C02C-4199-BC60-35EDB945A17B}" type="pres">
      <dgm:prSet presAssocID="{9A1BFDA1-4745-40F2-8B33-56B5646ECB85}" presName="compNode" presStyleCnt="0"/>
      <dgm:spPr/>
    </dgm:pt>
    <dgm:pt modelId="{B04749C9-99EF-4950-9CBB-395BE33BB6B5}" type="pres">
      <dgm:prSet presAssocID="{9A1BFDA1-4745-40F2-8B33-56B5646ECB85}" presName="bgRect" presStyleLbl="bgShp" presStyleIdx="1" presStyleCnt="3"/>
      <dgm:spPr/>
    </dgm:pt>
    <dgm:pt modelId="{84183F8A-9477-4593-9367-9D1DD647E9A1}" type="pres">
      <dgm:prSet presAssocID="{9A1BFDA1-4745-40F2-8B33-56B5646ECB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D7C33B-1959-45DF-AADB-170C840304E9}" type="pres">
      <dgm:prSet presAssocID="{9A1BFDA1-4745-40F2-8B33-56B5646ECB85}" presName="spaceRect" presStyleCnt="0"/>
      <dgm:spPr/>
    </dgm:pt>
    <dgm:pt modelId="{FD6941A2-9997-4EEC-B005-3D16010AAD87}" type="pres">
      <dgm:prSet presAssocID="{9A1BFDA1-4745-40F2-8B33-56B5646ECB85}" presName="parTx" presStyleLbl="revTx" presStyleIdx="1" presStyleCnt="3">
        <dgm:presLayoutVars>
          <dgm:chMax val="0"/>
          <dgm:chPref val="0"/>
        </dgm:presLayoutVars>
      </dgm:prSet>
      <dgm:spPr/>
    </dgm:pt>
    <dgm:pt modelId="{75511ECA-DB07-46E1-A109-307E869F0928}" type="pres">
      <dgm:prSet presAssocID="{6EEBA180-2A59-4DE2-813D-A6EE5E82E694}" presName="sibTrans" presStyleCnt="0"/>
      <dgm:spPr/>
    </dgm:pt>
    <dgm:pt modelId="{52DDB416-D171-44F0-BBF3-1AAEB7E1C637}" type="pres">
      <dgm:prSet presAssocID="{783CB1C4-BC90-4D8F-A6CB-F75F3D8FE7B3}" presName="compNode" presStyleCnt="0"/>
      <dgm:spPr/>
    </dgm:pt>
    <dgm:pt modelId="{7EAE5B01-3B4C-418E-B9EB-362A5DC0DB8A}" type="pres">
      <dgm:prSet presAssocID="{783CB1C4-BC90-4D8F-A6CB-F75F3D8FE7B3}" presName="bgRect" presStyleLbl="bgShp" presStyleIdx="2" presStyleCnt="3"/>
      <dgm:spPr/>
    </dgm:pt>
    <dgm:pt modelId="{3C2BAAB9-09AF-409E-A5D6-2411903EC230}" type="pres">
      <dgm:prSet presAssocID="{783CB1C4-BC90-4D8F-A6CB-F75F3D8FE7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6F8996-159E-4D81-9714-60131C8935CB}" type="pres">
      <dgm:prSet presAssocID="{783CB1C4-BC90-4D8F-A6CB-F75F3D8FE7B3}" presName="spaceRect" presStyleCnt="0"/>
      <dgm:spPr/>
    </dgm:pt>
    <dgm:pt modelId="{B6CB8373-EA1D-4191-B985-85E770D3A9A8}" type="pres">
      <dgm:prSet presAssocID="{783CB1C4-BC90-4D8F-A6CB-F75F3D8FE7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5FC832-A6E3-4091-A84B-54D2073B89A6}" type="presOf" srcId="{783CB1C4-BC90-4D8F-A6CB-F75F3D8FE7B3}" destId="{B6CB8373-EA1D-4191-B985-85E770D3A9A8}" srcOrd="0" destOrd="0" presId="urn:microsoft.com/office/officeart/2018/2/layout/IconVerticalSolidList"/>
    <dgm:cxn modelId="{98A7A270-E5BC-4469-A4A6-B3918341A6BB}" srcId="{FA25C395-8FC1-482F-A919-080D8B3B5652}" destId="{41D45F92-72DE-4B6D-B427-0B3A38FB9C58}" srcOrd="0" destOrd="0" parTransId="{4523FD94-6798-40E4-AF40-9D1E9536B7FC}" sibTransId="{3016DC6A-A836-4179-98B9-0BA3C6289B36}"/>
    <dgm:cxn modelId="{92C6029A-DA03-43F8-98D7-9937EF693642}" type="presOf" srcId="{41D45F92-72DE-4B6D-B427-0B3A38FB9C58}" destId="{4F8E829B-F029-47A0-A929-1DABA595BF23}" srcOrd="0" destOrd="0" presId="urn:microsoft.com/office/officeart/2018/2/layout/IconVerticalSolidList"/>
    <dgm:cxn modelId="{91EEEFA0-6796-4D90-9FC8-365C5BE14668}" srcId="{FA25C395-8FC1-482F-A919-080D8B3B5652}" destId="{783CB1C4-BC90-4D8F-A6CB-F75F3D8FE7B3}" srcOrd="2" destOrd="0" parTransId="{4EA5267E-A0F4-4AF8-9AC7-CB8EA0074F84}" sibTransId="{E2317C25-1359-4A2E-B276-E41900D1EEA9}"/>
    <dgm:cxn modelId="{23C95FAE-8A0C-4163-8E87-D4BE3C33385F}" type="presOf" srcId="{9A1BFDA1-4745-40F2-8B33-56B5646ECB85}" destId="{FD6941A2-9997-4EEC-B005-3D16010AAD87}" srcOrd="0" destOrd="0" presId="urn:microsoft.com/office/officeart/2018/2/layout/IconVerticalSolidList"/>
    <dgm:cxn modelId="{4CEC98C5-3A68-472C-B207-F1E6ECA5CE72}" type="presOf" srcId="{FA25C395-8FC1-482F-A919-080D8B3B5652}" destId="{946FE6EB-C7B2-4FE1-B6B6-B9C610DF9D37}" srcOrd="0" destOrd="0" presId="urn:microsoft.com/office/officeart/2018/2/layout/IconVerticalSolidList"/>
    <dgm:cxn modelId="{00A5D4E7-E181-4E19-B80B-80E43368942A}" srcId="{FA25C395-8FC1-482F-A919-080D8B3B5652}" destId="{9A1BFDA1-4745-40F2-8B33-56B5646ECB85}" srcOrd="1" destOrd="0" parTransId="{F27F838D-C6E0-41EE-A5DB-B22FE7941303}" sibTransId="{6EEBA180-2A59-4DE2-813D-A6EE5E82E694}"/>
    <dgm:cxn modelId="{4EAAA0FC-908D-416E-A74C-DA1753519967}" type="presParOf" srcId="{946FE6EB-C7B2-4FE1-B6B6-B9C610DF9D37}" destId="{58199121-B0D2-4AB2-975D-2229BC8D19EA}" srcOrd="0" destOrd="0" presId="urn:microsoft.com/office/officeart/2018/2/layout/IconVerticalSolidList"/>
    <dgm:cxn modelId="{36A1BDD0-F479-43F4-B5CC-A11510110A0C}" type="presParOf" srcId="{58199121-B0D2-4AB2-975D-2229BC8D19EA}" destId="{DEF77382-D92F-46F3-98C1-CD170A45785E}" srcOrd="0" destOrd="0" presId="urn:microsoft.com/office/officeart/2018/2/layout/IconVerticalSolidList"/>
    <dgm:cxn modelId="{ECD2328C-F9EE-4B3E-98B3-B0CA3FD7865D}" type="presParOf" srcId="{58199121-B0D2-4AB2-975D-2229BC8D19EA}" destId="{457C13E2-67A8-477F-8AD6-C158A841CEFF}" srcOrd="1" destOrd="0" presId="urn:microsoft.com/office/officeart/2018/2/layout/IconVerticalSolidList"/>
    <dgm:cxn modelId="{5E9ABA31-76E9-4539-B25F-A5C0E90CA59D}" type="presParOf" srcId="{58199121-B0D2-4AB2-975D-2229BC8D19EA}" destId="{7300EDCB-846E-4707-B796-561339E98E6C}" srcOrd="2" destOrd="0" presId="urn:microsoft.com/office/officeart/2018/2/layout/IconVerticalSolidList"/>
    <dgm:cxn modelId="{E9D833B0-978E-4B67-A5A5-46F7D5A9E973}" type="presParOf" srcId="{58199121-B0D2-4AB2-975D-2229BC8D19EA}" destId="{4F8E829B-F029-47A0-A929-1DABA595BF23}" srcOrd="3" destOrd="0" presId="urn:microsoft.com/office/officeart/2018/2/layout/IconVerticalSolidList"/>
    <dgm:cxn modelId="{0A9FD608-AE71-4FD8-94D5-9814215BAE9B}" type="presParOf" srcId="{946FE6EB-C7B2-4FE1-B6B6-B9C610DF9D37}" destId="{DE1C01CA-F6BE-4107-BA05-E858840B0F61}" srcOrd="1" destOrd="0" presId="urn:microsoft.com/office/officeart/2018/2/layout/IconVerticalSolidList"/>
    <dgm:cxn modelId="{9173DD54-166F-4446-810E-5B1217DBF37A}" type="presParOf" srcId="{946FE6EB-C7B2-4FE1-B6B6-B9C610DF9D37}" destId="{EE86876E-C02C-4199-BC60-35EDB945A17B}" srcOrd="2" destOrd="0" presId="urn:microsoft.com/office/officeart/2018/2/layout/IconVerticalSolidList"/>
    <dgm:cxn modelId="{D7CABEA2-EC4A-4064-92CF-9C186C0041BA}" type="presParOf" srcId="{EE86876E-C02C-4199-BC60-35EDB945A17B}" destId="{B04749C9-99EF-4950-9CBB-395BE33BB6B5}" srcOrd="0" destOrd="0" presId="urn:microsoft.com/office/officeart/2018/2/layout/IconVerticalSolidList"/>
    <dgm:cxn modelId="{03CF6AD2-1ED9-446E-B5F8-BF6E1E8A1D0E}" type="presParOf" srcId="{EE86876E-C02C-4199-BC60-35EDB945A17B}" destId="{84183F8A-9477-4593-9367-9D1DD647E9A1}" srcOrd="1" destOrd="0" presId="urn:microsoft.com/office/officeart/2018/2/layout/IconVerticalSolidList"/>
    <dgm:cxn modelId="{D39A16E2-4F9F-40BC-9C0E-789A755A21D9}" type="presParOf" srcId="{EE86876E-C02C-4199-BC60-35EDB945A17B}" destId="{36D7C33B-1959-45DF-AADB-170C840304E9}" srcOrd="2" destOrd="0" presId="urn:microsoft.com/office/officeart/2018/2/layout/IconVerticalSolidList"/>
    <dgm:cxn modelId="{17A13A7C-4512-423E-B3B4-A11ECC656792}" type="presParOf" srcId="{EE86876E-C02C-4199-BC60-35EDB945A17B}" destId="{FD6941A2-9997-4EEC-B005-3D16010AAD87}" srcOrd="3" destOrd="0" presId="urn:microsoft.com/office/officeart/2018/2/layout/IconVerticalSolidList"/>
    <dgm:cxn modelId="{97633304-49A5-4EC2-AE86-F52227D2FA7E}" type="presParOf" srcId="{946FE6EB-C7B2-4FE1-B6B6-B9C610DF9D37}" destId="{75511ECA-DB07-46E1-A109-307E869F0928}" srcOrd="3" destOrd="0" presId="urn:microsoft.com/office/officeart/2018/2/layout/IconVerticalSolidList"/>
    <dgm:cxn modelId="{CD2766AF-DE39-4531-AC18-1E7B2FCC607E}" type="presParOf" srcId="{946FE6EB-C7B2-4FE1-B6B6-B9C610DF9D37}" destId="{52DDB416-D171-44F0-BBF3-1AAEB7E1C637}" srcOrd="4" destOrd="0" presId="urn:microsoft.com/office/officeart/2018/2/layout/IconVerticalSolidList"/>
    <dgm:cxn modelId="{F5EBD3C4-E6E7-403A-8714-8DC883F711B1}" type="presParOf" srcId="{52DDB416-D171-44F0-BBF3-1AAEB7E1C637}" destId="{7EAE5B01-3B4C-418E-B9EB-362A5DC0DB8A}" srcOrd="0" destOrd="0" presId="urn:microsoft.com/office/officeart/2018/2/layout/IconVerticalSolidList"/>
    <dgm:cxn modelId="{D5EADBD9-8EC1-4052-8C56-CE8194C46AE7}" type="presParOf" srcId="{52DDB416-D171-44F0-BBF3-1AAEB7E1C637}" destId="{3C2BAAB9-09AF-409E-A5D6-2411903EC230}" srcOrd="1" destOrd="0" presId="urn:microsoft.com/office/officeart/2018/2/layout/IconVerticalSolidList"/>
    <dgm:cxn modelId="{286C2E4E-6621-46C8-82C3-DA22746C027A}" type="presParOf" srcId="{52DDB416-D171-44F0-BBF3-1AAEB7E1C637}" destId="{246F8996-159E-4D81-9714-60131C8935CB}" srcOrd="2" destOrd="0" presId="urn:microsoft.com/office/officeart/2018/2/layout/IconVerticalSolidList"/>
    <dgm:cxn modelId="{594D1FCD-6118-4AFE-A5EB-2F68292B2A15}" type="presParOf" srcId="{52DDB416-D171-44F0-BBF3-1AAEB7E1C637}" destId="{B6CB8373-EA1D-4191-B985-85E770D3A9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AD46F-6995-42EE-8528-F63624170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94E7A1-8709-432F-A708-CF85779AC3D1}">
      <dgm:prSet/>
      <dgm:spPr/>
      <dgm:t>
        <a:bodyPr/>
        <a:lstStyle/>
        <a:p>
          <a:r>
            <a:rPr lang="en-US"/>
            <a:t>Factorize Categorical Variables</a:t>
          </a:r>
        </a:p>
      </dgm:t>
    </dgm:pt>
    <dgm:pt modelId="{3A60F6D7-2917-4BB0-9D13-D25B8DDB3425}" type="parTrans" cxnId="{FE007FC7-0C2F-4D78-A7F7-0C519B6C99E4}">
      <dgm:prSet/>
      <dgm:spPr/>
      <dgm:t>
        <a:bodyPr/>
        <a:lstStyle/>
        <a:p>
          <a:endParaRPr lang="en-US"/>
        </a:p>
      </dgm:t>
    </dgm:pt>
    <dgm:pt modelId="{72313F30-17C8-4917-9E1C-8F4435354D6E}" type="sibTrans" cxnId="{FE007FC7-0C2F-4D78-A7F7-0C519B6C99E4}">
      <dgm:prSet/>
      <dgm:spPr/>
      <dgm:t>
        <a:bodyPr/>
        <a:lstStyle/>
        <a:p>
          <a:endParaRPr lang="en-US"/>
        </a:p>
      </dgm:t>
    </dgm:pt>
    <dgm:pt modelId="{09681B23-A4A9-4A80-9F9A-2BD42D54F16E}">
      <dgm:prSet/>
      <dgm:spPr/>
      <dgm:t>
        <a:bodyPr/>
        <a:lstStyle/>
        <a:p>
          <a:r>
            <a:rPr lang="en-US"/>
            <a:t>Standardize Decimal Variables </a:t>
          </a:r>
        </a:p>
      </dgm:t>
    </dgm:pt>
    <dgm:pt modelId="{321092D5-DE94-4ACC-B9C2-F96CFDDFE64F}" type="parTrans" cxnId="{12DC09D8-0419-4D75-926C-B1F0CDDF10C3}">
      <dgm:prSet/>
      <dgm:spPr/>
      <dgm:t>
        <a:bodyPr/>
        <a:lstStyle/>
        <a:p>
          <a:endParaRPr lang="en-US"/>
        </a:p>
      </dgm:t>
    </dgm:pt>
    <dgm:pt modelId="{69F96F2F-0D73-4070-AA97-DA9B2A858AD7}" type="sibTrans" cxnId="{12DC09D8-0419-4D75-926C-B1F0CDDF10C3}">
      <dgm:prSet/>
      <dgm:spPr/>
      <dgm:t>
        <a:bodyPr/>
        <a:lstStyle/>
        <a:p>
          <a:endParaRPr lang="en-US"/>
        </a:p>
      </dgm:t>
    </dgm:pt>
    <dgm:pt modelId="{7B2645BA-C4C2-4BB6-B2CA-27D07A04D5F9}">
      <dgm:prSet/>
      <dgm:spPr/>
      <dgm:t>
        <a:bodyPr/>
        <a:lstStyle/>
        <a:p>
          <a:r>
            <a:rPr lang="en-US"/>
            <a:t>Convert attrition</a:t>
          </a:r>
          <a:r>
            <a:rPr lang="zh-CN"/>
            <a:t> </a:t>
          </a:r>
          <a:r>
            <a:rPr lang="en-US"/>
            <a:t>flag</a:t>
          </a:r>
          <a:r>
            <a:rPr lang="zh-CN"/>
            <a:t> </a:t>
          </a:r>
          <a:r>
            <a:rPr lang="en-US"/>
            <a:t>to 0,1 for model training</a:t>
          </a:r>
        </a:p>
      </dgm:t>
    </dgm:pt>
    <dgm:pt modelId="{9BB63E00-7D43-47AB-B496-12D81400E72D}" type="parTrans" cxnId="{09C2E5B1-F498-4AAF-8E2F-4380A668EC01}">
      <dgm:prSet/>
      <dgm:spPr/>
      <dgm:t>
        <a:bodyPr/>
        <a:lstStyle/>
        <a:p>
          <a:endParaRPr lang="en-US"/>
        </a:p>
      </dgm:t>
    </dgm:pt>
    <dgm:pt modelId="{55715C59-C471-46C9-9CD4-690D7B53A1AA}" type="sibTrans" cxnId="{09C2E5B1-F498-4AAF-8E2F-4380A668EC01}">
      <dgm:prSet/>
      <dgm:spPr/>
      <dgm:t>
        <a:bodyPr/>
        <a:lstStyle/>
        <a:p>
          <a:endParaRPr lang="en-US"/>
        </a:p>
      </dgm:t>
    </dgm:pt>
    <dgm:pt modelId="{692F221C-7781-4830-86EE-A30DB903CF71}">
      <dgm:prSet/>
      <dgm:spPr/>
      <dgm:t>
        <a:bodyPr/>
        <a:lstStyle/>
        <a:p>
          <a:r>
            <a:rPr lang="en-US"/>
            <a:t>Splitting data into 60% training, 20% validation, 20% test</a:t>
          </a:r>
        </a:p>
      </dgm:t>
    </dgm:pt>
    <dgm:pt modelId="{6C2BC9C7-94B0-435D-8F8C-395ED314DFAC}" type="parTrans" cxnId="{F1ED38EE-1588-4212-98B1-C4E7F199D6C7}">
      <dgm:prSet/>
      <dgm:spPr/>
      <dgm:t>
        <a:bodyPr/>
        <a:lstStyle/>
        <a:p>
          <a:endParaRPr lang="en-US"/>
        </a:p>
      </dgm:t>
    </dgm:pt>
    <dgm:pt modelId="{02156F2E-3EF0-4A21-ABAA-086002CA0C11}" type="sibTrans" cxnId="{F1ED38EE-1588-4212-98B1-C4E7F199D6C7}">
      <dgm:prSet/>
      <dgm:spPr/>
      <dgm:t>
        <a:bodyPr/>
        <a:lstStyle/>
        <a:p>
          <a:endParaRPr lang="en-US"/>
        </a:p>
      </dgm:t>
    </dgm:pt>
    <dgm:pt modelId="{094EFD44-BC3F-5942-9921-E092C17DDE33}" type="pres">
      <dgm:prSet presAssocID="{8C7AD46F-6995-42EE-8528-F636241709DD}" presName="linear" presStyleCnt="0">
        <dgm:presLayoutVars>
          <dgm:animLvl val="lvl"/>
          <dgm:resizeHandles val="exact"/>
        </dgm:presLayoutVars>
      </dgm:prSet>
      <dgm:spPr/>
    </dgm:pt>
    <dgm:pt modelId="{E9237434-60F7-5841-9CF7-15ED814FD19A}" type="pres">
      <dgm:prSet presAssocID="{A594E7A1-8709-432F-A708-CF85779AC3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D77FFC-9FBA-434D-BCE5-8A1E8DBD5C4E}" type="pres">
      <dgm:prSet presAssocID="{72313F30-17C8-4917-9E1C-8F4435354D6E}" presName="spacer" presStyleCnt="0"/>
      <dgm:spPr/>
    </dgm:pt>
    <dgm:pt modelId="{737C6873-B69A-7F40-A6C0-0987DFDC77D6}" type="pres">
      <dgm:prSet presAssocID="{09681B23-A4A9-4A80-9F9A-2BD42D54F1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C703B-BEAD-4345-AA24-F7BE7BF8820D}" type="pres">
      <dgm:prSet presAssocID="{69F96F2F-0D73-4070-AA97-DA9B2A858AD7}" presName="spacer" presStyleCnt="0"/>
      <dgm:spPr/>
    </dgm:pt>
    <dgm:pt modelId="{B45C4489-BF46-9044-8990-926608E4A711}" type="pres">
      <dgm:prSet presAssocID="{7B2645BA-C4C2-4BB6-B2CA-27D07A04D5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052E10-9762-FB46-8C3B-CDB2757CC14D}" type="pres">
      <dgm:prSet presAssocID="{55715C59-C471-46C9-9CD4-690D7B53A1AA}" presName="spacer" presStyleCnt="0"/>
      <dgm:spPr/>
    </dgm:pt>
    <dgm:pt modelId="{532A4236-EBAC-3B4C-82CA-AE68478D528A}" type="pres">
      <dgm:prSet presAssocID="{692F221C-7781-4830-86EE-A30DB903CF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1C487D-C9DC-3545-9E6B-7273457934A1}" type="presOf" srcId="{8C7AD46F-6995-42EE-8528-F636241709DD}" destId="{094EFD44-BC3F-5942-9921-E092C17DDE33}" srcOrd="0" destOrd="0" presId="urn:microsoft.com/office/officeart/2005/8/layout/vList2"/>
    <dgm:cxn modelId="{0D30B092-74B5-DE47-8F73-7A0392616C20}" type="presOf" srcId="{09681B23-A4A9-4A80-9F9A-2BD42D54F16E}" destId="{737C6873-B69A-7F40-A6C0-0987DFDC77D6}" srcOrd="0" destOrd="0" presId="urn:microsoft.com/office/officeart/2005/8/layout/vList2"/>
    <dgm:cxn modelId="{E4B3CD98-81CA-1C4D-95AF-86CF3CA85A9F}" type="presOf" srcId="{692F221C-7781-4830-86EE-A30DB903CF71}" destId="{532A4236-EBAC-3B4C-82CA-AE68478D528A}" srcOrd="0" destOrd="0" presId="urn:microsoft.com/office/officeart/2005/8/layout/vList2"/>
    <dgm:cxn modelId="{28D20D9C-7806-B649-BE5F-D7CADFC95B29}" type="presOf" srcId="{7B2645BA-C4C2-4BB6-B2CA-27D07A04D5F9}" destId="{B45C4489-BF46-9044-8990-926608E4A711}" srcOrd="0" destOrd="0" presId="urn:microsoft.com/office/officeart/2005/8/layout/vList2"/>
    <dgm:cxn modelId="{09C2E5B1-F498-4AAF-8E2F-4380A668EC01}" srcId="{8C7AD46F-6995-42EE-8528-F636241709DD}" destId="{7B2645BA-C4C2-4BB6-B2CA-27D07A04D5F9}" srcOrd="2" destOrd="0" parTransId="{9BB63E00-7D43-47AB-B496-12D81400E72D}" sibTransId="{55715C59-C471-46C9-9CD4-690D7B53A1AA}"/>
    <dgm:cxn modelId="{FE007FC7-0C2F-4D78-A7F7-0C519B6C99E4}" srcId="{8C7AD46F-6995-42EE-8528-F636241709DD}" destId="{A594E7A1-8709-432F-A708-CF85779AC3D1}" srcOrd="0" destOrd="0" parTransId="{3A60F6D7-2917-4BB0-9D13-D25B8DDB3425}" sibTransId="{72313F30-17C8-4917-9E1C-8F4435354D6E}"/>
    <dgm:cxn modelId="{12DC09D8-0419-4D75-926C-B1F0CDDF10C3}" srcId="{8C7AD46F-6995-42EE-8528-F636241709DD}" destId="{09681B23-A4A9-4A80-9F9A-2BD42D54F16E}" srcOrd="1" destOrd="0" parTransId="{321092D5-DE94-4ACC-B9C2-F96CFDDFE64F}" sibTransId="{69F96F2F-0D73-4070-AA97-DA9B2A858AD7}"/>
    <dgm:cxn modelId="{F1ED38EE-1588-4212-98B1-C4E7F199D6C7}" srcId="{8C7AD46F-6995-42EE-8528-F636241709DD}" destId="{692F221C-7781-4830-86EE-A30DB903CF71}" srcOrd="3" destOrd="0" parTransId="{6C2BC9C7-94B0-435D-8F8C-395ED314DFAC}" sibTransId="{02156F2E-3EF0-4A21-ABAA-086002CA0C11}"/>
    <dgm:cxn modelId="{0907FBEE-C5FF-F946-8A7A-7909E4DC0590}" type="presOf" srcId="{A594E7A1-8709-432F-A708-CF85779AC3D1}" destId="{E9237434-60F7-5841-9CF7-15ED814FD19A}" srcOrd="0" destOrd="0" presId="urn:microsoft.com/office/officeart/2005/8/layout/vList2"/>
    <dgm:cxn modelId="{66C2942B-1055-194A-A45F-5738122BB692}" type="presParOf" srcId="{094EFD44-BC3F-5942-9921-E092C17DDE33}" destId="{E9237434-60F7-5841-9CF7-15ED814FD19A}" srcOrd="0" destOrd="0" presId="urn:microsoft.com/office/officeart/2005/8/layout/vList2"/>
    <dgm:cxn modelId="{F432B6B5-ACCD-CB4C-AF80-4D4F2DD8B483}" type="presParOf" srcId="{094EFD44-BC3F-5942-9921-E092C17DDE33}" destId="{07D77FFC-9FBA-434D-BCE5-8A1E8DBD5C4E}" srcOrd="1" destOrd="0" presId="urn:microsoft.com/office/officeart/2005/8/layout/vList2"/>
    <dgm:cxn modelId="{B9DDA505-48BD-D240-9CA6-98660EDF31B8}" type="presParOf" srcId="{094EFD44-BC3F-5942-9921-E092C17DDE33}" destId="{737C6873-B69A-7F40-A6C0-0987DFDC77D6}" srcOrd="2" destOrd="0" presId="urn:microsoft.com/office/officeart/2005/8/layout/vList2"/>
    <dgm:cxn modelId="{99756635-917A-2945-8CF1-5169C21B3B8D}" type="presParOf" srcId="{094EFD44-BC3F-5942-9921-E092C17DDE33}" destId="{474C703B-BEAD-4345-AA24-F7BE7BF8820D}" srcOrd="3" destOrd="0" presId="urn:microsoft.com/office/officeart/2005/8/layout/vList2"/>
    <dgm:cxn modelId="{0A4B0069-371B-1743-94F7-B90C0BE4E3AB}" type="presParOf" srcId="{094EFD44-BC3F-5942-9921-E092C17DDE33}" destId="{B45C4489-BF46-9044-8990-926608E4A711}" srcOrd="4" destOrd="0" presId="urn:microsoft.com/office/officeart/2005/8/layout/vList2"/>
    <dgm:cxn modelId="{10BDCBA7-5301-C144-B02A-B99BBED42E95}" type="presParOf" srcId="{094EFD44-BC3F-5942-9921-E092C17DDE33}" destId="{98052E10-9762-FB46-8C3B-CDB2757CC14D}" srcOrd="5" destOrd="0" presId="urn:microsoft.com/office/officeart/2005/8/layout/vList2"/>
    <dgm:cxn modelId="{E9576829-C41A-6F49-961B-1860B10D4346}" type="presParOf" srcId="{094EFD44-BC3F-5942-9921-E092C17DDE33}" destId="{532A4236-EBAC-3B4C-82CA-AE68478D52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680E6-807D-477D-93BC-07E0041F8D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5789A2-2AA1-478F-9D63-F403D81E6223}">
      <dgm:prSet/>
      <dgm:spPr/>
      <dgm:t>
        <a:bodyPr/>
        <a:lstStyle/>
        <a:p>
          <a:r>
            <a:rPr lang="en-CA" b="0" i="0"/>
            <a:t>Total_Trans_Amt (1.566514): The total transaction amount has the strongest positive impact on customer attrition. Higher spending customers are more likely to leave. </a:t>
          </a:r>
          <a:endParaRPr lang="en-US"/>
        </a:p>
      </dgm:t>
    </dgm:pt>
    <dgm:pt modelId="{DA33542F-8FE3-49A8-891B-7647B278834C}" type="parTrans" cxnId="{C105B53E-4A2D-46A5-A8FF-E12F79C31937}">
      <dgm:prSet/>
      <dgm:spPr/>
      <dgm:t>
        <a:bodyPr/>
        <a:lstStyle/>
        <a:p>
          <a:endParaRPr lang="en-US"/>
        </a:p>
      </dgm:t>
    </dgm:pt>
    <dgm:pt modelId="{B8971CAB-3001-4024-82BF-DCD0C75B818D}" type="sibTrans" cxnId="{C105B53E-4A2D-46A5-A8FF-E12F79C31937}">
      <dgm:prSet/>
      <dgm:spPr/>
      <dgm:t>
        <a:bodyPr/>
        <a:lstStyle/>
        <a:p>
          <a:endParaRPr lang="en-US"/>
        </a:p>
      </dgm:t>
    </dgm:pt>
    <dgm:pt modelId="{A0DD0D43-F54E-4F58-ABB4-C78727D8C611}">
      <dgm:prSet/>
      <dgm:spPr/>
      <dgm:t>
        <a:bodyPr/>
        <a:lstStyle/>
        <a:p>
          <a:r>
            <a:rPr lang="en-CA" b="0" i="0"/>
            <a:t>Gender_Female (0.688676): This suggests gender has a significant impact on attrition, with Female customer being more likely to leave than Male customer. </a:t>
          </a:r>
          <a:endParaRPr lang="en-US"/>
        </a:p>
      </dgm:t>
    </dgm:pt>
    <dgm:pt modelId="{987C87A2-0615-40B3-942C-6C7934466940}" type="parTrans" cxnId="{6779069D-F1CB-4B86-AF16-13C884F36CC3}">
      <dgm:prSet/>
      <dgm:spPr/>
      <dgm:t>
        <a:bodyPr/>
        <a:lstStyle/>
        <a:p>
          <a:endParaRPr lang="en-US"/>
        </a:p>
      </dgm:t>
    </dgm:pt>
    <dgm:pt modelId="{44DE5DEB-705E-4483-9E28-915D83CDBB66}" type="sibTrans" cxnId="{6779069D-F1CB-4B86-AF16-13C884F36CC3}">
      <dgm:prSet/>
      <dgm:spPr/>
      <dgm:t>
        <a:bodyPr/>
        <a:lstStyle/>
        <a:p>
          <a:endParaRPr lang="en-US"/>
        </a:p>
      </dgm:t>
    </dgm:pt>
    <dgm:pt modelId="{720FACA4-F767-4B53-961C-D8C92DD7F74B}">
      <dgm:prSet/>
      <dgm:spPr/>
      <dgm:t>
        <a:bodyPr/>
        <a:lstStyle/>
        <a:p>
          <a:r>
            <a:rPr lang="en-CA" b="0" i="0"/>
            <a:t>Months_Inactive_12_mon (0.541984): Longer periods of inactivity in the last 12 months increase the likelihood of attrition.</a:t>
          </a:r>
          <a:endParaRPr lang="en-US"/>
        </a:p>
      </dgm:t>
    </dgm:pt>
    <dgm:pt modelId="{AE84E998-6B6D-4618-8F13-ADFDAF54139D}" type="parTrans" cxnId="{9B2F49F1-1E40-4E1B-A612-0928DD06FD98}">
      <dgm:prSet/>
      <dgm:spPr/>
      <dgm:t>
        <a:bodyPr/>
        <a:lstStyle/>
        <a:p>
          <a:endParaRPr lang="en-US"/>
        </a:p>
      </dgm:t>
    </dgm:pt>
    <dgm:pt modelId="{EC3AFD4A-97D6-41FF-95F4-1F763FF207DA}" type="sibTrans" cxnId="{9B2F49F1-1E40-4E1B-A612-0928DD06FD98}">
      <dgm:prSet/>
      <dgm:spPr/>
      <dgm:t>
        <a:bodyPr/>
        <a:lstStyle/>
        <a:p>
          <a:endParaRPr lang="en-US"/>
        </a:p>
      </dgm:t>
    </dgm:pt>
    <dgm:pt modelId="{A24575DA-0B80-4072-87E9-067076047394}">
      <dgm:prSet/>
      <dgm:spPr/>
      <dgm:t>
        <a:bodyPr/>
        <a:lstStyle/>
        <a:p>
          <a:r>
            <a:rPr lang="en-CA" b="0" i="0"/>
            <a:t>Contacts_Count_12_mon (0.515431): A higher number of contacts with the bank over the last 12 months is associated with an increased risk of leaving.</a:t>
          </a:r>
          <a:endParaRPr lang="en-US"/>
        </a:p>
      </dgm:t>
    </dgm:pt>
    <dgm:pt modelId="{8EFA8D2D-BAB3-493D-AA7E-5B031BE19EE2}" type="parTrans" cxnId="{C0610C3B-2C56-4F08-B4DA-FB8BE8C78225}">
      <dgm:prSet/>
      <dgm:spPr/>
      <dgm:t>
        <a:bodyPr/>
        <a:lstStyle/>
        <a:p>
          <a:endParaRPr lang="en-US"/>
        </a:p>
      </dgm:t>
    </dgm:pt>
    <dgm:pt modelId="{FE247070-DAEC-410E-8215-285DA1CF2FF8}" type="sibTrans" cxnId="{C0610C3B-2C56-4F08-B4DA-FB8BE8C78225}">
      <dgm:prSet/>
      <dgm:spPr/>
      <dgm:t>
        <a:bodyPr/>
        <a:lstStyle/>
        <a:p>
          <a:endParaRPr lang="en-US"/>
        </a:p>
      </dgm:t>
    </dgm:pt>
    <dgm:pt modelId="{7C2397B1-2009-684B-811E-024CC9AE59B9}" type="pres">
      <dgm:prSet presAssocID="{355680E6-807D-477D-93BC-07E0041F8DA6}" presName="vert0" presStyleCnt="0">
        <dgm:presLayoutVars>
          <dgm:dir/>
          <dgm:animOne val="branch"/>
          <dgm:animLvl val="lvl"/>
        </dgm:presLayoutVars>
      </dgm:prSet>
      <dgm:spPr/>
    </dgm:pt>
    <dgm:pt modelId="{725A1EEE-B513-2042-99F3-D724A2EEEE2F}" type="pres">
      <dgm:prSet presAssocID="{BE5789A2-2AA1-478F-9D63-F403D81E6223}" presName="thickLine" presStyleLbl="alignNode1" presStyleIdx="0" presStyleCnt="4"/>
      <dgm:spPr/>
    </dgm:pt>
    <dgm:pt modelId="{F57AC4A9-2CB4-AC4F-BA17-0B76377E0CA7}" type="pres">
      <dgm:prSet presAssocID="{BE5789A2-2AA1-478F-9D63-F403D81E6223}" presName="horz1" presStyleCnt="0"/>
      <dgm:spPr/>
    </dgm:pt>
    <dgm:pt modelId="{B94338BA-B67A-7747-A297-987D86CFC341}" type="pres">
      <dgm:prSet presAssocID="{BE5789A2-2AA1-478F-9D63-F403D81E6223}" presName="tx1" presStyleLbl="revTx" presStyleIdx="0" presStyleCnt="4"/>
      <dgm:spPr/>
    </dgm:pt>
    <dgm:pt modelId="{AC91A495-954E-6A45-BEB9-AC579A94D6DE}" type="pres">
      <dgm:prSet presAssocID="{BE5789A2-2AA1-478F-9D63-F403D81E6223}" presName="vert1" presStyleCnt="0"/>
      <dgm:spPr/>
    </dgm:pt>
    <dgm:pt modelId="{08E08981-02CA-E94E-94BA-2310B283D97F}" type="pres">
      <dgm:prSet presAssocID="{A0DD0D43-F54E-4F58-ABB4-C78727D8C611}" presName="thickLine" presStyleLbl="alignNode1" presStyleIdx="1" presStyleCnt="4"/>
      <dgm:spPr/>
    </dgm:pt>
    <dgm:pt modelId="{C7F913E9-377E-8D44-9684-7960E7361C23}" type="pres">
      <dgm:prSet presAssocID="{A0DD0D43-F54E-4F58-ABB4-C78727D8C611}" presName="horz1" presStyleCnt="0"/>
      <dgm:spPr/>
    </dgm:pt>
    <dgm:pt modelId="{85A99F80-828A-5C47-9902-B4031C04EE4A}" type="pres">
      <dgm:prSet presAssocID="{A0DD0D43-F54E-4F58-ABB4-C78727D8C611}" presName="tx1" presStyleLbl="revTx" presStyleIdx="1" presStyleCnt="4"/>
      <dgm:spPr/>
    </dgm:pt>
    <dgm:pt modelId="{D4E59795-95BB-A642-9C62-D23D6274415C}" type="pres">
      <dgm:prSet presAssocID="{A0DD0D43-F54E-4F58-ABB4-C78727D8C611}" presName="vert1" presStyleCnt="0"/>
      <dgm:spPr/>
    </dgm:pt>
    <dgm:pt modelId="{FBB89EB4-0DEB-7E43-AFE7-2510EEF48F8D}" type="pres">
      <dgm:prSet presAssocID="{720FACA4-F767-4B53-961C-D8C92DD7F74B}" presName="thickLine" presStyleLbl="alignNode1" presStyleIdx="2" presStyleCnt="4"/>
      <dgm:spPr/>
    </dgm:pt>
    <dgm:pt modelId="{72BA788D-ECC8-AF40-A919-4D746E8BD4C0}" type="pres">
      <dgm:prSet presAssocID="{720FACA4-F767-4B53-961C-D8C92DD7F74B}" presName="horz1" presStyleCnt="0"/>
      <dgm:spPr/>
    </dgm:pt>
    <dgm:pt modelId="{C42082B5-5D82-8740-94E7-1F65A98019BF}" type="pres">
      <dgm:prSet presAssocID="{720FACA4-F767-4B53-961C-D8C92DD7F74B}" presName="tx1" presStyleLbl="revTx" presStyleIdx="2" presStyleCnt="4"/>
      <dgm:spPr/>
    </dgm:pt>
    <dgm:pt modelId="{2AA51AE1-ACB9-3846-9606-2F6D92DA0D61}" type="pres">
      <dgm:prSet presAssocID="{720FACA4-F767-4B53-961C-D8C92DD7F74B}" presName="vert1" presStyleCnt="0"/>
      <dgm:spPr/>
    </dgm:pt>
    <dgm:pt modelId="{A1FBFBFE-6C57-9A4E-A85C-FA3793B330CF}" type="pres">
      <dgm:prSet presAssocID="{A24575DA-0B80-4072-87E9-067076047394}" presName="thickLine" presStyleLbl="alignNode1" presStyleIdx="3" presStyleCnt="4"/>
      <dgm:spPr/>
    </dgm:pt>
    <dgm:pt modelId="{03D5ACBD-F5B3-7247-8860-816ABF3644C6}" type="pres">
      <dgm:prSet presAssocID="{A24575DA-0B80-4072-87E9-067076047394}" presName="horz1" presStyleCnt="0"/>
      <dgm:spPr/>
    </dgm:pt>
    <dgm:pt modelId="{673118A3-7ABF-1547-B2A9-23EEBA3AA8CF}" type="pres">
      <dgm:prSet presAssocID="{A24575DA-0B80-4072-87E9-067076047394}" presName="tx1" presStyleLbl="revTx" presStyleIdx="3" presStyleCnt="4"/>
      <dgm:spPr/>
    </dgm:pt>
    <dgm:pt modelId="{A9091D0D-C9B8-B942-BFBE-0BAF3652E383}" type="pres">
      <dgm:prSet presAssocID="{A24575DA-0B80-4072-87E9-067076047394}" presName="vert1" presStyleCnt="0"/>
      <dgm:spPr/>
    </dgm:pt>
  </dgm:ptLst>
  <dgm:cxnLst>
    <dgm:cxn modelId="{26590329-CF5F-5443-8B74-C3B8C2A44562}" type="presOf" srcId="{A0DD0D43-F54E-4F58-ABB4-C78727D8C611}" destId="{85A99F80-828A-5C47-9902-B4031C04EE4A}" srcOrd="0" destOrd="0" presId="urn:microsoft.com/office/officeart/2008/layout/LinedList"/>
    <dgm:cxn modelId="{C0610C3B-2C56-4F08-B4DA-FB8BE8C78225}" srcId="{355680E6-807D-477D-93BC-07E0041F8DA6}" destId="{A24575DA-0B80-4072-87E9-067076047394}" srcOrd="3" destOrd="0" parTransId="{8EFA8D2D-BAB3-493D-AA7E-5B031BE19EE2}" sibTransId="{FE247070-DAEC-410E-8215-285DA1CF2FF8}"/>
    <dgm:cxn modelId="{C105B53E-4A2D-46A5-A8FF-E12F79C31937}" srcId="{355680E6-807D-477D-93BC-07E0041F8DA6}" destId="{BE5789A2-2AA1-478F-9D63-F403D81E6223}" srcOrd="0" destOrd="0" parTransId="{DA33542F-8FE3-49A8-891B-7647B278834C}" sibTransId="{B8971CAB-3001-4024-82BF-DCD0C75B818D}"/>
    <dgm:cxn modelId="{29A3AD46-7DEE-E64B-B5CA-22725F4A8887}" type="presOf" srcId="{BE5789A2-2AA1-478F-9D63-F403D81E6223}" destId="{B94338BA-B67A-7747-A297-987D86CFC341}" srcOrd="0" destOrd="0" presId="urn:microsoft.com/office/officeart/2008/layout/LinedList"/>
    <dgm:cxn modelId="{82FDDA4C-C43D-1647-BCF0-664684A4C7F8}" type="presOf" srcId="{720FACA4-F767-4B53-961C-D8C92DD7F74B}" destId="{C42082B5-5D82-8740-94E7-1F65A98019BF}" srcOrd="0" destOrd="0" presId="urn:microsoft.com/office/officeart/2008/layout/LinedList"/>
    <dgm:cxn modelId="{7590028A-35B0-0148-AA9E-2284721FC60F}" type="presOf" srcId="{A24575DA-0B80-4072-87E9-067076047394}" destId="{673118A3-7ABF-1547-B2A9-23EEBA3AA8CF}" srcOrd="0" destOrd="0" presId="urn:microsoft.com/office/officeart/2008/layout/LinedList"/>
    <dgm:cxn modelId="{EFB7728F-2725-1946-9123-0A3DA60B7BAA}" type="presOf" srcId="{355680E6-807D-477D-93BC-07E0041F8DA6}" destId="{7C2397B1-2009-684B-811E-024CC9AE59B9}" srcOrd="0" destOrd="0" presId="urn:microsoft.com/office/officeart/2008/layout/LinedList"/>
    <dgm:cxn modelId="{6779069D-F1CB-4B86-AF16-13C884F36CC3}" srcId="{355680E6-807D-477D-93BC-07E0041F8DA6}" destId="{A0DD0D43-F54E-4F58-ABB4-C78727D8C611}" srcOrd="1" destOrd="0" parTransId="{987C87A2-0615-40B3-942C-6C7934466940}" sibTransId="{44DE5DEB-705E-4483-9E28-915D83CDBB66}"/>
    <dgm:cxn modelId="{9B2F49F1-1E40-4E1B-A612-0928DD06FD98}" srcId="{355680E6-807D-477D-93BC-07E0041F8DA6}" destId="{720FACA4-F767-4B53-961C-D8C92DD7F74B}" srcOrd="2" destOrd="0" parTransId="{AE84E998-6B6D-4618-8F13-ADFDAF54139D}" sibTransId="{EC3AFD4A-97D6-41FF-95F4-1F763FF207DA}"/>
    <dgm:cxn modelId="{9C378CED-ACD4-2C4A-A8CB-E7E0F4812E6C}" type="presParOf" srcId="{7C2397B1-2009-684B-811E-024CC9AE59B9}" destId="{725A1EEE-B513-2042-99F3-D724A2EEEE2F}" srcOrd="0" destOrd="0" presId="urn:microsoft.com/office/officeart/2008/layout/LinedList"/>
    <dgm:cxn modelId="{B1A6340C-EB3B-C743-8B5A-5B0F78DD3E64}" type="presParOf" srcId="{7C2397B1-2009-684B-811E-024CC9AE59B9}" destId="{F57AC4A9-2CB4-AC4F-BA17-0B76377E0CA7}" srcOrd="1" destOrd="0" presId="urn:microsoft.com/office/officeart/2008/layout/LinedList"/>
    <dgm:cxn modelId="{31144894-AB9A-A941-ADC0-AB3DF124817A}" type="presParOf" srcId="{F57AC4A9-2CB4-AC4F-BA17-0B76377E0CA7}" destId="{B94338BA-B67A-7747-A297-987D86CFC341}" srcOrd="0" destOrd="0" presId="urn:microsoft.com/office/officeart/2008/layout/LinedList"/>
    <dgm:cxn modelId="{A289FC1B-4AAE-B14F-8BB2-35FB7599C8D0}" type="presParOf" srcId="{F57AC4A9-2CB4-AC4F-BA17-0B76377E0CA7}" destId="{AC91A495-954E-6A45-BEB9-AC579A94D6DE}" srcOrd="1" destOrd="0" presId="urn:microsoft.com/office/officeart/2008/layout/LinedList"/>
    <dgm:cxn modelId="{2F421E1A-F794-524E-B11F-03550188AC27}" type="presParOf" srcId="{7C2397B1-2009-684B-811E-024CC9AE59B9}" destId="{08E08981-02CA-E94E-94BA-2310B283D97F}" srcOrd="2" destOrd="0" presId="urn:microsoft.com/office/officeart/2008/layout/LinedList"/>
    <dgm:cxn modelId="{8832390F-221D-CA40-8238-11708884CD77}" type="presParOf" srcId="{7C2397B1-2009-684B-811E-024CC9AE59B9}" destId="{C7F913E9-377E-8D44-9684-7960E7361C23}" srcOrd="3" destOrd="0" presId="urn:microsoft.com/office/officeart/2008/layout/LinedList"/>
    <dgm:cxn modelId="{1C472C2D-5400-B24A-BD9A-2AB27098C015}" type="presParOf" srcId="{C7F913E9-377E-8D44-9684-7960E7361C23}" destId="{85A99F80-828A-5C47-9902-B4031C04EE4A}" srcOrd="0" destOrd="0" presId="urn:microsoft.com/office/officeart/2008/layout/LinedList"/>
    <dgm:cxn modelId="{28EAA098-9397-924E-807F-AEFBECED5773}" type="presParOf" srcId="{C7F913E9-377E-8D44-9684-7960E7361C23}" destId="{D4E59795-95BB-A642-9C62-D23D6274415C}" srcOrd="1" destOrd="0" presId="urn:microsoft.com/office/officeart/2008/layout/LinedList"/>
    <dgm:cxn modelId="{47B8B3D0-9F3B-0443-A975-C4A2970EF34A}" type="presParOf" srcId="{7C2397B1-2009-684B-811E-024CC9AE59B9}" destId="{FBB89EB4-0DEB-7E43-AFE7-2510EEF48F8D}" srcOrd="4" destOrd="0" presId="urn:microsoft.com/office/officeart/2008/layout/LinedList"/>
    <dgm:cxn modelId="{4C4A3913-19E7-B140-9A7D-6EFC498C2B1A}" type="presParOf" srcId="{7C2397B1-2009-684B-811E-024CC9AE59B9}" destId="{72BA788D-ECC8-AF40-A919-4D746E8BD4C0}" srcOrd="5" destOrd="0" presId="urn:microsoft.com/office/officeart/2008/layout/LinedList"/>
    <dgm:cxn modelId="{5BB391AA-13E9-CF47-9CA8-A4DEB36D2099}" type="presParOf" srcId="{72BA788D-ECC8-AF40-A919-4D746E8BD4C0}" destId="{C42082B5-5D82-8740-94E7-1F65A98019BF}" srcOrd="0" destOrd="0" presId="urn:microsoft.com/office/officeart/2008/layout/LinedList"/>
    <dgm:cxn modelId="{2BCD169B-1516-4C46-8770-42BF0BDACFF8}" type="presParOf" srcId="{72BA788D-ECC8-AF40-A919-4D746E8BD4C0}" destId="{2AA51AE1-ACB9-3846-9606-2F6D92DA0D61}" srcOrd="1" destOrd="0" presId="urn:microsoft.com/office/officeart/2008/layout/LinedList"/>
    <dgm:cxn modelId="{F0CC93E1-33D1-7645-B946-8881BFF3A0E8}" type="presParOf" srcId="{7C2397B1-2009-684B-811E-024CC9AE59B9}" destId="{A1FBFBFE-6C57-9A4E-A85C-FA3793B330CF}" srcOrd="6" destOrd="0" presId="urn:microsoft.com/office/officeart/2008/layout/LinedList"/>
    <dgm:cxn modelId="{285D5F01-9D69-C843-9002-1095B218318A}" type="presParOf" srcId="{7C2397B1-2009-684B-811E-024CC9AE59B9}" destId="{03D5ACBD-F5B3-7247-8860-816ABF3644C6}" srcOrd="7" destOrd="0" presId="urn:microsoft.com/office/officeart/2008/layout/LinedList"/>
    <dgm:cxn modelId="{16619215-599A-014D-9B91-132229F24B2E}" type="presParOf" srcId="{03D5ACBD-F5B3-7247-8860-816ABF3644C6}" destId="{673118A3-7ABF-1547-B2A9-23EEBA3AA8CF}" srcOrd="0" destOrd="0" presId="urn:microsoft.com/office/officeart/2008/layout/LinedList"/>
    <dgm:cxn modelId="{88842598-AC40-0A41-9164-5A65917CE6F0}" type="presParOf" srcId="{03D5ACBD-F5B3-7247-8860-816ABF3644C6}" destId="{A9091D0D-C9B8-B942-BFBE-0BAF3652E3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886BF4-8C7B-414C-8771-2063DD9A39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22974-333E-4161-A0D4-D89EDA5199D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Total_Revolving_Bal (-0.724191): Higher revolving balances are the strongest negative predictor of attrition, suggesting customers with higher balances are less likely to leave.</a:t>
          </a:r>
          <a:br>
            <a:rPr lang="en-CA" b="0" i="0"/>
          </a:br>
          <a:endParaRPr lang="en-US"/>
        </a:p>
      </dgm:t>
    </dgm:pt>
    <dgm:pt modelId="{468F29B0-523C-4067-A08C-0E31E793120B}" type="parTrans" cxnId="{516ACC84-3A35-40B9-B990-3CC749405121}">
      <dgm:prSet/>
      <dgm:spPr/>
      <dgm:t>
        <a:bodyPr/>
        <a:lstStyle/>
        <a:p>
          <a:endParaRPr lang="en-US"/>
        </a:p>
      </dgm:t>
    </dgm:pt>
    <dgm:pt modelId="{963F13D7-8B3E-4989-8C0A-5F1527250DC4}" type="sibTrans" cxnId="{516ACC84-3A35-40B9-B990-3CC749405121}">
      <dgm:prSet/>
      <dgm:spPr/>
      <dgm:t>
        <a:bodyPr/>
        <a:lstStyle/>
        <a:p>
          <a:endParaRPr lang="en-US"/>
        </a:p>
      </dgm:t>
    </dgm:pt>
    <dgm:pt modelId="{8802422D-BA00-4218-A546-D5387638B9C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Total_Ct_Chng_Q4_Q1 (-0.645265): A decrease in the number of transactions from Q4 to Q1 significantly reduces the likelihood of attrition. </a:t>
          </a:r>
          <a:br>
            <a:rPr lang="en-CA" b="0" i="0"/>
          </a:br>
          <a:endParaRPr lang="en-US"/>
        </a:p>
      </dgm:t>
    </dgm:pt>
    <dgm:pt modelId="{709AB9DD-D9E0-4EC7-814F-FE74185D3443}" type="parTrans" cxnId="{4B39812B-10C5-459C-BA2E-0D2AB1BFA302}">
      <dgm:prSet/>
      <dgm:spPr/>
      <dgm:t>
        <a:bodyPr/>
        <a:lstStyle/>
        <a:p>
          <a:endParaRPr lang="en-US"/>
        </a:p>
      </dgm:t>
    </dgm:pt>
    <dgm:pt modelId="{76972863-8EF6-47AC-A57B-F90640775DE1}" type="sibTrans" cxnId="{4B39812B-10C5-459C-BA2E-0D2AB1BFA302}">
      <dgm:prSet/>
      <dgm:spPr/>
      <dgm:t>
        <a:bodyPr/>
        <a:lstStyle/>
        <a:p>
          <a:endParaRPr lang="en-US"/>
        </a:p>
      </dgm:t>
    </dgm:pt>
    <dgm:pt modelId="{D9776C65-E01E-4B06-9F64-5BA913C54D2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Total_Relationship_Count (-0.427701): Customers with more products or accounts with the bank are less likely to leave. </a:t>
          </a:r>
          <a:endParaRPr lang="en-US"/>
        </a:p>
      </dgm:t>
    </dgm:pt>
    <dgm:pt modelId="{A7FF86B6-578C-4A25-83DC-17CFE1B3BE61}" type="parTrans" cxnId="{84D12871-B30B-4666-83FF-FF5C0CF5D0DB}">
      <dgm:prSet/>
      <dgm:spPr/>
      <dgm:t>
        <a:bodyPr/>
        <a:lstStyle/>
        <a:p>
          <a:endParaRPr lang="en-US"/>
        </a:p>
      </dgm:t>
    </dgm:pt>
    <dgm:pt modelId="{FA0F0C45-DA4A-4C24-8D8C-BAE39865C6E4}" type="sibTrans" cxnId="{84D12871-B30B-4666-83FF-FF5C0CF5D0DB}">
      <dgm:prSet/>
      <dgm:spPr/>
      <dgm:t>
        <a:bodyPr/>
        <a:lstStyle/>
        <a:p>
          <a:endParaRPr lang="en-US"/>
        </a:p>
      </dgm:t>
    </dgm:pt>
    <dgm:pt modelId="{1E04C7E3-F2AC-49A3-94C9-5A43C9B11CC3}" type="pres">
      <dgm:prSet presAssocID="{D9886BF4-8C7B-414C-8771-2063DD9A39DE}" presName="root" presStyleCnt="0">
        <dgm:presLayoutVars>
          <dgm:dir/>
          <dgm:resizeHandles val="exact"/>
        </dgm:presLayoutVars>
      </dgm:prSet>
      <dgm:spPr/>
    </dgm:pt>
    <dgm:pt modelId="{46266FCB-E171-41DA-96BA-3370C948BDFD}" type="pres">
      <dgm:prSet presAssocID="{33922974-333E-4161-A0D4-D89EDA5199DF}" presName="compNode" presStyleCnt="0"/>
      <dgm:spPr/>
    </dgm:pt>
    <dgm:pt modelId="{81D9232D-AD39-4F93-A5AE-C3779ECC993D}" type="pres">
      <dgm:prSet presAssocID="{33922974-333E-4161-A0D4-D89EDA5199DF}" presName="bgRect" presStyleLbl="bgShp" presStyleIdx="0" presStyleCnt="3"/>
      <dgm:spPr/>
    </dgm:pt>
    <dgm:pt modelId="{266B906A-F488-412E-B210-01C1F51B9027}" type="pres">
      <dgm:prSet presAssocID="{33922974-333E-4161-A0D4-D89EDA5199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5336DF45-0653-4B46-A1E4-A51FA9AE5A34}" type="pres">
      <dgm:prSet presAssocID="{33922974-333E-4161-A0D4-D89EDA5199DF}" presName="spaceRect" presStyleCnt="0"/>
      <dgm:spPr/>
    </dgm:pt>
    <dgm:pt modelId="{480C8307-016E-4B39-8451-DB6C150A7EA4}" type="pres">
      <dgm:prSet presAssocID="{33922974-333E-4161-A0D4-D89EDA5199DF}" presName="parTx" presStyleLbl="revTx" presStyleIdx="0" presStyleCnt="3">
        <dgm:presLayoutVars>
          <dgm:chMax val="0"/>
          <dgm:chPref val="0"/>
        </dgm:presLayoutVars>
      </dgm:prSet>
      <dgm:spPr/>
    </dgm:pt>
    <dgm:pt modelId="{98C36888-C189-42C1-9E99-193F864BDAB1}" type="pres">
      <dgm:prSet presAssocID="{963F13D7-8B3E-4989-8C0A-5F1527250DC4}" presName="sibTrans" presStyleCnt="0"/>
      <dgm:spPr/>
    </dgm:pt>
    <dgm:pt modelId="{E536D7A4-D69B-4081-8F7C-6ACE5EE31676}" type="pres">
      <dgm:prSet presAssocID="{8802422D-BA00-4218-A546-D5387638B9CE}" presName="compNode" presStyleCnt="0"/>
      <dgm:spPr/>
    </dgm:pt>
    <dgm:pt modelId="{0E5CB411-CC37-4E13-BD84-EBB57224879E}" type="pres">
      <dgm:prSet presAssocID="{8802422D-BA00-4218-A546-D5387638B9CE}" presName="bgRect" presStyleLbl="bgShp" presStyleIdx="1" presStyleCnt="3"/>
      <dgm:spPr/>
    </dgm:pt>
    <dgm:pt modelId="{D26A5E10-B4A3-4AB7-85DA-5B7B6A169795}" type="pres">
      <dgm:prSet presAssocID="{8802422D-BA00-4218-A546-D5387638B9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22F1E8D3-577D-4D3B-BE92-C771E0E8A696}" type="pres">
      <dgm:prSet presAssocID="{8802422D-BA00-4218-A546-D5387638B9CE}" presName="spaceRect" presStyleCnt="0"/>
      <dgm:spPr/>
    </dgm:pt>
    <dgm:pt modelId="{7A7CF8D1-0399-4F12-9611-B95BD85D20CA}" type="pres">
      <dgm:prSet presAssocID="{8802422D-BA00-4218-A546-D5387638B9CE}" presName="parTx" presStyleLbl="revTx" presStyleIdx="1" presStyleCnt="3">
        <dgm:presLayoutVars>
          <dgm:chMax val="0"/>
          <dgm:chPref val="0"/>
        </dgm:presLayoutVars>
      </dgm:prSet>
      <dgm:spPr/>
    </dgm:pt>
    <dgm:pt modelId="{356E7892-9FB2-4202-A33A-A5F81B2EED90}" type="pres">
      <dgm:prSet presAssocID="{76972863-8EF6-47AC-A57B-F90640775DE1}" presName="sibTrans" presStyleCnt="0"/>
      <dgm:spPr/>
    </dgm:pt>
    <dgm:pt modelId="{112B50C0-3DB7-429E-A1FC-876464862D20}" type="pres">
      <dgm:prSet presAssocID="{D9776C65-E01E-4B06-9F64-5BA913C54D2E}" presName="compNode" presStyleCnt="0"/>
      <dgm:spPr/>
    </dgm:pt>
    <dgm:pt modelId="{3E41C675-6E1E-4EC2-9FFA-6E807CD94436}" type="pres">
      <dgm:prSet presAssocID="{D9776C65-E01E-4B06-9F64-5BA913C54D2E}" presName="bgRect" presStyleLbl="bgShp" presStyleIdx="2" presStyleCnt="3"/>
      <dgm:spPr/>
    </dgm:pt>
    <dgm:pt modelId="{4AEAD24A-6573-4446-9E6C-3ACFF2462627}" type="pres">
      <dgm:prSet presAssocID="{D9776C65-E01E-4B06-9F64-5BA913C54D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E435700-929D-466F-BB0A-70DCE64A459B}" type="pres">
      <dgm:prSet presAssocID="{D9776C65-E01E-4B06-9F64-5BA913C54D2E}" presName="spaceRect" presStyleCnt="0"/>
      <dgm:spPr/>
    </dgm:pt>
    <dgm:pt modelId="{AD13E9FA-3B69-428B-B333-57AAF83BA7AC}" type="pres">
      <dgm:prSet presAssocID="{D9776C65-E01E-4B06-9F64-5BA913C54D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39812B-10C5-459C-BA2E-0D2AB1BFA302}" srcId="{D9886BF4-8C7B-414C-8771-2063DD9A39DE}" destId="{8802422D-BA00-4218-A546-D5387638B9CE}" srcOrd="1" destOrd="0" parTransId="{709AB9DD-D9E0-4EC7-814F-FE74185D3443}" sibTransId="{76972863-8EF6-47AC-A57B-F90640775DE1}"/>
    <dgm:cxn modelId="{28BEE635-DAE0-4B43-9199-EE0CFD571115}" type="presOf" srcId="{D9886BF4-8C7B-414C-8771-2063DD9A39DE}" destId="{1E04C7E3-F2AC-49A3-94C9-5A43C9B11CC3}" srcOrd="0" destOrd="0" presId="urn:microsoft.com/office/officeart/2018/2/layout/IconVerticalSolidList"/>
    <dgm:cxn modelId="{4AF4C561-C129-469E-9525-9DB594D891D1}" type="presOf" srcId="{D9776C65-E01E-4B06-9F64-5BA913C54D2E}" destId="{AD13E9FA-3B69-428B-B333-57AAF83BA7AC}" srcOrd="0" destOrd="0" presId="urn:microsoft.com/office/officeart/2018/2/layout/IconVerticalSolidList"/>
    <dgm:cxn modelId="{84D12871-B30B-4666-83FF-FF5C0CF5D0DB}" srcId="{D9886BF4-8C7B-414C-8771-2063DD9A39DE}" destId="{D9776C65-E01E-4B06-9F64-5BA913C54D2E}" srcOrd="2" destOrd="0" parTransId="{A7FF86B6-578C-4A25-83DC-17CFE1B3BE61}" sibTransId="{FA0F0C45-DA4A-4C24-8D8C-BAE39865C6E4}"/>
    <dgm:cxn modelId="{516ACC84-3A35-40B9-B990-3CC749405121}" srcId="{D9886BF4-8C7B-414C-8771-2063DD9A39DE}" destId="{33922974-333E-4161-A0D4-D89EDA5199DF}" srcOrd="0" destOrd="0" parTransId="{468F29B0-523C-4067-A08C-0E31E793120B}" sibTransId="{963F13D7-8B3E-4989-8C0A-5F1527250DC4}"/>
    <dgm:cxn modelId="{25294F9C-F8BC-4474-A5D4-30EA18C94FB0}" type="presOf" srcId="{8802422D-BA00-4218-A546-D5387638B9CE}" destId="{7A7CF8D1-0399-4F12-9611-B95BD85D20CA}" srcOrd="0" destOrd="0" presId="urn:microsoft.com/office/officeart/2018/2/layout/IconVerticalSolidList"/>
    <dgm:cxn modelId="{B27828DD-3B23-4F03-B9AD-191CEED1DCA1}" type="presOf" srcId="{33922974-333E-4161-A0D4-D89EDA5199DF}" destId="{480C8307-016E-4B39-8451-DB6C150A7EA4}" srcOrd="0" destOrd="0" presId="urn:microsoft.com/office/officeart/2018/2/layout/IconVerticalSolidList"/>
    <dgm:cxn modelId="{251221EC-26C4-4E59-9384-C6247F44D407}" type="presParOf" srcId="{1E04C7E3-F2AC-49A3-94C9-5A43C9B11CC3}" destId="{46266FCB-E171-41DA-96BA-3370C948BDFD}" srcOrd="0" destOrd="0" presId="urn:microsoft.com/office/officeart/2018/2/layout/IconVerticalSolidList"/>
    <dgm:cxn modelId="{300A7B47-F754-43E8-AE31-72DAF5057D15}" type="presParOf" srcId="{46266FCB-E171-41DA-96BA-3370C948BDFD}" destId="{81D9232D-AD39-4F93-A5AE-C3779ECC993D}" srcOrd="0" destOrd="0" presId="urn:microsoft.com/office/officeart/2018/2/layout/IconVerticalSolidList"/>
    <dgm:cxn modelId="{4B7F24BF-F3EE-4B49-BB18-9BF49C54E861}" type="presParOf" srcId="{46266FCB-E171-41DA-96BA-3370C948BDFD}" destId="{266B906A-F488-412E-B210-01C1F51B9027}" srcOrd="1" destOrd="0" presId="urn:microsoft.com/office/officeart/2018/2/layout/IconVerticalSolidList"/>
    <dgm:cxn modelId="{DD981901-B9AE-45B6-9A81-6B40D985A9A3}" type="presParOf" srcId="{46266FCB-E171-41DA-96BA-3370C948BDFD}" destId="{5336DF45-0653-4B46-A1E4-A51FA9AE5A34}" srcOrd="2" destOrd="0" presId="urn:microsoft.com/office/officeart/2018/2/layout/IconVerticalSolidList"/>
    <dgm:cxn modelId="{D435BBBA-6E85-4F1F-9816-1B8015ADCE63}" type="presParOf" srcId="{46266FCB-E171-41DA-96BA-3370C948BDFD}" destId="{480C8307-016E-4B39-8451-DB6C150A7EA4}" srcOrd="3" destOrd="0" presId="urn:microsoft.com/office/officeart/2018/2/layout/IconVerticalSolidList"/>
    <dgm:cxn modelId="{713819ED-B46E-448D-9D33-7B3809A1D97D}" type="presParOf" srcId="{1E04C7E3-F2AC-49A3-94C9-5A43C9B11CC3}" destId="{98C36888-C189-42C1-9E99-193F864BDAB1}" srcOrd="1" destOrd="0" presId="urn:microsoft.com/office/officeart/2018/2/layout/IconVerticalSolidList"/>
    <dgm:cxn modelId="{92ECEB0B-C891-4441-B829-C53AC82AEE15}" type="presParOf" srcId="{1E04C7E3-F2AC-49A3-94C9-5A43C9B11CC3}" destId="{E536D7A4-D69B-4081-8F7C-6ACE5EE31676}" srcOrd="2" destOrd="0" presId="urn:microsoft.com/office/officeart/2018/2/layout/IconVerticalSolidList"/>
    <dgm:cxn modelId="{4543CE77-616A-4A89-A565-F81AE8C1251D}" type="presParOf" srcId="{E536D7A4-D69B-4081-8F7C-6ACE5EE31676}" destId="{0E5CB411-CC37-4E13-BD84-EBB57224879E}" srcOrd="0" destOrd="0" presId="urn:microsoft.com/office/officeart/2018/2/layout/IconVerticalSolidList"/>
    <dgm:cxn modelId="{61462019-42A6-42B4-ADA5-50915045D71E}" type="presParOf" srcId="{E536D7A4-D69B-4081-8F7C-6ACE5EE31676}" destId="{D26A5E10-B4A3-4AB7-85DA-5B7B6A169795}" srcOrd="1" destOrd="0" presId="urn:microsoft.com/office/officeart/2018/2/layout/IconVerticalSolidList"/>
    <dgm:cxn modelId="{07EC0859-4461-42A1-9E70-3F581EC7FC9A}" type="presParOf" srcId="{E536D7A4-D69B-4081-8F7C-6ACE5EE31676}" destId="{22F1E8D3-577D-4D3B-BE92-C771E0E8A696}" srcOrd="2" destOrd="0" presId="urn:microsoft.com/office/officeart/2018/2/layout/IconVerticalSolidList"/>
    <dgm:cxn modelId="{1C09BEFE-7773-464C-BA76-4CDBB48775BA}" type="presParOf" srcId="{E536D7A4-D69B-4081-8F7C-6ACE5EE31676}" destId="{7A7CF8D1-0399-4F12-9611-B95BD85D20CA}" srcOrd="3" destOrd="0" presId="urn:microsoft.com/office/officeart/2018/2/layout/IconVerticalSolidList"/>
    <dgm:cxn modelId="{0E7DA400-2784-459D-80A4-CA4F473C2EA0}" type="presParOf" srcId="{1E04C7E3-F2AC-49A3-94C9-5A43C9B11CC3}" destId="{356E7892-9FB2-4202-A33A-A5F81B2EED90}" srcOrd="3" destOrd="0" presId="urn:microsoft.com/office/officeart/2018/2/layout/IconVerticalSolidList"/>
    <dgm:cxn modelId="{791749E8-3ACE-475A-8A83-4A462B8C768A}" type="presParOf" srcId="{1E04C7E3-F2AC-49A3-94C9-5A43C9B11CC3}" destId="{112B50C0-3DB7-429E-A1FC-876464862D20}" srcOrd="4" destOrd="0" presId="urn:microsoft.com/office/officeart/2018/2/layout/IconVerticalSolidList"/>
    <dgm:cxn modelId="{64311551-52D4-4906-BC41-48AFB2808843}" type="presParOf" srcId="{112B50C0-3DB7-429E-A1FC-876464862D20}" destId="{3E41C675-6E1E-4EC2-9FFA-6E807CD94436}" srcOrd="0" destOrd="0" presId="urn:microsoft.com/office/officeart/2018/2/layout/IconVerticalSolidList"/>
    <dgm:cxn modelId="{D36E1203-B174-455D-B4DF-8601C44B7D4B}" type="presParOf" srcId="{112B50C0-3DB7-429E-A1FC-876464862D20}" destId="{4AEAD24A-6573-4446-9E6C-3ACFF2462627}" srcOrd="1" destOrd="0" presId="urn:microsoft.com/office/officeart/2018/2/layout/IconVerticalSolidList"/>
    <dgm:cxn modelId="{8E3739F7-1E95-4066-98D7-7144194FFD56}" type="presParOf" srcId="{112B50C0-3DB7-429E-A1FC-876464862D20}" destId="{BE435700-929D-466F-BB0A-70DCE64A459B}" srcOrd="2" destOrd="0" presId="urn:microsoft.com/office/officeart/2018/2/layout/IconVerticalSolidList"/>
    <dgm:cxn modelId="{7D3279A6-7ED5-47B8-A69A-0DA1BD858CF4}" type="presParOf" srcId="{112B50C0-3DB7-429E-A1FC-876464862D20}" destId="{AD13E9FA-3B69-428B-B333-57AAF83BA7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FAB6FA-2087-4074-B18C-D5BD6A9051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B154B5-7183-43F2-9F80-7BDA31FE18C5}">
      <dgm:prSet/>
      <dgm:spPr/>
      <dgm:t>
        <a:bodyPr/>
        <a:lstStyle/>
        <a:p>
          <a:r>
            <a:rPr lang="en-CA"/>
            <a:t>Focus on Engagement: Encouraging active use of accounts and reducing inactivity periods could mitigate attrition risk.</a:t>
          </a:r>
          <a:endParaRPr lang="en-US"/>
        </a:p>
      </dgm:t>
    </dgm:pt>
    <dgm:pt modelId="{100CF313-6A2B-48B6-B9BE-784D71400B7D}" type="parTrans" cxnId="{397FBFFF-0AD1-4F11-B5C8-581381FADFCF}">
      <dgm:prSet/>
      <dgm:spPr/>
      <dgm:t>
        <a:bodyPr/>
        <a:lstStyle/>
        <a:p>
          <a:endParaRPr lang="en-US"/>
        </a:p>
      </dgm:t>
    </dgm:pt>
    <dgm:pt modelId="{E50A9B4D-D20E-4577-919C-A01F9A3BC6C6}" type="sibTrans" cxnId="{397FBFFF-0AD1-4F11-B5C8-581381FADFCF}">
      <dgm:prSet/>
      <dgm:spPr/>
      <dgm:t>
        <a:bodyPr/>
        <a:lstStyle/>
        <a:p>
          <a:endParaRPr lang="en-US"/>
        </a:p>
      </dgm:t>
    </dgm:pt>
    <dgm:pt modelId="{EF076222-8672-43A0-8CF9-00FB8D26AC6C}">
      <dgm:prSet/>
      <dgm:spPr/>
      <dgm:t>
        <a:bodyPr/>
        <a:lstStyle/>
        <a:p>
          <a:r>
            <a:rPr lang="en-CA"/>
            <a:t>Improve Customer Service: The positive coefficient for Contacts_Count_12_mon highlights the importance of resolving customer issues effectively to prevent them from leaving.</a:t>
          </a:r>
          <a:endParaRPr lang="en-US"/>
        </a:p>
      </dgm:t>
    </dgm:pt>
    <dgm:pt modelId="{93507489-2B25-4DC3-A91B-542FBF7C288E}" type="parTrans" cxnId="{A0FF9EC8-9AE9-4592-89A4-D366DEB9EB28}">
      <dgm:prSet/>
      <dgm:spPr/>
      <dgm:t>
        <a:bodyPr/>
        <a:lstStyle/>
        <a:p>
          <a:endParaRPr lang="en-US"/>
        </a:p>
      </dgm:t>
    </dgm:pt>
    <dgm:pt modelId="{F728ED35-9BF0-4C1B-9F85-8B8752ECED31}" type="sibTrans" cxnId="{A0FF9EC8-9AE9-4592-89A4-D366DEB9EB28}">
      <dgm:prSet/>
      <dgm:spPr/>
      <dgm:t>
        <a:bodyPr/>
        <a:lstStyle/>
        <a:p>
          <a:endParaRPr lang="en-US"/>
        </a:p>
      </dgm:t>
    </dgm:pt>
    <dgm:pt modelId="{3748D337-512A-4E57-9594-2BC074A40764}">
      <dgm:prSet/>
      <dgm:spPr/>
      <dgm:t>
        <a:bodyPr/>
        <a:lstStyle/>
        <a:p>
          <a:r>
            <a:rPr lang="en-CA" dirty="0"/>
            <a:t>Leverage Customer Data: Understanding the specific needs and behaviors of customers with high </a:t>
          </a:r>
          <a:r>
            <a:rPr lang="en-CA" dirty="0" err="1"/>
            <a:t>Total_Trans_Amt</a:t>
          </a:r>
          <a:r>
            <a:rPr lang="en-CA" dirty="0"/>
            <a:t> and adapting services to them could help in retention.</a:t>
          </a:r>
          <a:endParaRPr lang="en-US" dirty="0"/>
        </a:p>
      </dgm:t>
    </dgm:pt>
    <dgm:pt modelId="{67A83274-21C4-4F3C-97EE-EC84E2D8395A}" type="parTrans" cxnId="{78A7610A-C81A-4A69-B270-F8723577E882}">
      <dgm:prSet/>
      <dgm:spPr/>
      <dgm:t>
        <a:bodyPr/>
        <a:lstStyle/>
        <a:p>
          <a:endParaRPr lang="en-US"/>
        </a:p>
      </dgm:t>
    </dgm:pt>
    <dgm:pt modelId="{D48861C8-7287-4ED0-8184-51DE3B9C0744}" type="sibTrans" cxnId="{78A7610A-C81A-4A69-B270-F8723577E882}">
      <dgm:prSet/>
      <dgm:spPr/>
      <dgm:t>
        <a:bodyPr/>
        <a:lstStyle/>
        <a:p>
          <a:endParaRPr lang="en-US"/>
        </a:p>
      </dgm:t>
    </dgm:pt>
    <dgm:pt modelId="{4A31256C-1DCC-42D4-ADC8-238C629DCDEC}">
      <dgm:prSet/>
      <dgm:spPr/>
      <dgm:t>
        <a:bodyPr/>
        <a:lstStyle/>
        <a:p>
          <a:r>
            <a:rPr lang="en-CA"/>
            <a:t>Enhance Loyalty Programs: Strengthening loyalty programs, especially for customers with a high Total_Relationship_Count and Total_Revolving_Bal, could enhance retention.</a:t>
          </a:r>
          <a:endParaRPr lang="en-US"/>
        </a:p>
      </dgm:t>
    </dgm:pt>
    <dgm:pt modelId="{F2017DA1-0FA0-41C3-AE42-918070C6B305}" type="parTrans" cxnId="{EC8FCB9D-B36E-4B53-9457-0DDB9007A782}">
      <dgm:prSet/>
      <dgm:spPr/>
      <dgm:t>
        <a:bodyPr/>
        <a:lstStyle/>
        <a:p>
          <a:endParaRPr lang="en-US"/>
        </a:p>
      </dgm:t>
    </dgm:pt>
    <dgm:pt modelId="{3DB9EDBE-CB5A-479E-97E5-461EF9ED4AF4}" type="sibTrans" cxnId="{EC8FCB9D-B36E-4B53-9457-0DDB9007A782}">
      <dgm:prSet/>
      <dgm:spPr/>
      <dgm:t>
        <a:bodyPr/>
        <a:lstStyle/>
        <a:p>
          <a:endParaRPr lang="en-US"/>
        </a:p>
      </dgm:t>
    </dgm:pt>
    <dgm:pt modelId="{EDC06A7B-AA4A-4C0E-B963-8E94A4BDEAC6}" type="pres">
      <dgm:prSet presAssocID="{97FAB6FA-2087-4074-B18C-D5BD6A9051C5}" presName="root" presStyleCnt="0">
        <dgm:presLayoutVars>
          <dgm:dir/>
          <dgm:resizeHandles val="exact"/>
        </dgm:presLayoutVars>
      </dgm:prSet>
      <dgm:spPr/>
    </dgm:pt>
    <dgm:pt modelId="{06502CA6-C673-48C2-9F78-D8CE828CB8FC}" type="pres">
      <dgm:prSet presAssocID="{97FAB6FA-2087-4074-B18C-D5BD6A9051C5}" presName="container" presStyleCnt="0">
        <dgm:presLayoutVars>
          <dgm:dir/>
          <dgm:resizeHandles val="exact"/>
        </dgm:presLayoutVars>
      </dgm:prSet>
      <dgm:spPr/>
    </dgm:pt>
    <dgm:pt modelId="{5A41AD92-1342-43C9-9714-2A3D399D1C90}" type="pres">
      <dgm:prSet presAssocID="{73B154B5-7183-43F2-9F80-7BDA31FE18C5}" presName="compNode" presStyleCnt="0"/>
      <dgm:spPr/>
    </dgm:pt>
    <dgm:pt modelId="{D038FE39-0DB8-46EC-ACC5-D4EEC077BB6E}" type="pres">
      <dgm:prSet presAssocID="{73B154B5-7183-43F2-9F80-7BDA31FE18C5}" presName="iconBgRect" presStyleLbl="bgShp" presStyleIdx="0" presStyleCnt="4"/>
      <dgm:spPr/>
    </dgm:pt>
    <dgm:pt modelId="{EDA86B24-2EBA-4F72-B429-02C777E09C6E}" type="pres">
      <dgm:prSet presAssocID="{73B154B5-7183-43F2-9F80-7BDA31FE18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B9698A-5A06-4B09-9AD8-BD58E6B9BC9F}" type="pres">
      <dgm:prSet presAssocID="{73B154B5-7183-43F2-9F80-7BDA31FE18C5}" presName="spaceRect" presStyleCnt="0"/>
      <dgm:spPr/>
    </dgm:pt>
    <dgm:pt modelId="{21B39B21-CF68-4880-A3FF-13C45F63C667}" type="pres">
      <dgm:prSet presAssocID="{73B154B5-7183-43F2-9F80-7BDA31FE18C5}" presName="textRect" presStyleLbl="revTx" presStyleIdx="0" presStyleCnt="4">
        <dgm:presLayoutVars>
          <dgm:chMax val="1"/>
          <dgm:chPref val="1"/>
        </dgm:presLayoutVars>
      </dgm:prSet>
      <dgm:spPr/>
    </dgm:pt>
    <dgm:pt modelId="{5F800BC1-3CFC-4A99-A268-CC42E4137A61}" type="pres">
      <dgm:prSet presAssocID="{E50A9B4D-D20E-4577-919C-A01F9A3BC6C6}" presName="sibTrans" presStyleLbl="sibTrans2D1" presStyleIdx="0" presStyleCnt="0"/>
      <dgm:spPr/>
    </dgm:pt>
    <dgm:pt modelId="{4332E286-4182-4836-8B08-A280FFA492FE}" type="pres">
      <dgm:prSet presAssocID="{EF076222-8672-43A0-8CF9-00FB8D26AC6C}" presName="compNode" presStyleCnt="0"/>
      <dgm:spPr/>
    </dgm:pt>
    <dgm:pt modelId="{298DC165-F273-4EFB-8B7C-64B54E962927}" type="pres">
      <dgm:prSet presAssocID="{EF076222-8672-43A0-8CF9-00FB8D26AC6C}" presName="iconBgRect" presStyleLbl="bgShp" presStyleIdx="1" presStyleCnt="4"/>
      <dgm:spPr/>
    </dgm:pt>
    <dgm:pt modelId="{D21B09D0-1760-43B3-8960-31F9AA2127EC}" type="pres">
      <dgm:prSet presAssocID="{EF076222-8672-43A0-8CF9-00FB8D26A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42A414B-A5AB-4A70-9784-513F40EE5753}" type="pres">
      <dgm:prSet presAssocID="{EF076222-8672-43A0-8CF9-00FB8D26AC6C}" presName="spaceRect" presStyleCnt="0"/>
      <dgm:spPr/>
    </dgm:pt>
    <dgm:pt modelId="{B9CE1A58-CFEA-4CAE-9C9F-22B0F2856A4B}" type="pres">
      <dgm:prSet presAssocID="{EF076222-8672-43A0-8CF9-00FB8D26AC6C}" presName="textRect" presStyleLbl="revTx" presStyleIdx="1" presStyleCnt="4">
        <dgm:presLayoutVars>
          <dgm:chMax val="1"/>
          <dgm:chPref val="1"/>
        </dgm:presLayoutVars>
      </dgm:prSet>
      <dgm:spPr/>
    </dgm:pt>
    <dgm:pt modelId="{4E35995C-FDB1-42B5-AF02-0E0E70BD0E45}" type="pres">
      <dgm:prSet presAssocID="{F728ED35-9BF0-4C1B-9F85-8B8752ECED31}" presName="sibTrans" presStyleLbl="sibTrans2D1" presStyleIdx="0" presStyleCnt="0"/>
      <dgm:spPr/>
    </dgm:pt>
    <dgm:pt modelId="{0D03C3D3-EEF5-4AA7-82E5-F60DE1726CB8}" type="pres">
      <dgm:prSet presAssocID="{3748D337-512A-4E57-9594-2BC074A40764}" presName="compNode" presStyleCnt="0"/>
      <dgm:spPr/>
    </dgm:pt>
    <dgm:pt modelId="{C3E30B58-25C8-48B4-AD5F-C0167CB1766E}" type="pres">
      <dgm:prSet presAssocID="{3748D337-512A-4E57-9594-2BC074A40764}" presName="iconBgRect" presStyleLbl="bgShp" presStyleIdx="2" presStyleCnt="4"/>
      <dgm:spPr/>
    </dgm:pt>
    <dgm:pt modelId="{8DE35196-BE2C-405A-A3C4-94A16D3CA19E}" type="pres">
      <dgm:prSet presAssocID="{3748D337-512A-4E57-9594-2BC074A407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62E702-6864-4D2E-B7B5-0B2442542B5D}" type="pres">
      <dgm:prSet presAssocID="{3748D337-512A-4E57-9594-2BC074A40764}" presName="spaceRect" presStyleCnt="0"/>
      <dgm:spPr/>
    </dgm:pt>
    <dgm:pt modelId="{261A12ED-47F1-4E8A-A33D-66C9EA3563D8}" type="pres">
      <dgm:prSet presAssocID="{3748D337-512A-4E57-9594-2BC074A40764}" presName="textRect" presStyleLbl="revTx" presStyleIdx="2" presStyleCnt="4">
        <dgm:presLayoutVars>
          <dgm:chMax val="1"/>
          <dgm:chPref val="1"/>
        </dgm:presLayoutVars>
      </dgm:prSet>
      <dgm:spPr/>
    </dgm:pt>
    <dgm:pt modelId="{9ADF28B0-0AF6-4A42-9B5B-D292E1B3DA47}" type="pres">
      <dgm:prSet presAssocID="{D48861C8-7287-4ED0-8184-51DE3B9C0744}" presName="sibTrans" presStyleLbl="sibTrans2D1" presStyleIdx="0" presStyleCnt="0"/>
      <dgm:spPr/>
    </dgm:pt>
    <dgm:pt modelId="{ADD7651F-4748-435E-BA0E-6643D3209BE5}" type="pres">
      <dgm:prSet presAssocID="{4A31256C-1DCC-42D4-ADC8-238C629DCDEC}" presName="compNode" presStyleCnt="0"/>
      <dgm:spPr/>
    </dgm:pt>
    <dgm:pt modelId="{ECB3DF40-2380-4C7C-AB37-AB60A4BBA5C0}" type="pres">
      <dgm:prSet presAssocID="{4A31256C-1DCC-42D4-ADC8-238C629DCDEC}" presName="iconBgRect" presStyleLbl="bgShp" presStyleIdx="3" presStyleCnt="4"/>
      <dgm:spPr/>
    </dgm:pt>
    <dgm:pt modelId="{C86ACEC1-8E17-4902-9B52-E0758A898DED}" type="pres">
      <dgm:prSet presAssocID="{4A31256C-1DCC-42D4-ADC8-238C629DCD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E47D455-51D4-44DD-A116-FAF51794FB58}" type="pres">
      <dgm:prSet presAssocID="{4A31256C-1DCC-42D4-ADC8-238C629DCDEC}" presName="spaceRect" presStyleCnt="0"/>
      <dgm:spPr/>
    </dgm:pt>
    <dgm:pt modelId="{9A0F7DCD-D974-495A-8168-40088D32B0D3}" type="pres">
      <dgm:prSet presAssocID="{4A31256C-1DCC-42D4-ADC8-238C629DCD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A8E004-2137-42D5-88C5-A155A8E52FD7}" type="presOf" srcId="{F728ED35-9BF0-4C1B-9F85-8B8752ECED31}" destId="{4E35995C-FDB1-42B5-AF02-0E0E70BD0E45}" srcOrd="0" destOrd="0" presId="urn:microsoft.com/office/officeart/2018/2/layout/IconCircleList"/>
    <dgm:cxn modelId="{78A7610A-C81A-4A69-B270-F8723577E882}" srcId="{97FAB6FA-2087-4074-B18C-D5BD6A9051C5}" destId="{3748D337-512A-4E57-9594-2BC074A40764}" srcOrd="2" destOrd="0" parTransId="{67A83274-21C4-4F3C-97EE-EC84E2D8395A}" sibTransId="{D48861C8-7287-4ED0-8184-51DE3B9C0744}"/>
    <dgm:cxn modelId="{FCAC5F1A-2E1B-4520-ADF5-792FB6F86316}" type="presOf" srcId="{73B154B5-7183-43F2-9F80-7BDA31FE18C5}" destId="{21B39B21-CF68-4880-A3FF-13C45F63C667}" srcOrd="0" destOrd="0" presId="urn:microsoft.com/office/officeart/2018/2/layout/IconCircleList"/>
    <dgm:cxn modelId="{84E1A990-D124-40E9-9935-B30EB6B7B2DD}" type="presOf" srcId="{3748D337-512A-4E57-9594-2BC074A40764}" destId="{261A12ED-47F1-4E8A-A33D-66C9EA3563D8}" srcOrd="0" destOrd="0" presId="urn:microsoft.com/office/officeart/2018/2/layout/IconCircleList"/>
    <dgm:cxn modelId="{B241F396-D85B-40F2-95AA-8A362A32706C}" type="presOf" srcId="{D48861C8-7287-4ED0-8184-51DE3B9C0744}" destId="{9ADF28B0-0AF6-4A42-9B5B-D292E1B3DA47}" srcOrd="0" destOrd="0" presId="urn:microsoft.com/office/officeart/2018/2/layout/IconCircleList"/>
    <dgm:cxn modelId="{EC8FCB9D-B36E-4B53-9457-0DDB9007A782}" srcId="{97FAB6FA-2087-4074-B18C-D5BD6A9051C5}" destId="{4A31256C-1DCC-42D4-ADC8-238C629DCDEC}" srcOrd="3" destOrd="0" parTransId="{F2017DA1-0FA0-41C3-AE42-918070C6B305}" sibTransId="{3DB9EDBE-CB5A-479E-97E5-461EF9ED4AF4}"/>
    <dgm:cxn modelId="{6C4F57C1-5A07-4351-BB02-E019800DCF30}" type="presOf" srcId="{E50A9B4D-D20E-4577-919C-A01F9A3BC6C6}" destId="{5F800BC1-3CFC-4A99-A268-CC42E4137A61}" srcOrd="0" destOrd="0" presId="urn:microsoft.com/office/officeart/2018/2/layout/IconCircleList"/>
    <dgm:cxn modelId="{A0FF9EC8-9AE9-4592-89A4-D366DEB9EB28}" srcId="{97FAB6FA-2087-4074-B18C-D5BD6A9051C5}" destId="{EF076222-8672-43A0-8CF9-00FB8D26AC6C}" srcOrd="1" destOrd="0" parTransId="{93507489-2B25-4DC3-A91B-542FBF7C288E}" sibTransId="{F728ED35-9BF0-4C1B-9F85-8B8752ECED31}"/>
    <dgm:cxn modelId="{D36910F0-8998-47A9-822C-03BC563B9284}" type="presOf" srcId="{97FAB6FA-2087-4074-B18C-D5BD6A9051C5}" destId="{EDC06A7B-AA4A-4C0E-B963-8E94A4BDEAC6}" srcOrd="0" destOrd="0" presId="urn:microsoft.com/office/officeart/2018/2/layout/IconCircleList"/>
    <dgm:cxn modelId="{D66CE2F0-7D28-47A1-BC80-E8422FB92802}" type="presOf" srcId="{4A31256C-1DCC-42D4-ADC8-238C629DCDEC}" destId="{9A0F7DCD-D974-495A-8168-40088D32B0D3}" srcOrd="0" destOrd="0" presId="urn:microsoft.com/office/officeart/2018/2/layout/IconCircleList"/>
    <dgm:cxn modelId="{74E871F2-ABCF-4C04-8EF4-2798C62952B5}" type="presOf" srcId="{EF076222-8672-43A0-8CF9-00FB8D26AC6C}" destId="{B9CE1A58-CFEA-4CAE-9C9F-22B0F2856A4B}" srcOrd="0" destOrd="0" presId="urn:microsoft.com/office/officeart/2018/2/layout/IconCircleList"/>
    <dgm:cxn modelId="{397FBFFF-0AD1-4F11-B5C8-581381FADFCF}" srcId="{97FAB6FA-2087-4074-B18C-D5BD6A9051C5}" destId="{73B154B5-7183-43F2-9F80-7BDA31FE18C5}" srcOrd="0" destOrd="0" parTransId="{100CF313-6A2B-48B6-B9BE-784D71400B7D}" sibTransId="{E50A9B4D-D20E-4577-919C-A01F9A3BC6C6}"/>
    <dgm:cxn modelId="{C6D322AD-31AA-4825-9DF8-64B0DD78F977}" type="presParOf" srcId="{EDC06A7B-AA4A-4C0E-B963-8E94A4BDEAC6}" destId="{06502CA6-C673-48C2-9F78-D8CE828CB8FC}" srcOrd="0" destOrd="0" presId="urn:microsoft.com/office/officeart/2018/2/layout/IconCircleList"/>
    <dgm:cxn modelId="{233095E9-FD3F-4E19-B4B1-F0F1E50D89C4}" type="presParOf" srcId="{06502CA6-C673-48C2-9F78-D8CE828CB8FC}" destId="{5A41AD92-1342-43C9-9714-2A3D399D1C90}" srcOrd="0" destOrd="0" presId="urn:microsoft.com/office/officeart/2018/2/layout/IconCircleList"/>
    <dgm:cxn modelId="{A8979D74-589B-49E6-A9FB-9D7ABDFCE79B}" type="presParOf" srcId="{5A41AD92-1342-43C9-9714-2A3D399D1C90}" destId="{D038FE39-0DB8-46EC-ACC5-D4EEC077BB6E}" srcOrd="0" destOrd="0" presId="urn:microsoft.com/office/officeart/2018/2/layout/IconCircleList"/>
    <dgm:cxn modelId="{54AF0324-1AB9-443A-BBCA-3DDAC08B0112}" type="presParOf" srcId="{5A41AD92-1342-43C9-9714-2A3D399D1C90}" destId="{EDA86B24-2EBA-4F72-B429-02C777E09C6E}" srcOrd="1" destOrd="0" presId="urn:microsoft.com/office/officeart/2018/2/layout/IconCircleList"/>
    <dgm:cxn modelId="{B42CD763-351B-46E9-90B9-99AA77E601E3}" type="presParOf" srcId="{5A41AD92-1342-43C9-9714-2A3D399D1C90}" destId="{34B9698A-5A06-4B09-9AD8-BD58E6B9BC9F}" srcOrd="2" destOrd="0" presId="urn:microsoft.com/office/officeart/2018/2/layout/IconCircleList"/>
    <dgm:cxn modelId="{E305158E-CE90-45A1-94A9-0D2F6C11BC13}" type="presParOf" srcId="{5A41AD92-1342-43C9-9714-2A3D399D1C90}" destId="{21B39B21-CF68-4880-A3FF-13C45F63C667}" srcOrd="3" destOrd="0" presId="urn:microsoft.com/office/officeart/2018/2/layout/IconCircleList"/>
    <dgm:cxn modelId="{94F00DE0-CDAE-46E5-87FF-437E88C3422E}" type="presParOf" srcId="{06502CA6-C673-48C2-9F78-D8CE828CB8FC}" destId="{5F800BC1-3CFC-4A99-A268-CC42E4137A61}" srcOrd="1" destOrd="0" presId="urn:microsoft.com/office/officeart/2018/2/layout/IconCircleList"/>
    <dgm:cxn modelId="{17CDB504-B38E-4141-8E81-766229E6AEA5}" type="presParOf" srcId="{06502CA6-C673-48C2-9F78-D8CE828CB8FC}" destId="{4332E286-4182-4836-8B08-A280FFA492FE}" srcOrd="2" destOrd="0" presId="urn:microsoft.com/office/officeart/2018/2/layout/IconCircleList"/>
    <dgm:cxn modelId="{EA3BCFCD-45AD-4B57-A9E8-2675A337EA7A}" type="presParOf" srcId="{4332E286-4182-4836-8B08-A280FFA492FE}" destId="{298DC165-F273-4EFB-8B7C-64B54E962927}" srcOrd="0" destOrd="0" presId="urn:microsoft.com/office/officeart/2018/2/layout/IconCircleList"/>
    <dgm:cxn modelId="{689ECCCE-A3B6-4287-8ADA-F68C9FC7B711}" type="presParOf" srcId="{4332E286-4182-4836-8B08-A280FFA492FE}" destId="{D21B09D0-1760-43B3-8960-31F9AA2127EC}" srcOrd="1" destOrd="0" presId="urn:microsoft.com/office/officeart/2018/2/layout/IconCircleList"/>
    <dgm:cxn modelId="{570A1662-499E-4131-950A-B8F57436BD0A}" type="presParOf" srcId="{4332E286-4182-4836-8B08-A280FFA492FE}" destId="{242A414B-A5AB-4A70-9784-513F40EE5753}" srcOrd="2" destOrd="0" presId="urn:microsoft.com/office/officeart/2018/2/layout/IconCircleList"/>
    <dgm:cxn modelId="{BC4895EC-3C79-4AA9-860A-B1126F4E8957}" type="presParOf" srcId="{4332E286-4182-4836-8B08-A280FFA492FE}" destId="{B9CE1A58-CFEA-4CAE-9C9F-22B0F2856A4B}" srcOrd="3" destOrd="0" presId="urn:microsoft.com/office/officeart/2018/2/layout/IconCircleList"/>
    <dgm:cxn modelId="{5C6D525C-EBC6-41E4-8791-992052A34821}" type="presParOf" srcId="{06502CA6-C673-48C2-9F78-D8CE828CB8FC}" destId="{4E35995C-FDB1-42B5-AF02-0E0E70BD0E45}" srcOrd="3" destOrd="0" presId="urn:microsoft.com/office/officeart/2018/2/layout/IconCircleList"/>
    <dgm:cxn modelId="{53A0A868-9F9F-448D-AD2A-8EAFC5363916}" type="presParOf" srcId="{06502CA6-C673-48C2-9F78-D8CE828CB8FC}" destId="{0D03C3D3-EEF5-4AA7-82E5-F60DE1726CB8}" srcOrd="4" destOrd="0" presId="urn:microsoft.com/office/officeart/2018/2/layout/IconCircleList"/>
    <dgm:cxn modelId="{318A7FAA-9DB9-4241-941A-405E7B15A38F}" type="presParOf" srcId="{0D03C3D3-EEF5-4AA7-82E5-F60DE1726CB8}" destId="{C3E30B58-25C8-48B4-AD5F-C0167CB1766E}" srcOrd="0" destOrd="0" presId="urn:microsoft.com/office/officeart/2018/2/layout/IconCircleList"/>
    <dgm:cxn modelId="{BBFE237E-1C17-44AB-8133-9590D9AAA588}" type="presParOf" srcId="{0D03C3D3-EEF5-4AA7-82E5-F60DE1726CB8}" destId="{8DE35196-BE2C-405A-A3C4-94A16D3CA19E}" srcOrd="1" destOrd="0" presId="urn:microsoft.com/office/officeart/2018/2/layout/IconCircleList"/>
    <dgm:cxn modelId="{B51486E7-B927-4121-A9C3-6223EFFD420F}" type="presParOf" srcId="{0D03C3D3-EEF5-4AA7-82E5-F60DE1726CB8}" destId="{6D62E702-6864-4D2E-B7B5-0B2442542B5D}" srcOrd="2" destOrd="0" presId="urn:microsoft.com/office/officeart/2018/2/layout/IconCircleList"/>
    <dgm:cxn modelId="{3006A7AC-D2F9-4857-8196-8BE15DFC08B3}" type="presParOf" srcId="{0D03C3D3-EEF5-4AA7-82E5-F60DE1726CB8}" destId="{261A12ED-47F1-4E8A-A33D-66C9EA3563D8}" srcOrd="3" destOrd="0" presId="urn:microsoft.com/office/officeart/2018/2/layout/IconCircleList"/>
    <dgm:cxn modelId="{EAA8D154-42DA-47A2-9895-2BCD568610CB}" type="presParOf" srcId="{06502CA6-C673-48C2-9F78-D8CE828CB8FC}" destId="{9ADF28B0-0AF6-4A42-9B5B-D292E1B3DA47}" srcOrd="5" destOrd="0" presId="urn:microsoft.com/office/officeart/2018/2/layout/IconCircleList"/>
    <dgm:cxn modelId="{84E3550E-758C-4239-86FD-B8F6FD1DEB1B}" type="presParOf" srcId="{06502CA6-C673-48C2-9F78-D8CE828CB8FC}" destId="{ADD7651F-4748-435E-BA0E-6643D3209BE5}" srcOrd="6" destOrd="0" presId="urn:microsoft.com/office/officeart/2018/2/layout/IconCircleList"/>
    <dgm:cxn modelId="{0A8E6BDD-0C6D-46A8-A016-59ADA8CB6A49}" type="presParOf" srcId="{ADD7651F-4748-435E-BA0E-6643D3209BE5}" destId="{ECB3DF40-2380-4C7C-AB37-AB60A4BBA5C0}" srcOrd="0" destOrd="0" presId="urn:microsoft.com/office/officeart/2018/2/layout/IconCircleList"/>
    <dgm:cxn modelId="{20DBEEE2-BFC1-4763-BFE3-42FD559A4BB5}" type="presParOf" srcId="{ADD7651F-4748-435E-BA0E-6643D3209BE5}" destId="{C86ACEC1-8E17-4902-9B52-E0758A898DED}" srcOrd="1" destOrd="0" presId="urn:microsoft.com/office/officeart/2018/2/layout/IconCircleList"/>
    <dgm:cxn modelId="{8B3DB10E-20F6-41B7-AFCB-003B7B049380}" type="presParOf" srcId="{ADD7651F-4748-435E-BA0E-6643D3209BE5}" destId="{9E47D455-51D4-44DD-A116-FAF51794FB58}" srcOrd="2" destOrd="0" presId="urn:microsoft.com/office/officeart/2018/2/layout/IconCircleList"/>
    <dgm:cxn modelId="{BC68966A-0708-4F72-8602-3F743AC2C4F2}" type="presParOf" srcId="{ADD7651F-4748-435E-BA0E-6643D3209BE5}" destId="{9A0F7DCD-D974-495A-8168-40088D32B0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77382-D92F-46F3-98C1-CD170A45785E}">
      <dsp:nvSpPr>
        <dsp:cNvPr id="0" name=""/>
        <dsp:cNvSpPr/>
      </dsp:nvSpPr>
      <dsp:spPr>
        <a:xfrm>
          <a:off x="0" y="580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C13E2-67A8-477F-8AD6-C158A841CEFF}">
      <dsp:nvSpPr>
        <dsp:cNvPr id="0" name=""/>
        <dsp:cNvSpPr/>
      </dsp:nvSpPr>
      <dsp:spPr>
        <a:xfrm>
          <a:off x="410857" y="306176"/>
          <a:ext cx="747013" cy="74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E829B-F029-47A0-A929-1DABA595BF23}">
      <dsp:nvSpPr>
        <dsp:cNvPr id="0" name=""/>
        <dsp:cNvSpPr/>
      </dsp:nvSpPr>
      <dsp:spPr>
        <a:xfrm>
          <a:off x="1568727" y="580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• Identify key factors influencing customer attrition.</a:t>
          </a:r>
          <a:endParaRPr lang="en-US" sz="1800" kern="1200"/>
        </a:p>
      </dsp:txBody>
      <dsp:txXfrm>
        <a:off x="1568727" y="580"/>
        <a:ext cx="4676624" cy="1358205"/>
      </dsp:txXfrm>
    </dsp:sp>
    <dsp:sp modelId="{B04749C9-99EF-4950-9CBB-395BE33BB6B5}">
      <dsp:nvSpPr>
        <dsp:cNvPr id="0" name=""/>
        <dsp:cNvSpPr/>
      </dsp:nvSpPr>
      <dsp:spPr>
        <a:xfrm>
          <a:off x="0" y="1698337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3F8A-9477-4593-9367-9D1DD647E9A1}">
      <dsp:nvSpPr>
        <dsp:cNvPr id="0" name=""/>
        <dsp:cNvSpPr/>
      </dsp:nvSpPr>
      <dsp:spPr>
        <a:xfrm>
          <a:off x="410857" y="2003933"/>
          <a:ext cx="747013" cy="74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41A2-9997-4EEC-B005-3D16010AAD87}">
      <dsp:nvSpPr>
        <dsp:cNvPr id="0" name=""/>
        <dsp:cNvSpPr/>
      </dsp:nvSpPr>
      <dsp:spPr>
        <a:xfrm>
          <a:off x="1568727" y="1698337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• Develop predictive models to identify customers at a higher risk of attrition.</a:t>
          </a:r>
          <a:endParaRPr lang="en-US" sz="1800" kern="1200"/>
        </a:p>
      </dsp:txBody>
      <dsp:txXfrm>
        <a:off x="1568727" y="1698337"/>
        <a:ext cx="4676624" cy="1358205"/>
      </dsp:txXfrm>
    </dsp:sp>
    <dsp:sp modelId="{7EAE5B01-3B4C-418E-B9EB-362A5DC0DB8A}">
      <dsp:nvSpPr>
        <dsp:cNvPr id="0" name=""/>
        <dsp:cNvSpPr/>
      </dsp:nvSpPr>
      <dsp:spPr>
        <a:xfrm>
          <a:off x="0" y="3396094"/>
          <a:ext cx="6245352" cy="13582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BAAB9-09AF-409E-A5D6-2411903EC230}">
      <dsp:nvSpPr>
        <dsp:cNvPr id="0" name=""/>
        <dsp:cNvSpPr/>
      </dsp:nvSpPr>
      <dsp:spPr>
        <a:xfrm>
          <a:off x="410857" y="3701690"/>
          <a:ext cx="747013" cy="74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8373-EA1D-4191-B985-85E770D3A9A8}">
      <dsp:nvSpPr>
        <dsp:cNvPr id="0" name=""/>
        <dsp:cNvSpPr/>
      </dsp:nvSpPr>
      <dsp:spPr>
        <a:xfrm>
          <a:off x="1568727" y="3396094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• </a:t>
          </a:r>
          <a:r>
            <a:rPr lang="en-CA" sz="1800" b="0" i="0" kern="1200"/>
            <a:t>Evaluate model performance and utilize model parameters to gain insight into how to prevent customer churn</a:t>
          </a:r>
          <a:endParaRPr lang="en-US" sz="1800" kern="1200"/>
        </a:p>
      </dsp:txBody>
      <dsp:txXfrm>
        <a:off x="1568727" y="3396094"/>
        <a:ext cx="4676624" cy="135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37434-60F7-5841-9CF7-15ED814FD19A}">
      <dsp:nvSpPr>
        <dsp:cNvPr id="0" name=""/>
        <dsp:cNvSpPr/>
      </dsp:nvSpPr>
      <dsp:spPr>
        <a:xfrm>
          <a:off x="0" y="31871"/>
          <a:ext cx="6245352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Factorize Categorical Variables</a:t>
          </a:r>
        </a:p>
      </dsp:txBody>
      <dsp:txXfrm>
        <a:off x="54298" y="86169"/>
        <a:ext cx="6136756" cy="1003708"/>
      </dsp:txXfrm>
    </dsp:sp>
    <dsp:sp modelId="{737C6873-B69A-7F40-A6C0-0987DFDC77D6}">
      <dsp:nvSpPr>
        <dsp:cNvPr id="0" name=""/>
        <dsp:cNvSpPr/>
      </dsp:nvSpPr>
      <dsp:spPr>
        <a:xfrm>
          <a:off x="0" y="1224815"/>
          <a:ext cx="6245352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Standardize Decimal Variables </a:t>
          </a:r>
        </a:p>
      </dsp:txBody>
      <dsp:txXfrm>
        <a:off x="54298" y="1279113"/>
        <a:ext cx="6136756" cy="1003708"/>
      </dsp:txXfrm>
    </dsp:sp>
    <dsp:sp modelId="{B45C4489-BF46-9044-8990-926608E4A711}">
      <dsp:nvSpPr>
        <dsp:cNvPr id="0" name=""/>
        <dsp:cNvSpPr/>
      </dsp:nvSpPr>
      <dsp:spPr>
        <a:xfrm>
          <a:off x="0" y="2417760"/>
          <a:ext cx="6245352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Convert attrition</a:t>
          </a:r>
          <a:r>
            <a:rPr lang="zh-CN" sz="2800" kern="1200"/>
            <a:t> </a:t>
          </a:r>
          <a:r>
            <a:rPr lang="en-US" sz="2800" kern="1200"/>
            <a:t>flag</a:t>
          </a:r>
          <a:r>
            <a:rPr lang="zh-CN" sz="2800" kern="1200"/>
            <a:t> </a:t>
          </a:r>
          <a:r>
            <a:rPr lang="en-US" sz="2800" kern="1200"/>
            <a:t>to 0,1 for model training</a:t>
          </a:r>
        </a:p>
      </dsp:txBody>
      <dsp:txXfrm>
        <a:off x="54298" y="2472058"/>
        <a:ext cx="6136756" cy="1003708"/>
      </dsp:txXfrm>
    </dsp:sp>
    <dsp:sp modelId="{532A4236-EBAC-3B4C-82CA-AE68478D528A}">
      <dsp:nvSpPr>
        <dsp:cNvPr id="0" name=""/>
        <dsp:cNvSpPr/>
      </dsp:nvSpPr>
      <dsp:spPr>
        <a:xfrm>
          <a:off x="0" y="3610704"/>
          <a:ext cx="6245352" cy="111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Splitting data into 60% training, 20% validation, 20% test</a:t>
          </a:r>
        </a:p>
      </dsp:txBody>
      <dsp:txXfrm>
        <a:off x="54298" y="3665002"/>
        <a:ext cx="6136756" cy="1003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A1EEE-B513-2042-99F3-D724A2EEEE2F}">
      <dsp:nvSpPr>
        <dsp:cNvPr id="0" name=""/>
        <dsp:cNvSpPr/>
      </dsp:nvSpPr>
      <dsp:spPr>
        <a:xfrm>
          <a:off x="0" y="0"/>
          <a:ext cx="106771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338BA-B67A-7747-A297-987D86CFC341}">
      <dsp:nvSpPr>
        <dsp:cNvPr id="0" name=""/>
        <dsp:cNvSpPr/>
      </dsp:nvSpPr>
      <dsp:spPr>
        <a:xfrm>
          <a:off x="0" y="0"/>
          <a:ext cx="10677144" cy="8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Total_Trans_Amt (1.566514): The total transaction amount has the strongest positive impact on customer attrition. Higher spending customers are more likely to leave. </a:t>
          </a:r>
          <a:endParaRPr lang="en-US" sz="2100" kern="1200"/>
        </a:p>
      </dsp:txBody>
      <dsp:txXfrm>
        <a:off x="0" y="0"/>
        <a:ext cx="10677144" cy="816441"/>
      </dsp:txXfrm>
    </dsp:sp>
    <dsp:sp modelId="{08E08981-02CA-E94E-94BA-2310B283D97F}">
      <dsp:nvSpPr>
        <dsp:cNvPr id="0" name=""/>
        <dsp:cNvSpPr/>
      </dsp:nvSpPr>
      <dsp:spPr>
        <a:xfrm>
          <a:off x="0" y="816441"/>
          <a:ext cx="1067714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99F80-828A-5C47-9902-B4031C04EE4A}">
      <dsp:nvSpPr>
        <dsp:cNvPr id="0" name=""/>
        <dsp:cNvSpPr/>
      </dsp:nvSpPr>
      <dsp:spPr>
        <a:xfrm>
          <a:off x="0" y="816441"/>
          <a:ext cx="10677144" cy="8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Gender_Female (0.688676): This suggests gender has a significant impact on attrition, with Female customer being more likely to leave than Male customer. </a:t>
          </a:r>
          <a:endParaRPr lang="en-US" sz="2100" kern="1200"/>
        </a:p>
      </dsp:txBody>
      <dsp:txXfrm>
        <a:off x="0" y="816441"/>
        <a:ext cx="10677144" cy="816441"/>
      </dsp:txXfrm>
    </dsp:sp>
    <dsp:sp modelId="{FBB89EB4-0DEB-7E43-AFE7-2510EEF48F8D}">
      <dsp:nvSpPr>
        <dsp:cNvPr id="0" name=""/>
        <dsp:cNvSpPr/>
      </dsp:nvSpPr>
      <dsp:spPr>
        <a:xfrm>
          <a:off x="0" y="1632883"/>
          <a:ext cx="106771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082B5-5D82-8740-94E7-1F65A98019BF}">
      <dsp:nvSpPr>
        <dsp:cNvPr id="0" name=""/>
        <dsp:cNvSpPr/>
      </dsp:nvSpPr>
      <dsp:spPr>
        <a:xfrm>
          <a:off x="0" y="1632883"/>
          <a:ext cx="10677144" cy="8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Months_Inactive_12_mon (0.541984): Longer periods of inactivity in the last 12 months increase the likelihood of attrition.</a:t>
          </a:r>
          <a:endParaRPr lang="en-US" sz="2100" kern="1200"/>
        </a:p>
      </dsp:txBody>
      <dsp:txXfrm>
        <a:off x="0" y="1632883"/>
        <a:ext cx="10677144" cy="816441"/>
      </dsp:txXfrm>
    </dsp:sp>
    <dsp:sp modelId="{A1FBFBFE-6C57-9A4E-A85C-FA3793B330CF}">
      <dsp:nvSpPr>
        <dsp:cNvPr id="0" name=""/>
        <dsp:cNvSpPr/>
      </dsp:nvSpPr>
      <dsp:spPr>
        <a:xfrm>
          <a:off x="0" y="2449325"/>
          <a:ext cx="1067714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118A3-7ABF-1547-B2A9-23EEBA3AA8CF}">
      <dsp:nvSpPr>
        <dsp:cNvPr id="0" name=""/>
        <dsp:cNvSpPr/>
      </dsp:nvSpPr>
      <dsp:spPr>
        <a:xfrm>
          <a:off x="0" y="2449325"/>
          <a:ext cx="10677144" cy="816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0" i="0" kern="1200"/>
            <a:t>Contacts_Count_12_mon (0.515431): A higher number of contacts with the bank over the last 12 months is associated with an increased risk of leaving.</a:t>
          </a:r>
          <a:endParaRPr lang="en-US" sz="2100" kern="1200"/>
        </a:p>
      </dsp:txBody>
      <dsp:txXfrm>
        <a:off x="0" y="2449325"/>
        <a:ext cx="10677144" cy="816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9232D-AD39-4F93-A5AE-C3779ECC993D}">
      <dsp:nvSpPr>
        <dsp:cNvPr id="0" name=""/>
        <dsp:cNvSpPr/>
      </dsp:nvSpPr>
      <dsp:spPr>
        <a:xfrm>
          <a:off x="0" y="2901"/>
          <a:ext cx="6245352" cy="1315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B906A-F488-412E-B210-01C1F51B9027}">
      <dsp:nvSpPr>
        <dsp:cNvPr id="0" name=""/>
        <dsp:cNvSpPr/>
      </dsp:nvSpPr>
      <dsp:spPr>
        <a:xfrm>
          <a:off x="398017" y="298947"/>
          <a:ext cx="724376" cy="723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C8307-016E-4B39-8451-DB6C150A7EA4}">
      <dsp:nvSpPr>
        <dsp:cNvPr id="0" name=""/>
        <dsp:cNvSpPr/>
      </dsp:nvSpPr>
      <dsp:spPr>
        <a:xfrm>
          <a:off x="1520411" y="2901"/>
          <a:ext cx="4701525" cy="135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03" tIns="143603" rIns="143603" bIns="143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/>
            <a:t>Total_Revolving_Bal (-0.724191): Higher revolving balances are the strongest negative predictor of attrition, suggesting customers with higher balances are less likely to leave.</a:t>
          </a:r>
          <a:br>
            <a:rPr lang="en-CA" sz="1400" b="0" i="0" kern="1200"/>
          </a:br>
          <a:endParaRPr lang="en-US" sz="1400" kern="1200"/>
        </a:p>
      </dsp:txBody>
      <dsp:txXfrm>
        <a:off x="1520411" y="2901"/>
        <a:ext cx="4701525" cy="1356879"/>
      </dsp:txXfrm>
    </dsp:sp>
    <dsp:sp modelId="{0E5CB411-CC37-4E13-BD84-EBB57224879E}">
      <dsp:nvSpPr>
        <dsp:cNvPr id="0" name=""/>
        <dsp:cNvSpPr/>
      </dsp:nvSpPr>
      <dsp:spPr>
        <a:xfrm>
          <a:off x="0" y="1699000"/>
          <a:ext cx="6245352" cy="1315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A5E10-B4A3-4AB7-85DA-5B7B6A169795}">
      <dsp:nvSpPr>
        <dsp:cNvPr id="0" name=""/>
        <dsp:cNvSpPr/>
      </dsp:nvSpPr>
      <dsp:spPr>
        <a:xfrm>
          <a:off x="398017" y="1995046"/>
          <a:ext cx="724376" cy="723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F8D1-0399-4F12-9611-B95BD85D20CA}">
      <dsp:nvSpPr>
        <dsp:cNvPr id="0" name=""/>
        <dsp:cNvSpPr/>
      </dsp:nvSpPr>
      <dsp:spPr>
        <a:xfrm>
          <a:off x="1520411" y="1699000"/>
          <a:ext cx="4701525" cy="135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03" tIns="143603" rIns="143603" bIns="143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/>
            <a:t>Total_Ct_Chng_Q4_Q1 (-0.645265): A decrease in the number of transactions from Q4 to Q1 significantly reduces the likelihood of attrition. </a:t>
          </a:r>
          <a:br>
            <a:rPr lang="en-CA" sz="1400" b="0" i="0" kern="1200"/>
          </a:br>
          <a:endParaRPr lang="en-US" sz="1400" kern="1200"/>
        </a:p>
      </dsp:txBody>
      <dsp:txXfrm>
        <a:off x="1520411" y="1699000"/>
        <a:ext cx="4701525" cy="1356879"/>
      </dsp:txXfrm>
    </dsp:sp>
    <dsp:sp modelId="{3E41C675-6E1E-4EC2-9FFA-6E807CD94436}">
      <dsp:nvSpPr>
        <dsp:cNvPr id="0" name=""/>
        <dsp:cNvSpPr/>
      </dsp:nvSpPr>
      <dsp:spPr>
        <a:xfrm>
          <a:off x="0" y="3395099"/>
          <a:ext cx="6245352" cy="1315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AD24A-6573-4446-9E6C-3ACFF2462627}">
      <dsp:nvSpPr>
        <dsp:cNvPr id="0" name=""/>
        <dsp:cNvSpPr/>
      </dsp:nvSpPr>
      <dsp:spPr>
        <a:xfrm>
          <a:off x="398017" y="3691145"/>
          <a:ext cx="724376" cy="723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E9FA-3B69-428B-B333-57AAF83BA7AC}">
      <dsp:nvSpPr>
        <dsp:cNvPr id="0" name=""/>
        <dsp:cNvSpPr/>
      </dsp:nvSpPr>
      <dsp:spPr>
        <a:xfrm>
          <a:off x="1520411" y="3395099"/>
          <a:ext cx="4701525" cy="135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03" tIns="143603" rIns="143603" bIns="1436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/>
            <a:t>Total_Relationship_Count (-0.427701): Customers with more products or accounts with the bank are less likely to leave. </a:t>
          </a:r>
          <a:endParaRPr lang="en-US" sz="1400" kern="1200"/>
        </a:p>
      </dsp:txBody>
      <dsp:txXfrm>
        <a:off x="1520411" y="3395099"/>
        <a:ext cx="4701525" cy="1356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8FE39-0DB8-46EC-ACC5-D4EEC077BB6E}">
      <dsp:nvSpPr>
        <dsp:cNvPr id="0" name=""/>
        <dsp:cNvSpPr/>
      </dsp:nvSpPr>
      <dsp:spPr>
        <a:xfrm>
          <a:off x="519952" y="43344"/>
          <a:ext cx="1275045" cy="12750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86B24-2EBA-4F72-B429-02C777E09C6E}">
      <dsp:nvSpPr>
        <dsp:cNvPr id="0" name=""/>
        <dsp:cNvSpPr/>
      </dsp:nvSpPr>
      <dsp:spPr>
        <a:xfrm>
          <a:off x="787711" y="311103"/>
          <a:ext cx="739526" cy="739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39B21-CF68-4880-A3FF-13C45F63C667}">
      <dsp:nvSpPr>
        <dsp:cNvPr id="0" name=""/>
        <dsp:cNvSpPr/>
      </dsp:nvSpPr>
      <dsp:spPr>
        <a:xfrm>
          <a:off x="2068221" y="43344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Focus on Engagement: Encouraging active use of accounts and reducing inactivity periods could mitigate attrition risk.</a:t>
          </a:r>
          <a:endParaRPr lang="en-US" sz="1400" kern="1200"/>
        </a:p>
      </dsp:txBody>
      <dsp:txXfrm>
        <a:off x="2068221" y="43344"/>
        <a:ext cx="3005463" cy="1275045"/>
      </dsp:txXfrm>
    </dsp:sp>
    <dsp:sp modelId="{298DC165-F273-4EFB-8B7C-64B54E962927}">
      <dsp:nvSpPr>
        <dsp:cNvPr id="0" name=""/>
        <dsp:cNvSpPr/>
      </dsp:nvSpPr>
      <dsp:spPr>
        <a:xfrm>
          <a:off x="5597363" y="43344"/>
          <a:ext cx="1275045" cy="12750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B09D0-1760-43B3-8960-31F9AA2127EC}">
      <dsp:nvSpPr>
        <dsp:cNvPr id="0" name=""/>
        <dsp:cNvSpPr/>
      </dsp:nvSpPr>
      <dsp:spPr>
        <a:xfrm>
          <a:off x="5865123" y="311103"/>
          <a:ext cx="739526" cy="739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1A58-CFEA-4CAE-9C9F-22B0F2856A4B}">
      <dsp:nvSpPr>
        <dsp:cNvPr id="0" name=""/>
        <dsp:cNvSpPr/>
      </dsp:nvSpPr>
      <dsp:spPr>
        <a:xfrm>
          <a:off x="7145632" y="43344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Improve Customer Service: The positive coefficient for Contacts_Count_12_mon highlights the importance of resolving customer issues effectively to prevent them from leaving.</a:t>
          </a:r>
          <a:endParaRPr lang="en-US" sz="1400" kern="1200"/>
        </a:p>
      </dsp:txBody>
      <dsp:txXfrm>
        <a:off x="7145632" y="43344"/>
        <a:ext cx="3005463" cy="1275045"/>
      </dsp:txXfrm>
    </dsp:sp>
    <dsp:sp modelId="{C3E30B58-25C8-48B4-AD5F-C0167CB1766E}">
      <dsp:nvSpPr>
        <dsp:cNvPr id="0" name=""/>
        <dsp:cNvSpPr/>
      </dsp:nvSpPr>
      <dsp:spPr>
        <a:xfrm>
          <a:off x="519952" y="1858452"/>
          <a:ext cx="1275045" cy="12750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35196-BE2C-405A-A3C4-94A16D3CA19E}">
      <dsp:nvSpPr>
        <dsp:cNvPr id="0" name=""/>
        <dsp:cNvSpPr/>
      </dsp:nvSpPr>
      <dsp:spPr>
        <a:xfrm>
          <a:off x="787711" y="2126212"/>
          <a:ext cx="739526" cy="739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A12ED-47F1-4E8A-A33D-66C9EA3563D8}">
      <dsp:nvSpPr>
        <dsp:cNvPr id="0" name=""/>
        <dsp:cNvSpPr/>
      </dsp:nvSpPr>
      <dsp:spPr>
        <a:xfrm>
          <a:off x="2068221" y="1858452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Leverage Customer Data: Understanding the specific needs and behaviors of customers with high </a:t>
          </a:r>
          <a:r>
            <a:rPr lang="en-CA" sz="1400" kern="1200" dirty="0" err="1"/>
            <a:t>Total_Trans_Amt</a:t>
          </a:r>
          <a:r>
            <a:rPr lang="en-CA" sz="1400" kern="1200" dirty="0"/>
            <a:t> and adapting services to them could help in retention.</a:t>
          </a:r>
          <a:endParaRPr lang="en-US" sz="1400" kern="1200" dirty="0"/>
        </a:p>
      </dsp:txBody>
      <dsp:txXfrm>
        <a:off x="2068221" y="1858452"/>
        <a:ext cx="3005463" cy="1275045"/>
      </dsp:txXfrm>
    </dsp:sp>
    <dsp:sp modelId="{ECB3DF40-2380-4C7C-AB37-AB60A4BBA5C0}">
      <dsp:nvSpPr>
        <dsp:cNvPr id="0" name=""/>
        <dsp:cNvSpPr/>
      </dsp:nvSpPr>
      <dsp:spPr>
        <a:xfrm>
          <a:off x="5597363" y="1858452"/>
          <a:ext cx="1275045" cy="12750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ACEC1-8E17-4902-9B52-E0758A898DED}">
      <dsp:nvSpPr>
        <dsp:cNvPr id="0" name=""/>
        <dsp:cNvSpPr/>
      </dsp:nvSpPr>
      <dsp:spPr>
        <a:xfrm>
          <a:off x="5865123" y="2126212"/>
          <a:ext cx="739526" cy="739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F7DCD-D974-495A-8168-40088D32B0D3}">
      <dsp:nvSpPr>
        <dsp:cNvPr id="0" name=""/>
        <dsp:cNvSpPr/>
      </dsp:nvSpPr>
      <dsp:spPr>
        <a:xfrm>
          <a:off x="7145632" y="1858452"/>
          <a:ext cx="3005463" cy="127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Enhance Loyalty Programs: Strengthening loyalty programs, especially for customers with a high Total_Relationship_Count and Total_Revolving_Bal, could enhance retention.</a:t>
          </a:r>
          <a:endParaRPr lang="en-US" sz="1400" kern="1200"/>
        </a:p>
      </dsp:txBody>
      <dsp:txXfrm>
        <a:off x="7145632" y="1858452"/>
        <a:ext cx="3005463" cy="1275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86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6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888/notebooks/Desktop/6912%20project/6912_final_project_March_21.ipynb#Fit-a-GLM-Mod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://localhost:8888/notebooks/Desktop/6912%20project/6912_final_project_March_21.ipynb#Top-Factors-Decreasing-Likelihood-of-Attr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://localhost:8888/notebooks/Desktop/6912%20project/6912_final_project_March_21.ipynb#Insights-for-A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1DC05-9E73-BF41-8C1E-9F40B80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CA" sz="4700">
                <a:solidFill>
                  <a:schemeClr val="bg1"/>
                </a:solidFill>
              </a:rPr>
              <a:t>CREDIT CARD CLIENT CHURNING PREDICTION USING MACHINE LEARNING</a:t>
            </a:r>
            <a:endParaRPr lang="en-US" sz="4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4F09-8110-C641-A534-EB9B18D7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Cong </a:t>
            </a:r>
            <a:r>
              <a:rPr lang="en-CA" dirty="0" err="1">
                <a:solidFill>
                  <a:schemeClr val="bg1"/>
                </a:solidFill>
              </a:rPr>
              <a:t>Lyu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40438FD5-296C-265D-08FA-376876EC5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0" r="31637"/>
          <a:stretch/>
        </p:blipFill>
        <p:spPr>
          <a:xfrm>
            <a:off x="699507" y="1342215"/>
            <a:ext cx="3129599" cy="439519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8212" name="Straight Connector 82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E742-31C2-364B-9A9F-09C68CC6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total transaction amount</a:t>
            </a:r>
            <a:endParaRPr lang="en-US" sz="50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4A3C156-4288-1A43-A943-F79AAD05F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" b="1"/>
          <a:stretch/>
        </p:blipFill>
        <p:spPr bwMode="auto">
          <a:xfrm>
            <a:off x="620203" y="1483517"/>
            <a:ext cx="6329236" cy="39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6" name="Straight Connector 82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E811-A1B5-6242-A2E8-724FE54F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Preprocess the Data</a:t>
            </a:r>
            <a:br>
              <a:rPr lang="en-CA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FEEC696-D1EC-2590-13B7-54015A9604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9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088E-C84F-B44F-85B9-C92482B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CA" sz="4200" b="1" i="0">
                <a:effectLst/>
                <a:latin typeface="Helvetica Neue" panose="02000503000000020004" pitchFamily="2" charset="0"/>
              </a:rPr>
              <a:t>Fit a GLM Model</a:t>
            </a:r>
            <a:r>
              <a:rPr lang="zh-CN" altLang="en-US" sz="4200" b="1" i="0"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4200" b="1" i="0">
                <a:effectLst/>
                <a:latin typeface="Helvetica Neue" panose="02000503000000020004" pitchFamily="2" charset="0"/>
              </a:rPr>
              <a:t>to</a:t>
            </a:r>
            <a:r>
              <a:rPr lang="zh-CN" altLang="en-US" sz="4200" b="1" i="0"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4200" b="1" i="0">
                <a:effectLst/>
                <a:latin typeface="Helvetica Neue" panose="02000503000000020004" pitchFamily="2" charset="0"/>
              </a:rPr>
              <a:t>predict</a:t>
            </a:r>
            <a:r>
              <a:rPr lang="zh-CN" altLang="en-US" sz="4200" b="1" i="0">
                <a:effectLst/>
                <a:latin typeface="Helvetica Neue" panose="02000503000000020004" pitchFamily="2" charset="0"/>
              </a:rPr>
              <a:t> </a:t>
            </a:r>
            <a:r>
              <a:rPr lang="en-US" altLang="zh-CN" sz="4200" b="1" i="0">
                <a:effectLst/>
                <a:latin typeface="Helvetica Neue" panose="02000503000000020004" pitchFamily="2" charset="0"/>
              </a:rPr>
              <a:t>attrition</a:t>
            </a:r>
            <a:r>
              <a:rPr lang="en-CA" sz="4200" b="1" i="0" u="none" strike="noStrike">
                <a:effectLst/>
                <a:latin typeface="Helvetica Neue" panose="02000503000000020004" pitchFamily="2" charset="0"/>
                <a:hlinkClick r:id="rId2"/>
              </a:rPr>
              <a:t>¶</a:t>
            </a:r>
            <a:br>
              <a:rPr lang="en-CA" sz="4200" b="1" i="0">
                <a:effectLst/>
                <a:latin typeface="Helvetica Neue" panose="02000503000000020004" pitchFamily="2" charset="0"/>
              </a:rPr>
            </a:br>
            <a:endParaRPr lang="en-US" sz="4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F34B73BE-1E50-1C46-A421-46CA5012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2638478"/>
            <a:ext cx="6775703" cy="1033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5461-E1BB-084E-9682-721A682D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CA" altLang="zh-CN" dirty="0" err="1"/>
              <a:t>LogisticRegression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CA" altLang="zh-CN" dirty="0" err="1"/>
              <a:t>sklearn.linear_model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0C1F1-AEF9-5541-A28B-98D5396A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336" y="1063256"/>
            <a:ext cx="5774019" cy="1540106"/>
          </a:xfrm>
        </p:spPr>
        <p:txBody>
          <a:bodyPr>
            <a:normAutofit/>
          </a:bodyPr>
          <a:lstStyle/>
          <a:p>
            <a:r>
              <a:rPr lang="en-US" altLang="zh-CN" sz="5100"/>
              <a:t>Check</a:t>
            </a:r>
            <a:r>
              <a:rPr lang="zh-CN" altLang="en-US" sz="5100"/>
              <a:t> </a:t>
            </a:r>
            <a:r>
              <a:rPr lang="en-US" altLang="zh-CN" sz="5100"/>
              <a:t>the</a:t>
            </a:r>
            <a:r>
              <a:rPr lang="zh-CN" altLang="en-US" sz="5100"/>
              <a:t> </a:t>
            </a:r>
            <a:r>
              <a:rPr lang="en-US" altLang="zh-CN" sz="5100"/>
              <a:t>model</a:t>
            </a:r>
            <a:r>
              <a:rPr lang="zh-CN" altLang="en-US" sz="5100"/>
              <a:t>  </a:t>
            </a:r>
            <a:r>
              <a:rPr lang="en-US" altLang="zh-CN" sz="5100"/>
              <a:t>performance</a:t>
            </a:r>
            <a:endParaRPr lang="en-US" sz="5100"/>
          </a:p>
        </p:txBody>
      </p:sp>
      <p:pic>
        <p:nvPicPr>
          <p:cNvPr id="6" name="Picture 5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A1B55732-C1FE-AF4E-83D0-15BC60DF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" y="4647674"/>
            <a:ext cx="4219371" cy="1255262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686254-A920-7C46-BCF8-822CCD7E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326" y="704932"/>
            <a:ext cx="4219353" cy="33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4442-752A-A54D-9552-EF4DB6BA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37" y="2933390"/>
            <a:ext cx="5774028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Compute ROC curve and ROC area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endParaRPr lang="en-US" dirty="0"/>
          </a:p>
        </p:txBody>
      </p:sp>
      <p:sp>
        <p:nvSpPr>
          <p:cNvPr id="922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4" name="Rectangle 1128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5975-723A-E449-8DDF-FBE3DDC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coefficient analysis</a:t>
            </a:r>
            <a:endParaRPr lang="en-US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286" name="Straight Connector 11285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75B704F-4C4D-6B42-A0F3-55F608D1D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440"/>
          <a:stretch/>
        </p:blipFill>
        <p:spPr bwMode="auto">
          <a:xfrm>
            <a:off x="301940" y="2078224"/>
            <a:ext cx="7534635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E6EBC-AE9E-374B-82C0-2468810D5D53}"/>
              </a:ext>
            </a:extLst>
          </p:cNvPr>
          <p:cNvSpPr txBox="1"/>
          <p:nvPr/>
        </p:nvSpPr>
        <p:spPr>
          <a:xfrm>
            <a:off x="7888666" y="2202302"/>
            <a:ext cx="3541205" cy="357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positive coefficient indicates an increase in the likelihood of attrition (customer leaving), while a negative coefficient suggests a decrease in that likelihood (customer staying).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8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DB546-6044-3A46-AA60-66FE2713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CA" sz="3300" b="1" i="0" dirty="0">
                <a:effectLst/>
                <a:latin typeface="Helvetica Neue" panose="02000503000000020004" pitchFamily="2" charset="0"/>
              </a:rPr>
              <a:t>Top Factors Increasing Likelihood of Attrition</a:t>
            </a:r>
            <a:br>
              <a:rPr lang="en-CA" sz="3300" b="1" i="0" dirty="0">
                <a:effectLst/>
                <a:latin typeface="Helvetica Neue" panose="02000503000000020004" pitchFamily="2" charset="0"/>
              </a:rPr>
            </a:br>
            <a:endParaRPr lang="en-US" sz="3300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FF6D9-8076-EF8B-88E1-0C021B04C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50223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89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06A2-B15D-294A-A1A8-61768142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Top Factors Decreasing Likelihood of Attrition</a:t>
            </a:r>
            <a:r>
              <a:rPr lang="en-CA" sz="3200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br>
              <a:rPr lang="en-CA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E1B6E2-371F-0215-E46C-DD94F526B1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517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C60A4-F806-C649-86E3-25FF0AC7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CA" sz="4200" b="0" i="0">
                <a:effectLst/>
                <a:latin typeface="-apple-system"/>
              </a:rPr>
              <a:t>Reducing non-significant variables using forward and backward selection</a:t>
            </a:r>
            <a:endParaRPr lang="en-US" sz="4200"/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A graph of blue squares&#10;&#10;Description automatically generated">
            <a:extLst>
              <a:ext uri="{FF2B5EF4-FFF2-40B4-BE49-F238E27FC236}">
                <a16:creationId xmlns:a16="http://schemas.microsoft.com/office/drawing/2014/main" id="{98ED6DB0-76CB-4448-8B57-8D57E493A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r="1" b="1"/>
          <a:stretch/>
        </p:blipFill>
        <p:spPr bwMode="auto">
          <a:xfrm>
            <a:off x="19" y="2168064"/>
            <a:ext cx="7534635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1230-9559-D44D-B75B-DFDD1450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Evaluate the model with forward-selected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CA" altLang="zh-CN" dirty="0" err="1"/>
              <a:t>ackward</a:t>
            </a:r>
            <a:r>
              <a:rPr lang="en-US" altLang="zh-CN" dirty="0"/>
              <a:t>-selected</a:t>
            </a:r>
            <a:r>
              <a:rPr lang="en-US" dirty="0"/>
              <a:t> features on the validation set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CA" altLang="zh-CN" dirty="0" err="1"/>
              <a:t>SequentialFeatureSelector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CA" altLang="zh-CN" dirty="0" err="1"/>
              <a:t>mlxtend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dirty="0"/>
              <a:t>Examine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/>
          </a:p>
        </p:txBody>
      </p:sp>
      <p:sp>
        <p:nvSpPr>
          <p:cNvPr id="1025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2D69DD1F-66DD-D34C-A849-BDB1766F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532" y="2664662"/>
            <a:ext cx="914400" cy="914400"/>
          </a:xfrm>
          <a:prstGeom prst="rect">
            <a:avLst/>
          </a:prstGeom>
        </p:spPr>
      </p:pic>
      <p:pic>
        <p:nvPicPr>
          <p:cNvPr id="11" name="Graphic 10" descr="Arrow Down with solid fill">
            <a:extLst>
              <a:ext uri="{FF2B5EF4-FFF2-40B4-BE49-F238E27FC236}">
                <a16:creationId xmlns:a16="http://schemas.microsoft.com/office/drawing/2014/main" id="{48F30986-6537-5746-9811-ACE6F9FD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9007" y="2664662"/>
            <a:ext cx="914400" cy="914400"/>
          </a:xfrm>
          <a:prstGeom prst="rect">
            <a:avLst/>
          </a:prstGeom>
        </p:spPr>
      </p:pic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4514F335-9D9A-9141-8B74-35B1AE526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7337" y="4866964"/>
            <a:ext cx="914400" cy="914400"/>
          </a:xfrm>
          <a:prstGeom prst="rect">
            <a:avLst/>
          </a:prstGeom>
        </p:spPr>
      </p:pic>
      <p:pic>
        <p:nvPicPr>
          <p:cNvPr id="14" name="Graphic 13" descr="Arrow Up with solid fill">
            <a:extLst>
              <a:ext uri="{FF2B5EF4-FFF2-40B4-BE49-F238E27FC236}">
                <a16:creationId xmlns:a16="http://schemas.microsoft.com/office/drawing/2014/main" id="{62D17A31-B0A6-024E-8EBF-BE64FBF76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9528" y="4866964"/>
            <a:ext cx="914400" cy="914400"/>
          </a:xfrm>
          <a:prstGeom prst="rect">
            <a:avLst/>
          </a:prstGeom>
        </p:spPr>
      </p:pic>
      <p:pic>
        <p:nvPicPr>
          <p:cNvPr id="15" name="Graphic 14" descr="Arrow Up with solid fill">
            <a:extLst>
              <a:ext uri="{FF2B5EF4-FFF2-40B4-BE49-F238E27FC236}">
                <a16:creationId xmlns:a16="http://schemas.microsoft.com/office/drawing/2014/main" id="{5B41C81E-DC42-AB47-9FC3-4CF101D63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7948" y="4866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035E-4BBA-094B-A50E-BBDF12B5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6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 decision tree to predict attrition</a:t>
            </a:r>
            <a:endParaRPr lang="en-US" sz="56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404BD72-51C7-9D43-9FA5-52321A8E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320" y="471022"/>
            <a:ext cx="11714766" cy="29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297" name="Straight Connector 1229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99" name="Rectangle 1229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AFB78-D2DE-C449-99FF-82A3AEA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Select maximum depth and minimum sampling </a:t>
            </a:r>
            <a:r>
              <a:rPr lang="en-US" altLang="zh-CN" sz="45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split using grid search</a:t>
            </a:r>
            <a:endParaRPr lang="en-US" sz="45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0DAC27-C1F6-C743-B6E2-F5CC9401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933" y="1218697"/>
            <a:ext cx="5349066" cy="442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CA" dirty="0"/>
              <a:t>BACKGROUND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0FAD-AE9A-7341-B0D9-47FE696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• Customer retention is crucial to a company’s profitability and growth.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• This project will leverage machine learning techniques to predict credit card customer attrition, providing banks insights for proactive retention strategies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0F5B-C74F-699F-0A78-70C517B8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r="3959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330" name="Straight Connector 133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331" name="Rectangle 133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75948-C7C8-E241-A1BB-5C52E45E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Important features from decision tree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F98D5AB-F4FF-3447-BB1E-A7F0437D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685" y="1104066"/>
            <a:ext cx="4296272" cy="468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32" name="Straight Connector 1332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A2C11-E7C1-714F-9166-77955193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Decision tree model performance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021876-2E6D-0045-9F89-E2D663F5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3" y="1641527"/>
            <a:ext cx="6329236" cy="36076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354" name="Straight Connector 1434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55" name="Rectangle 1434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6" name="Freeform: Shape 14348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D01FA-AC8B-094E-8650-178ED1BE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6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random forest to enhance the performance</a:t>
            </a:r>
            <a:endParaRPr lang="en-US" sz="46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1829F9D-3F7C-6849-BEC8-791A7B23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500" y="1490642"/>
            <a:ext cx="5640399" cy="39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6EE2-8B2D-D042-AE0D-6D632C2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71341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Random forest model performance</a:t>
            </a:r>
            <a:br>
              <a:rPr lang="en-US" altLang="zh-CN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altLang="zh-CN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29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Confusion matrix of Random Forest model</a:t>
            </a:r>
            <a:endParaRPr lang="en-US" sz="29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F6BFE1C-6211-0244-8910-D4A458F9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34" y="2759410"/>
            <a:ext cx="4224199" cy="35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69AE3F-9347-5147-8FF9-F40B3ADC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651" y="3324066"/>
            <a:ext cx="5017773" cy="2220364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5371" name="Straight Connector 1537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73" name="Rectangle 1537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7D14-9271-3F41-90C6-04CE3D77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dirty="0">
                <a:effectLst/>
              </a:rPr>
              <a:t>Comparison of Important Features of Random Forests and Decision Trees</a:t>
            </a:r>
            <a:endParaRPr lang="en-US" sz="3800" dirty="0"/>
          </a:p>
        </p:txBody>
      </p:sp>
      <p:pic>
        <p:nvPicPr>
          <p:cNvPr id="15364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CA12BC9-CCBF-454A-9223-A65E8983F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9"/>
          <a:stretch/>
        </p:blipFill>
        <p:spPr bwMode="auto">
          <a:xfrm>
            <a:off x="20" y="10"/>
            <a:ext cx="710252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07567-3C62-0848-96CB-52914DD6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CA" sz="4200" b="1" i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Insights for Action</a:t>
            </a:r>
            <a:r>
              <a:rPr lang="en-CA" sz="4200" b="1" i="0" u="none" strike="noStrike">
                <a:solidFill>
                  <a:schemeClr val="bg1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br>
              <a:rPr lang="en-CA" sz="4200" b="1" i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F6415C-A6AB-A098-ABF8-DABEED014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631363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8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EE55-5787-5548-BDD9-CF3D5D3B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219448" cy="4754880"/>
          </a:xfrm>
        </p:spPr>
        <p:txBody>
          <a:bodyPr/>
          <a:lstStyle/>
          <a:p>
            <a:r>
              <a:rPr lang="en-CA" dirty="0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982DD-92D7-94A7-698C-BD58330E85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9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C0C18-4B6D-014E-9E0C-0F98E03B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number of  dependent count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00DFD1-8BC8-B246-ACE2-E48B233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27914"/>
            <a:ext cx="6329236" cy="40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03AD3-C7CD-124C-814F-5749DB3B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number of product held by customer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2833EC-483E-D94E-9026-5F137BEF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51649"/>
            <a:ext cx="6329236" cy="39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0828B-00A9-BC4F-9325-0C3663A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age of customer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624F74D-C13F-7A40-B7EA-1C173C6DC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51649"/>
            <a:ext cx="6329236" cy="39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D6E04-5048-2B42-A729-4D1BCD38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 total </a:t>
            </a:r>
            <a:r>
              <a:rPr lang="en-US" altLang="zh-CN" sz="5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customer</a:t>
            </a:r>
            <a:r>
              <a:rPr lang="en-US" sz="5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transactions</a:t>
            </a: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C116D1C-D5AD-9641-A78B-33C98FA87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67472"/>
            <a:ext cx="6329236" cy="395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164" name="Straight Connector 616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20F0F-CFCB-654E-9DA1-37C63F1D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 </a:t>
            </a:r>
            <a:r>
              <a:rPr lang="en-US" altLang="zh-CN" sz="5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credit limit</a:t>
            </a:r>
            <a:br>
              <a:rPr lang="en-US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0CE65-1254-2B4D-8117-543CD40B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04179"/>
            <a:ext cx="6329236" cy="40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68" name="Straight Connector 6167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3" name="Rectangle 718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38029-727F-0B42-B779-484A928F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</a:t>
            </a:r>
            <a:r>
              <a:rPr lang="en-US" altLang="zh-CN" sz="42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change in transaction count (Q4 over Q1)</a:t>
            </a:r>
            <a:endParaRPr lang="en-US" sz="42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D72077E-17D4-5843-B7A5-019BC1FABF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203" y="1404179"/>
            <a:ext cx="6329236" cy="40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5" name="Straight Connector 718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80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659</Words>
  <Application>Microsoft Macintosh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Avenir Next LT Pro</vt:lpstr>
      <vt:lpstr>Helvetica Neue</vt:lpstr>
      <vt:lpstr>Sitka Banner</vt:lpstr>
      <vt:lpstr>HeadlinesVTI</vt:lpstr>
      <vt:lpstr>CREDIT CARD CLIENT CHURNING PREDICTION USING MACHINE LEARNING</vt:lpstr>
      <vt:lpstr>BACKGROUND</vt:lpstr>
      <vt:lpstr>OBJECTIVES</vt:lpstr>
      <vt:lpstr>Distribution of number of  dependent count</vt:lpstr>
      <vt:lpstr>Distribution of number of product held by customer</vt:lpstr>
      <vt:lpstr>Distribution of age of customer</vt:lpstr>
      <vt:lpstr>Distribution of total customer transactions</vt:lpstr>
      <vt:lpstr>Distribution of credit limit </vt:lpstr>
      <vt:lpstr>Distribution of change in transaction count (Q4 over Q1)</vt:lpstr>
      <vt:lpstr>Distribution of total transaction amount</vt:lpstr>
      <vt:lpstr>Preprocess the Data </vt:lpstr>
      <vt:lpstr>Fit a GLM Model to predict attrition¶ </vt:lpstr>
      <vt:lpstr>Check the model  performance</vt:lpstr>
      <vt:lpstr>Model coefficient analysis</vt:lpstr>
      <vt:lpstr>Top Factors Increasing Likelihood of Attrition </vt:lpstr>
      <vt:lpstr>Top Factors Decreasing Likelihood of Attrition¶ </vt:lpstr>
      <vt:lpstr>Reducing non-significant variables using forward and backward selection</vt:lpstr>
      <vt:lpstr>Use decision tree to predict attrition</vt:lpstr>
      <vt:lpstr>Select maximum depth and minimum sampling split using grid search</vt:lpstr>
      <vt:lpstr>Important features from decision tree</vt:lpstr>
      <vt:lpstr>Decision tree model performance</vt:lpstr>
      <vt:lpstr>Using random forest to enhance the performance</vt:lpstr>
      <vt:lpstr>Random forest model performance  Confusion matrix of Random Forest model</vt:lpstr>
      <vt:lpstr>Comparison of Important Features of Random Forests and Decision Trees</vt:lpstr>
      <vt:lpstr>Insights for Action¶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CLIENT CHURNING PREDICTION USING MACHINE LEARNING</dc:title>
  <dc:creator>Cong Lyu</dc:creator>
  <cp:lastModifiedBy>Cong Lyu</cp:lastModifiedBy>
  <cp:revision>2</cp:revision>
  <dcterms:created xsi:type="dcterms:W3CDTF">2024-04-02T17:29:01Z</dcterms:created>
  <dcterms:modified xsi:type="dcterms:W3CDTF">2024-04-08T13:51:16Z</dcterms:modified>
</cp:coreProperties>
</file>