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60" r:id="rId4"/>
    <p:sldId id="304" r:id="rId5"/>
    <p:sldId id="261" r:id="rId6"/>
    <p:sldId id="259" r:id="rId7"/>
    <p:sldId id="263" r:id="rId8"/>
    <p:sldId id="264" r:id="rId9"/>
    <p:sldId id="266" r:id="rId10"/>
    <p:sldId id="267" r:id="rId11"/>
    <p:sldId id="262" r:id="rId12"/>
    <p:sldId id="265" r:id="rId13"/>
    <p:sldId id="268" r:id="rId14"/>
    <p:sldId id="269" r:id="rId15"/>
    <p:sldId id="270" r:id="rId16"/>
    <p:sldId id="271" r:id="rId17"/>
    <p:sldId id="273" r:id="rId18"/>
    <p:sldId id="272" r:id="rId19"/>
    <p:sldId id="274" r:id="rId20"/>
    <p:sldId id="275" r:id="rId21"/>
    <p:sldId id="276" r:id="rId22"/>
    <p:sldId id="278" r:id="rId23"/>
    <p:sldId id="279" r:id="rId24"/>
    <p:sldId id="280" r:id="rId25"/>
    <p:sldId id="281" r:id="rId26"/>
    <p:sldId id="282" r:id="rId27"/>
    <p:sldId id="277" r:id="rId28"/>
    <p:sldId id="283" r:id="rId29"/>
    <p:sldId id="284" r:id="rId30"/>
    <p:sldId id="287" r:id="rId31"/>
    <p:sldId id="288" r:id="rId32"/>
    <p:sldId id="285" r:id="rId33"/>
    <p:sldId id="286"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4"/>
    <p:restoredTop sz="94694"/>
  </p:normalViewPr>
  <p:slideViewPr>
    <p:cSldViewPr snapToGrid="0" snapToObjects="1">
      <p:cViewPr varScale="1">
        <p:scale>
          <a:sx n="100" d="100"/>
          <a:sy n="100" d="100"/>
        </p:scale>
        <p:origin x="168"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8/21/24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844420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8/21/24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84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8/21/24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2483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8/21/24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633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8/21/24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9372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8/21/24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0555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8/21/24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1468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8/21/24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981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8/21/24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321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8/21/24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8126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8/21/24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231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8/21/24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1906806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11" r:id="rId9"/>
    <p:sldLayoutId id="2147483709" r:id="rId10"/>
    <p:sldLayoutId id="214748371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62C8E0B8-5EEE-754D-9C66-C9DA9621AA71}"/>
              </a:ext>
            </a:extLst>
          </p:cNvPr>
          <p:cNvSpPr>
            <a:spLocks noGrp="1"/>
          </p:cNvSpPr>
          <p:nvPr>
            <p:ph type="ctrTitle"/>
          </p:nvPr>
        </p:nvSpPr>
        <p:spPr>
          <a:xfrm>
            <a:off x="838200" y="513189"/>
            <a:ext cx="5797883" cy="2667000"/>
          </a:xfrm>
        </p:spPr>
        <p:txBody>
          <a:bodyPr anchor="b">
            <a:normAutofit/>
          </a:bodyPr>
          <a:lstStyle/>
          <a:p>
            <a:pPr algn="l">
              <a:lnSpc>
                <a:spcPct val="90000"/>
              </a:lnSpc>
            </a:pPr>
            <a:r>
              <a:rPr lang="en-CA" dirty="0">
                <a:solidFill>
                  <a:schemeClr val="tx2"/>
                </a:solidFill>
                <a:effectLst/>
                <a:latin typeface="CMR17"/>
              </a:rPr>
              <a:t>Credit Risk Analysis Using Credit Transition Matrices </a:t>
            </a:r>
            <a:br>
              <a:rPr lang="en-CA" dirty="0">
                <a:solidFill>
                  <a:schemeClr val="tx2"/>
                </a:solidFill>
              </a:rPr>
            </a:br>
            <a:endParaRPr lang="en-US" dirty="0">
              <a:solidFill>
                <a:schemeClr val="tx2"/>
              </a:solidFill>
            </a:endParaRPr>
          </a:p>
        </p:txBody>
      </p:sp>
      <p:sp>
        <p:nvSpPr>
          <p:cNvPr id="3" name="Subtitle 2">
            <a:extLst>
              <a:ext uri="{FF2B5EF4-FFF2-40B4-BE49-F238E27FC236}">
                <a16:creationId xmlns:a16="http://schemas.microsoft.com/office/drawing/2014/main" id="{5D44C97A-E8A6-B943-A13D-50C7527D130F}"/>
              </a:ext>
            </a:extLst>
          </p:cNvPr>
          <p:cNvSpPr>
            <a:spLocks noGrp="1"/>
          </p:cNvSpPr>
          <p:nvPr>
            <p:ph type="subTitle" idx="1"/>
          </p:nvPr>
        </p:nvSpPr>
        <p:spPr>
          <a:xfrm>
            <a:off x="838200" y="3408788"/>
            <a:ext cx="5797882" cy="1785690"/>
          </a:xfrm>
        </p:spPr>
        <p:txBody>
          <a:bodyPr anchor="t">
            <a:normAutofit/>
          </a:bodyPr>
          <a:lstStyle/>
          <a:p>
            <a:pPr algn="l"/>
            <a:r>
              <a:rPr lang="en-US" altLang="zh-CN" sz="2200" dirty="0">
                <a:solidFill>
                  <a:schemeClr val="tx2"/>
                </a:solidFill>
                <a:latin typeface="IBM Plex Sans" panose="020B0503050203000203" pitchFamily="34" charset="0"/>
              </a:rPr>
              <a:t>Cong</a:t>
            </a:r>
            <a:r>
              <a:rPr lang="zh-CN" altLang="en-US" sz="2200" dirty="0">
                <a:solidFill>
                  <a:schemeClr val="tx2"/>
                </a:solidFill>
                <a:latin typeface="IBM Plex Sans" panose="020B0503050203000203" pitchFamily="34" charset="0"/>
              </a:rPr>
              <a:t> </a:t>
            </a:r>
            <a:r>
              <a:rPr lang="en-US" altLang="zh-CN" sz="2200" dirty="0" err="1">
                <a:solidFill>
                  <a:schemeClr val="tx2"/>
                </a:solidFill>
                <a:latin typeface="IBM Plex Sans" panose="020B0503050203000203" pitchFamily="34" charset="0"/>
              </a:rPr>
              <a:t>Lyu</a:t>
            </a:r>
            <a:endParaRPr lang="en-US" altLang="zh-CN" sz="2200" dirty="0">
              <a:solidFill>
                <a:schemeClr val="tx2"/>
              </a:solidFill>
              <a:latin typeface="IBM Plex Sans" panose="020B0503050203000203" pitchFamily="34" charset="0"/>
            </a:endParaRPr>
          </a:p>
          <a:p>
            <a:pPr algn="l"/>
            <a:r>
              <a:rPr lang="en-US" altLang="zh-CN" sz="2200" dirty="0">
                <a:solidFill>
                  <a:schemeClr val="tx2"/>
                </a:solidFill>
              </a:rPr>
              <a:t>Supervisor:</a:t>
            </a:r>
            <a:r>
              <a:rPr lang="en-CA" sz="2200" i="0" dirty="0">
                <a:solidFill>
                  <a:schemeClr val="tx2"/>
                </a:solidFill>
                <a:effectLst/>
                <a:latin typeface="IBM Plex Sans" panose="020B0503050203000203" pitchFamily="34" charset="0"/>
              </a:rPr>
              <a:t> </a:t>
            </a:r>
            <a:r>
              <a:rPr lang="en-CA" sz="2200" i="0" dirty="0" err="1">
                <a:solidFill>
                  <a:schemeClr val="tx2"/>
                </a:solidFill>
                <a:effectLst/>
                <a:latin typeface="IBM Plex Sans" panose="020B0503050203000203" pitchFamily="34" charset="0"/>
              </a:rPr>
              <a:t>Yuehua</a:t>
            </a:r>
            <a:r>
              <a:rPr lang="en-CA" sz="2200" i="0" dirty="0">
                <a:solidFill>
                  <a:schemeClr val="tx2"/>
                </a:solidFill>
                <a:effectLst/>
                <a:latin typeface="IBM Plex Sans" panose="020B0503050203000203" pitchFamily="34" charset="0"/>
              </a:rPr>
              <a:t> (Amy) Wu</a:t>
            </a:r>
            <a:r>
              <a:rPr lang="en-US" altLang="zh-CN" sz="2200" dirty="0">
                <a:solidFill>
                  <a:schemeClr val="tx2"/>
                </a:solidFill>
              </a:rPr>
              <a:t> </a:t>
            </a:r>
          </a:p>
          <a:p>
            <a:pPr algn="l"/>
            <a:r>
              <a:rPr lang="en-US" altLang="zh-CN" sz="2200" dirty="0">
                <a:solidFill>
                  <a:schemeClr val="tx2"/>
                </a:solidFill>
              </a:rPr>
              <a:t>Collaboration</a:t>
            </a:r>
            <a:r>
              <a:rPr lang="zh-CN" altLang="en-US" sz="2200" dirty="0">
                <a:solidFill>
                  <a:schemeClr val="tx2"/>
                </a:solidFill>
              </a:rPr>
              <a:t> </a:t>
            </a:r>
            <a:r>
              <a:rPr lang="en-US" altLang="zh-CN" sz="2200" dirty="0">
                <a:solidFill>
                  <a:schemeClr val="tx2"/>
                </a:solidFill>
              </a:rPr>
              <a:t>with</a:t>
            </a:r>
            <a:r>
              <a:rPr lang="zh-CN" altLang="en-US" sz="2200" dirty="0">
                <a:solidFill>
                  <a:schemeClr val="tx2"/>
                </a:solidFill>
              </a:rPr>
              <a:t> </a:t>
            </a:r>
            <a:r>
              <a:rPr lang="en-US" altLang="zh-CN" sz="2200" dirty="0">
                <a:solidFill>
                  <a:schemeClr val="tx2"/>
                </a:solidFill>
                <a:latin typeface="IBM Plex Sans" panose="020B0503050203000203" pitchFamily="34" charset="0"/>
              </a:rPr>
              <a:t>Michael</a:t>
            </a:r>
            <a:r>
              <a:rPr lang="zh-CN" altLang="en-US" sz="2200" dirty="0">
                <a:solidFill>
                  <a:schemeClr val="tx2"/>
                </a:solidFill>
                <a:latin typeface="IBM Plex Sans" panose="020B0503050203000203" pitchFamily="34" charset="0"/>
              </a:rPr>
              <a:t> </a:t>
            </a:r>
            <a:r>
              <a:rPr lang="en-US" altLang="zh-CN" sz="2200" dirty="0">
                <a:solidFill>
                  <a:schemeClr val="tx2"/>
                </a:solidFill>
                <a:latin typeface="IBM Plex Sans" panose="020B0503050203000203" pitchFamily="34" charset="0"/>
              </a:rPr>
              <a:t>Xu</a:t>
            </a:r>
          </a:p>
        </p:txBody>
      </p:sp>
      <p:pic>
        <p:nvPicPr>
          <p:cNvPr id="4" name="Picture 3">
            <a:extLst>
              <a:ext uri="{FF2B5EF4-FFF2-40B4-BE49-F238E27FC236}">
                <a16:creationId xmlns:a16="http://schemas.microsoft.com/office/drawing/2014/main" id="{83D265BA-E3B6-149B-F38E-D2BB3B80EB8E}"/>
              </a:ext>
            </a:extLst>
          </p:cNvPr>
          <p:cNvPicPr>
            <a:picLocks noChangeAspect="1"/>
          </p:cNvPicPr>
          <p:nvPr/>
        </p:nvPicPr>
        <p:blipFill>
          <a:blip r:embed="rId2"/>
          <a:srcRect b="9247"/>
          <a:stretch/>
        </p:blipFill>
        <p:spPr>
          <a:xfrm>
            <a:off x="7162800" y="10"/>
            <a:ext cx="5029200" cy="5693802"/>
          </a:xfrm>
          <a:prstGeom prst="rect">
            <a:avLst/>
          </a:prstGeom>
        </p:spPr>
      </p:pic>
      <p:sp>
        <p:nvSpPr>
          <p:cNvPr id="13"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82863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F6D3-AAF7-4142-872D-0DF5AB205B2D}"/>
              </a:ext>
            </a:extLst>
          </p:cNvPr>
          <p:cNvSpPr>
            <a:spLocks noGrp="1"/>
          </p:cNvSpPr>
          <p:nvPr>
            <p:ph type="title"/>
          </p:nvPr>
        </p:nvSpPr>
        <p:spPr/>
        <p:txBody>
          <a:bodyPr/>
          <a:lstStyle/>
          <a:p>
            <a:r>
              <a:rPr lang="en-CA" sz="1800" dirty="0">
                <a:effectLst/>
                <a:latin typeface="CMBX10"/>
              </a:rPr>
              <a:t>Withdraw removed TM </a:t>
            </a:r>
            <a:endParaRPr lang="en-US" dirty="0"/>
          </a:p>
        </p:txBody>
      </p:sp>
      <p:sp>
        <p:nvSpPr>
          <p:cNvPr id="3" name="Content Placeholder 2">
            <a:extLst>
              <a:ext uri="{FF2B5EF4-FFF2-40B4-BE49-F238E27FC236}">
                <a16:creationId xmlns:a16="http://schemas.microsoft.com/office/drawing/2014/main" id="{334674A2-BE32-D04F-9F4B-FB68A20DF02F}"/>
              </a:ext>
            </a:extLst>
          </p:cNvPr>
          <p:cNvSpPr>
            <a:spLocks noGrp="1"/>
          </p:cNvSpPr>
          <p:nvPr>
            <p:ph idx="1"/>
          </p:nvPr>
        </p:nvSpPr>
        <p:spPr>
          <a:xfrm>
            <a:off x="838200" y="1691323"/>
            <a:ext cx="10515600" cy="4195763"/>
          </a:xfrm>
        </p:spPr>
        <p:txBody>
          <a:bodyPr/>
          <a:lstStyle/>
          <a:p>
            <a:r>
              <a:rPr lang="en-US" altLang="zh-CN" sz="1800" dirty="0">
                <a:latin typeface="CMR10"/>
              </a:rPr>
              <a:t>T</a:t>
            </a:r>
            <a:r>
              <a:rPr lang="en-CA" sz="1800" dirty="0">
                <a:effectLst/>
                <a:latin typeface="CMR10"/>
              </a:rPr>
              <a:t>he probabilities associated with withdraws are proportionally redistributed to all existing ratings, including the default rating. </a:t>
            </a:r>
            <a:endParaRPr lang="en-CA" dirty="0"/>
          </a:p>
          <a:p>
            <a:endParaRPr lang="en-US" dirty="0"/>
          </a:p>
        </p:txBody>
      </p:sp>
      <p:pic>
        <p:nvPicPr>
          <p:cNvPr id="7" name="Picture 6" descr="A table with numbers and symbols&#10;&#10;Description automatically generated">
            <a:extLst>
              <a:ext uri="{FF2B5EF4-FFF2-40B4-BE49-F238E27FC236}">
                <a16:creationId xmlns:a16="http://schemas.microsoft.com/office/drawing/2014/main" id="{BE7773E5-7FB3-B048-B6D4-2A6B066E8596}"/>
              </a:ext>
            </a:extLst>
          </p:cNvPr>
          <p:cNvPicPr>
            <a:picLocks noChangeAspect="1"/>
          </p:cNvPicPr>
          <p:nvPr/>
        </p:nvPicPr>
        <p:blipFill>
          <a:blip r:embed="rId2"/>
          <a:stretch>
            <a:fillRect/>
          </a:stretch>
        </p:blipFill>
        <p:spPr>
          <a:xfrm>
            <a:off x="658156" y="2653055"/>
            <a:ext cx="10875688" cy="2272298"/>
          </a:xfrm>
          <a:prstGeom prst="rect">
            <a:avLst/>
          </a:prstGeom>
        </p:spPr>
      </p:pic>
    </p:spTree>
    <p:extLst>
      <p:ext uri="{BB962C8B-B14F-4D97-AF65-F5344CB8AC3E}">
        <p14:creationId xmlns:p14="http://schemas.microsoft.com/office/powerpoint/2010/main" val="220722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78B3-5A96-F946-ACF6-888D571B1AD4}"/>
              </a:ext>
            </a:extLst>
          </p:cNvPr>
          <p:cNvSpPr>
            <a:spLocks noGrp="1"/>
          </p:cNvSpPr>
          <p:nvPr>
            <p:ph type="title"/>
          </p:nvPr>
        </p:nvSpPr>
        <p:spPr/>
        <p:txBody>
          <a:bodyPr/>
          <a:lstStyle/>
          <a:p>
            <a:r>
              <a:rPr lang="en-CA" sz="1800" dirty="0">
                <a:effectLst/>
                <a:latin typeface="CMR10"/>
              </a:rPr>
              <a:t>In this study, we employ three different methods to calculate the probability of default (PD), each offering a unique perspective on how withdrawals impact DR: </a:t>
            </a:r>
            <a:endParaRPr lang="en-US" dirty="0"/>
          </a:p>
        </p:txBody>
      </p:sp>
      <p:pic>
        <p:nvPicPr>
          <p:cNvPr id="5" name="Content Placeholder 4" descr="A screenshot of a document&#10;&#10;Description automatically generated">
            <a:extLst>
              <a:ext uri="{FF2B5EF4-FFF2-40B4-BE49-F238E27FC236}">
                <a16:creationId xmlns:a16="http://schemas.microsoft.com/office/drawing/2014/main" id="{8AD36332-944E-6445-891B-B703DCCA7B9F}"/>
              </a:ext>
            </a:extLst>
          </p:cNvPr>
          <p:cNvPicPr>
            <a:picLocks noGrp="1" noChangeAspect="1"/>
          </p:cNvPicPr>
          <p:nvPr>
            <p:ph idx="1"/>
          </p:nvPr>
        </p:nvPicPr>
        <p:blipFill>
          <a:blip r:embed="rId2"/>
          <a:stretch>
            <a:fillRect/>
          </a:stretch>
        </p:blipFill>
        <p:spPr>
          <a:xfrm>
            <a:off x="2187132" y="1691323"/>
            <a:ext cx="6603941" cy="4553447"/>
          </a:xfrm>
        </p:spPr>
      </p:pic>
    </p:spTree>
    <p:extLst>
      <p:ext uri="{BB962C8B-B14F-4D97-AF65-F5344CB8AC3E}">
        <p14:creationId xmlns:p14="http://schemas.microsoft.com/office/powerpoint/2010/main" val="144474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458C-7685-C14E-A921-F790F5D51A06}"/>
              </a:ext>
            </a:extLst>
          </p:cNvPr>
          <p:cNvSpPr>
            <a:spLocks noGrp="1"/>
          </p:cNvSpPr>
          <p:nvPr>
            <p:ph type="title"/>
          </p:nvPr>
        </p:nvSpPr>
        <p:spPr>
          <a:xfrm>
            <a:off x="838199" y="0"/>
            <a:ext cx="10515600" cy="1325563"/>
          </a:xfrm>
        </p:spPr>
        <p:txBody>
          <a:bodyPr/>
          <a:lstStyle/>
          <a:p>
            <a:r>
              <a:rPr lang="en-CA" sz="1800" dirty="0">
                <a:effectLst/>
                <a:latin typeface="CMBX12"/>
              </a:rPr>
              <a:t>Simulation Process </a:t>
            </a:r>
            <a:endParaRPr lang="en-US" dirty="0"/>
          </a:p>
        </p:txBody>
      </p:sp>
      <p:pic>
        <p:nvPicPr>
          <p:cNvPr id="5" name="Content Placeholder 4" descr="A graph of different colored lines&#10;&#10;Description automatically generated with medium confidence">
            <a:extLst>
              <a:ext uri="{FF2B5EF4-FFF2-40B4-BE49-F238E27FC236}">
                <a16:creationId xmlns:a16="http://schemas.microsoft.com/office/drawing/2014/main" id="{F47F5E9F-10B7-2F48-92D9-4FB1F788DEC9}"/>
              </a:ext>
            </a:extLst>
          </p:cNvPr>
          <p:cNvPicPr>
            <a:picLocks noGrp="1" noChangeAspect="1"/>
          </p:cNvPicPr>
          <p:nvPr>
            <p:ph idx="1"/>
          </p:nvPr>
        </p:nvPicPr>
        <p:blipFill>
          <a:blip r:embed="rId2"/>
          <a:stretch>
            <a:fillRect/>
          </a:stretch>
        </p:blipFill>
        <p:spPr>
          <a:xfrm>
            <a:off x="1148166" y="2296477"/>
            <a:ext cx="9895667" cy="4195763"/>
          </a:xfrm>
        </p:spPr>
      </p:pic>
      <p:sp>
        <p:nvSpPr>
          <p:cNvPr id="8" name="TextBox 7">
            <a:extLst>
              <a:ext uri="{FF2B5EF4-FFF2-40B4-BE49-F238E27FC236}">
                <a16:creationId xmlns:a16="http://schemas.microsoft.com/office/drawing/2014/main" id="{BD53B287-A878-7D4D-B3C1-FBCFCDA73E14}"/>
              </a:ext>
            </a:extLst>
          </p:cNvPr>
          <p:cNvSpPr txBox="1"/>
          <p:nvPr/>
        </p:nvSpPr>
        <p:spPr>
          <a:xfrm>
            <a:off x="838199" y="1140897"/>
            <a:ext cx="7564250" cy="923330"/>
          </a:xfrm>
          <a:prstGeom prst="rect">
            <a:avLst/>
          </a:prstGeom>
          <a:noFill/>
        </p:spPr>
        <p:txBody>
          <a:bodyPr wrap="none" rtlCol="0">
            <a:spAutoFit/>
          </a:bodyPr>
          <a:lstStyle/>
          <a:p>
            <a:r>
              <a:rPr lang="en-CA" dirty="0">
                <a:solidFill>
                  <a:schemeClr val="bg1"/>
                </a:solidFill>
              </a:rPr>
              <a:t>Start with an identity matrix for initial obligor distribution.</a:t>
            </a:r>
          </a:p>
          <a:p>
            <a:r>
              <a:rPr lang="en-CA" dirty="0">
                <a:solidFill>
                  <a:schemeClr val="bg1"/>
                </a:solidFill>
              </a:rPr>
              <a:t>For each quarter, update distribution based on transition probabilities.</a:t>
            </a:r>
          </a:p>
          <a:p>
            <a:r>
              <a:rPr lang="en-CA" dirty="0">
                <a:solidFill>
                  <a:schemeClr val="bg1"/>
                </a:solidFill>
              </a:rPr>
              <a:t>Cumulative withdrawals, defaults, survivors over time.</a:t>
            </a:r>
            <a:endParaRPr lang="en-US" dirty="0">
              <a:solidFill>
                <a:schemeClr val="bg1"/>
              </a:solidFill>
            </a:endParaRPr>
          </a:p>
        </p:txBody>
      </p:sp>
    </p:spTree>
    <p:extLst>
      <p:ext uri="{BB962C8B-B14F-4D97-AF65-F5344CB8AC3E}">
        <p14:creationId xmlns:p14="http://schemas.microsoft.com/office/powerpoint/2010/main" val="2352826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1406-5C02-254B-BC6D-9F30229FC545}"/>
              </a:ext>
            </a:extLst>
          </p:cNvPr>
          <p:cNvSpPr>
            <a:spLocks noGrp="1"/>
          </p:cNvSpPr>
          <p:nvPr>
            <p:ph type="title"/>
          </p:nvPr>
        </p:nvSpPr>
        <p:spPr/>
        <p:txBody>
          <a:bodyPr/>
          <a:lstStyle/>
          <a:p>
            <a:r>
              <a:rPr lang="en-CA" sz="1800" dirty="0">
                <a:effectLst/>
                <a:latin typeface="CMBX12"/>
              </a:rPr>
              <a:t>Results </a:t>
            </a:r>
            <a:endParaRPr lang="en-US" dirty="0"/>
          </a:p>
        </p:txBody>
      </p:sp>
      <p:sp>
        <p:nvSpPr>
          <p:cNvPr id="3" name="Content Placeholder 2">
            <a:extLst>
              <a:ext uri="{FF2B5EF4-FFF2-40B4-BE49-F238E27FC236}">
                <a16:creationId xmlns:a16="http://schemas.microsoft.com/office/drawing/2014/main" id="{5476A164-72EC-4B4C-BB55-458E795BEA7D}"/>
              </a:ext>
            </a:extLst>
          </p:cNvPr>
          <p:cNvSpPr>
            <a:spLocks noGrp="1"/>
          </p:cNvSpPr>
          <p:nvPr>
            <p:ph idx="1"/>
          </p:nvPr>
        </p:nvSpPr>
        <p:spPr/>
        <p:txBody>
          <a:bodyPr/>
          <a:lstStyle/>
          <a:p>
            <a:r>
              <a:rPr lang="en-CA" sz="1800" dirty="0">
                <a:effectLst/>
                <a:latin typeface="CMBX10"/>
              </a:rPr>
              <a:t>Withdraw Rate: 0.01 </a:t>
            </a:r>
            <a:endParaRPr lang="en-CA" dirty="0"/>
          </a:p>
          <a:p>
            <a:pPr marL="0" indent="0">
              <a:buNone/>
            </a:pPr>
            <a:endParaRPr lang="en-US" dirty="0"/>
          </a:p>
        </p:txBody>
      </p:sp>
      <p:pic>
        <p:nvPicPr>
          <p:cNvPr id="5" name="Picture 4" descr="A table with numbers and symbols&#10;&#10;Description automatically generated">
            <a:extLst>
              <a:ext uri="{FF2B5EF4-FFF2-40B4-BE49-F238E27FC236}">
                <a16:creationId xmlns:a16="http://schemas.microsoft.com/office/drawing/2014/main" id="{35699DB7-8328-2E4D-BA29-B89576E0A97F}"/>
              </a:ext>
            </a:extLst>
          </p:cNvPr>
          <p:cNvPicPr>
            <a:picLocks noChangeAspect="1"/>
          </p:cNvPicPr>
          <p:nvPr/>
        </p:nvPicPr>
        <p:blipFill>
          <a:blip r:embed="rId2"/>
          <a:stretch>
            <a:fillRect/>
          </a:stretch>
        </p:blipFill>
        <p:spPr>
          <a:xfrm>
            <a:off x="1161046" y="2601494"/>
            <a:ext cx="8249819" cy="2836780"/>
          </a:xfrm>
          <a:prstGeom prst="rect">
            <a:avLst/>
          </a:prstGeom>
        </p:spPr>
      </p:pic>
    </p:spTree>
    <p:extLst>
      <p:ext uri="{BB962C8B-B14F-4D97-AF65-F5344CB8AC3E}">
        <p14:creationId xmlns:p14="http://schemas.microsoft.com/office/powerpoint/2010/main" val="98838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table of numbers and symbols&#10;&#10;Description automatically generated with medium confidence">
            <a:extLst>
              <a:ext uri="{FF2B5EF4-FFF2-40B4-BE49-F238E27FC236}">
                <a16:creationId xmlns:a16="http://schemas.microsoft.com/office/drawing/2014/main" id="{D7621BAE-47CC-4E43-B4C1-03B82E803944}"/>
              </a:ext>
            </a:extLst>
          </p:cNvPr>
          <p:cNvPicPr>
            <a:picLocks noGrp="1" noChangeAspect="1"/>
          </p:cNvPicPr>
          <p:nvPr>
            <p:ph idx="1"/>
          </p:nvPr>
        </p:nvPicPr>
        <p:blipFill>
          <a:blip r:embed="rId2"/>
          <a:stretch>
            <a:fillRect/>
          </a:stretch>
        </p:blipFill>
        <p:spPr>
          <a:xfrm>
            <a:off x="2738998" y="345240"/>
            <a:ext cx="5923738" cy="5445361"/>
          </a:xfrm>
        </p:spPr>
      </p:pic>
      <p:sp>
        <p:nvSpPr>
          <p:cNvPr id="8" name="TextBox 7">
            <a:extLst>
              <a:ext uri="{FF2B5EF4-FFF2-40B4-BE49-F238E27FC236}">
                <a16:creationId xmlns:a16="http://schemas.microsoft.com/office/drawing/2014/main" id="{27F4EAE8-9BF1-8347-B90D-E4318FE38D72}"/>
              </a:ext>
            </a:extLst>
          </p:cNvPr>
          <p:cNvSpPr txBox="1"/>
          <p:nvPr/>
        </p:nvSpPr>
        <p:spPr>
          <a:xfrm>
            <a:off x="1564105" y="6051095"/>
            <a:ext cx="9745579" cy="923330"/>
          </a:xfrm>
          <a:prstGeom prst="rect">
            <a:avLst/>
          </a:prstGeom>
          <a:noFill/>
        </p:spPr>
        <p:txBody>
          <a:bodyPr wrap="square" rtlCol="0">
            <a:spAutoFit/>
          </a:bodyPr>
          <a:lstStyle/>
          <a:p>
            <a:r>
              <a:rPr lang="en-CA" sz="1800" dirty="0">
                <a:solidFill>
                  <a:schemeClr val="bg1"/>
                </a:solidFill>
                <a:effectLst/>
                <a:latin typeface="CMR10"/>
              </a:rPr>
              <a:t>As the withdraw rate increases from 0.01 to 0.1, the </a:t>
            </a:r>
            <a:r>
              <a:rPr lang="en-US" altLang="zh-CN" sz="1800" dirty="0">
                <a:solidFill>
                  <a:schemeClr val="bg1"/>
                </a:solidFill>
                <a:effectLst/>
                <a:latin typeface="CMR10"/>
              </a:rPr>
              <a:t>difference</a:t>
            </a:r>
            <a:r>
              <a:rPr lang="zh-CN" altLang="en-US" sz="1800" dirty="0">
                <a:solidFill>
                  <a:schemeClr val="bg1"/>
                </a:solidFill>
                <a:effectLst/>
                <a:latin typeface="CMR10"/>
              </a:rPr>
              <a:t> </a:t>
            </a:r>
            <a:r>
              <a:rPr lang="en-US" altLang="zh-CN" sz="1800" dirty="0">
                <a:solidFill>
                  <a:schemeClr val="bg1"/>
                </a:solidFill>
                <a:effectLst/>
                <a:latin typeface="CMR10"/>
              </a:rPr>
              <a:t>in</a:t>
            </a:r>
            <a:r>
              <a:rPr lang="zh-CN" altLang="en-US" sz="1800" dirty="0">
                <a:solidFill>
                  <a:schemeClr val="bg1"/>
                </a:solidFill>
                <a:effectLst/>
                <a:latin typeface="CMR10"/>
              </a:rPr>
              <a:t> </a:t>
            </a:r>
            <a:r>
              <a:rPr lang="en-US" altLang="zh-CN" sz="1800" dirty="0">
                <a:solidFill>
                  <a:schemeClr val="bg1"/>
                </a:solidFill>
                <a:effectLst/>
                <a:latin typeface="CMR10"/>
              </a:rPr>
              <a:t>PD</a:t>
            </a:r>
            <a:r>
              <a:rPr lang="zh-CN" altLang="en-US" sz="1800" dirty="0">
                <a:solidFill>
                  <a:schemeClr val="bg1"/>
                </a:solidFill>
                <a:effectLst/>
                <a:latin typeface="CMR10"/>
              </a:rPr>
              <a:t> </a:t>
            </a:r>
            <a:r>
              <a:rPr lang="en-US" altLang="zh-CN" sz="1800" dirty="0">
                <a:solidFill>
                  <a:schemeClr val="bg1"/>
                </a:solidFill>
                <a:effectLst/>
                <a:latin typeface="CMR10"/>
              </a:rPr>
              <a:t>calculated</a:t>
            </a:r>
            <a:r>
              <a:rPr lang="zh-CN" altLang="en-US" sz="1800" dirty="0">
                <a:solidFill>
                  <a:schemeClr val="bg1"/>
                </a:solidFill>
                <a:effectLst/>
                <a:latin typeface="CMR10"/>
              </a:rPr>
              <a:t> </a:t>
            </a:r>
            <a:r>
              <a:rPr lang="en-US" altLang="zh-CN" sz="1800" dirty="0">
                <a:solidFill>
                  <a:schemeClr val="bg1"/>
                </a:solidFill>
                <a:effectLst/>
                <a:latin typeface="CMR10"/>
              </a:rPr>
              <a:t>in</a:t>
            </a:r>
            <a:r>
              <a:rPr lang="zh-CN" altLang="en-US" sz="1800" dirty="0">
                <a:solidFill>
                  <a:schemeClr val="bg1"/>
                </a:solidFill>
                <a:effectLst/>
                <a:latin typeface="CMR10"/>
              </a:rPr>
              <a:t> </a:t>
            </a:r>
            <a:r>
              <a:rPr lang="en-US" altLang="zh-CN" sz="1800" dirty="0">
                <a:solidFill>
                  <a:schemeClr val="bg1"/>
                </a:solidFill>
                <a:effectLst/>
                <a:latin typeface="CMR10"/>
              </a:rPr>
              <a:t>different</a:t>
            </a:r>
            <a:r>
              <a:rPr lang="zh-CN" altLang="en-US" sz="1800" dirty="0">
                <a:solidFill>
                  <a:schemeClr val="bg1"/>
                </a:solidFill>
                <a:effectLst/>
                <a:latin typeface="CMR10"/>
              </a:rPr>
              <a:t> </a:t>
            </a:r>
            <a:r>
              <a:rPr lang="en-US" altLang="zh-CN" sz="1800" dirty="0">
                <a:solidFill>
                  <a:schemeClr val="bg1"/>
                </a:solidFill>
                <a:effectLst/>
                <a:latin typeface="CMR10"/>
              </a:rPr>
              <a:t>methods</a:t>
            </a:r>
            <a:r>
              <a:rPr lang="en-CA" sz="1800" dirty="0">
                <a:solidFill>
                  <a:schemeClr val="bg1"/>
                </a:solidFill>
                <a:effectLst/>
                <a:latin typeface="CMR10"/>
              </a:rPr>
              <a:t> increase significantly, indicating a strong sensitivity of </a:t>
            </a:r>
            <a:r>
              <a:rPr lang="en-US" altLang="zh-CN" sz="1800" dirty="0">
                <a:solidFill>
                  <a:schemeClr val="bg1"/>
                </a:solidFill>
                <a:effectLst/>
                <a:latin typeface="CMR10"/>
              </a:rPr>
              <a:t>PD</a:t>
            </a:r>
            <a:r>
              <a:rPr lang="en-CA" sz="1800" dirty="0">
                <a:solidFill>
                  <a:schemeClr val="bg1"/>
                </a:solidFill>
                <a:effectLst/>
                <a:latin typeface="CMR10"/>
              </a:rPr>
              <a:t> to changes in withdraw probabilities. </a:t>
            </a:r>
            <a:endParaRPr lang="en-CA" dirty="0">
              <a:solidFill>
                <a:schemeClr val="bg1"/>
              </a:solidFill>
            </a:endParaRPr>
          </a:p>
          <a:p>
            <a:endParaRPr lang="en-US" dirty="0"/>
          </a:p>
        </p:txBody>
      </p:sp>
    </p:spTree>
    <p:extLst>
      <p:ext uri="{BB962C8B-B14F-4D97-AF65-F5344CB8AC3E}">
        <p14:creationId xmlns:p14="http://schemas.microsoft.com/office/powerpoint/2010/main" val="86318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52CA-86BB-7740-9CED-7B34A89C3F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9230D0-48F9-BD46-8A33-1261DE76D8EC}"/>
              </a:ext>
            </a:extLst>
          </p:cNvPr>
          <p:cNvSpPr>
            <a:spLocks noGrp="1"/>
          </p:cNvSpPr>
          <p:nvPr>
            <p:ph idx="1"/>
          </p:nvPr>
        </p:nvSpPr>
        <p:spPr/>
        <p:txBody>
          <a:bodyPr/>
          <a:lstStyle/>
          <a:p>
            <a:r>
              <a:rPr lang="en-CA" sz="1800" dirty="0">
                <a:effectLst/>
                <a:latin typeface="CMR10"/>
              </a:rPr>
              <a:t>The increase in </a:t>
            </a:r>
            <a:r>
              <a:rPr lang="en-US" altLang="zh-CN" sz="1800" dirty="0">
                <a:effectLst/>
                <a:latin typeface="CMR10"/>
              </a:rPr>
              <a:t>PD</a:t>
            </a:r>
            <a:r>
              <a:rPr lang="en-CA" sz="1800" dirty="0">
                <a:effectLst/>
                <a:latin typeface="CMR10"/>
              </a:rPr>
              <a:t> is non-linear as we move from higher to lower ratings, indicating the higher sensitivity of lower ratings to changes in withdraw probabilities. </a:t>
            </a:r>
          </a:p>
          <a:p>
            <a:r>
              <a:rPr lang="en-US" altLang="zh-CN" sz="1800" dirty="0">
                <a:latin typeface="CMR10"/>
              </a:rPr>
              <a:t>A</a:t>
            </a:r>
            <a:r>
              <a:rPr lang="en-CA" sz="1800" dirty="0">
                <a:effectLst/>
                <a:latin typeface="CMR10"/>
              </a:rPr>
              <a:t>s established in the design of the TM, customers are more likely to experience downgrades than upgrades, reflecting the greater propensity for ratings to deteriorate over time. </a:t>
            </a:r>
          </a:p>
          <a:p>
            <a:r>
              <a:rPr lang="en-CA" sz="1800" dirty="0">
                <a:latin typeface="CMR10"/>
              </a:rPr>
              <a:t>The higher the withdraw rate, the greater the difference between the PDs calculated by the different methods. The PD of the original TM was the lowest, while the PD of the TM with WTD removed was the highest.</a:t>
            </a:r>
          </a:p>
        </p:txBody>
      </p:sp>
    </p:spTree>
    <p:extLst>
      <p:ext uri="{BB962C8B-B14F-4D97-AF65-F5344CB8AC3E}">
        <p14:creationId xmlns:p14="http://schemas.microsoft.com/office/powerpoint/2010/main" val="3858374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837A-3BDC-3540-8FBC-688D17C7A001}"/>
              </a:ext>
            </a:extLst>
          </p:cNvPr>
          <p:cNvSpPr>
            <a:spLocks noGrp="1"/>
          </p:cNvSpPr>
          <p:nvPr>
            <p:ph type="title"/>
          </p:nvPr>
        </p:nvSpPr>
        <p:spPr/>
        <p:txBody>
          <a:bodyPr/>
          <a:lstStyle/>
          <a:p>
            <a:r>
              <a:rPr lang="en-CA" sz="1800" dirty="0">
                <a:effectLst/>
                <a:latin typeface="CMBX12"/>
              </a:rPr>
              <a:t>Simulation of Transition Process with Given Withdraw Counts </a:t>
            </a:r>
            <a:endParaRPr lang="en-US" dirty="0"/>
          </a:p>
        </p:txBody>
      </p:sp>
      <p:sp>
        <p:nvSpPr>
          <p:cNvPr id="3" name="Content Placeholder 2">
            <a:extLst>
              <a:ext uri="{FF2B5EF4-FFF2-40B4-BE49-F238E27FC236}">
                <a16:creationId xmlns:a16="http://schemas.microsoft.com/office/drawing/2014/main" id="{E3A1C311-307E-784F-BAAC-2A7FA29BF3AA}"/>
              </a:ext>
            </a:extLst>
          </p:cNvPr>
          <p:cNvSpPr>
            <a:spLocks noGrp="1"/>
          </p:cNvSpPr>
          <p:nvPr>
            <p:ph idx="1"/>
          </p:nvPr>
        </p:nvSpPr>
        <p:spPr/>
        <p:txBody>
          <a:bodyPr/>
          <a:lstStyle/>
          <a:p>
            <a:r>
              <a:rPr lang="en-CA" sz="1800" dirty="0">
                <a:effectLst/>
                <a:latin typeface="CMR10"/>
              </a:rPr>
              <a:t>In real bank practice, the significance of the withdraw count is paramount. Often, only the withdraw counts are provided without access to the default counts or existing customer counts. Despite this limitation, it is crucial to accurately calculate the Probability of Default (PD) to determine the Expected Credit Loss (ECL) for each rating. </a:t>
            </a:r>
            <a:endParaRPr lang="en-CA" dirty="0"/>
          </a:p>
          <a:p>
            <a:endParaRPr lang="en-US" dirty="0"/>
          </a:p>
        </p:txBody>
      </p:sp>
    </p:spTree>
    <p:extLst>
      <p:ext uri="{BB962C8B-B14F-4D97-AF65-F5344CB8AC3E}">
        <p14:creationId xmlns:p14="http://schemas.microsoft.com/office/powerpoint/2010/main" val="2309325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AF4A-732E-2D46-9116-9D9F5DF04C25}"/>
              </a:ext>
            </a:extLst>
          </p:cNvPr>
          <p:cNvSpPr>
            <a:spLocks noGrp="1"/>
          </p:cNvSpPr>
          <p:nvPr>
            <p:ph type="title"/>
          </p:nvPr>
        </p:nvSpPr>
        <p:spPr/>
        <p:txBody>
          <a:bodyPr/>
          <a:lstStyle/>
          <a:p>
            <a:r>
              <a:rPr lang="en-CA" sz="1800" dirty="0">
                <a:effectLst/>
                <a:latin typeface="CMBX10"/>
              </a:rPr>
              <a:t>Handling Withdraws: </a:t>
            </a:r>
            <a:endParaRPr lang="en-US" dirty="0"/>
          </a:p>
        </p:txBody>
      </p:sp>
      <p:sp>
        <p:nvSpPr>
          <p:cNvPr id="3" name="Content Placeholder 2">
            <a:extLst>
              <a:ext uri="{FF2B5EF4-FFF2-40B4-BE49-F238E27FC236}">
                <a16:creationId xmlns:a16="http://schemas.microsoft.com/office/drawing/2014/main" id="{DAA998D1-46E7-764F-8683-CFF4E46515B8}"/>
              </a:ext>
            </a:extLst>
          </p:cNvPr>
          <p:cNvSpPr>
            <a:spLocks noGrp="1"/>
          </p:cNvSpPr>
          <p:nvPr>
            <p:ph idx="1"/>
          </p:nvPr>
        </p:nvSpPr>
        <p:spPr/>
        <p:txBody>
          <a:bodyPr/>
          <a:lstStyle/>
          <a:p>
            <a:r>
              <a:rPr lang="en-CA" sz="1800" dirty="0">
                <a:effectLst/>
                <a:latin typeface="CMR10"/>
              </a:rPr>
              <a:t>Withdraws are applied proportionally based on the count of each rating. </a:t>
            </a:r>
            <a:endParaRPr lang="en-CA" dirty="0"/>
          </a:p>
          <a:p>
            <a:r>
              <a:rPr lang="en-CA" sz="1800" dirty="0">
                <a:effectLst/>
                <a:latin typeface="CMR10"/>
              </a:rPr>
              <a:t>Withdraw counts are subtracted from the current distribution. </a:t>
            </a:r>
          </a:p>
          <a:p>
            <a:r>
              <a:rPr lang="en-US" altLang="zh-CN" sz="1800" dirty="0">
                <a:latin typeface="CMR10"/>
              </a:rPr>
              <a:t>Remaining obligors (survivor and default accounts) will be used for future transitions.</a:t>
            </a:r>
            <a:endParaRPr lang="en-US" dirty="0"/>
          </a:p>
        </p:txBody>
      </p:sp>
    </p:spTree>
    <p:extLst>
      <p:ext uri="{BB962C8B-B14F-4D97-AF65-F5344CB8AC3E}">
        <p14:creationId xmlns:p14="http://schemas.microsoft.com/office/powerpoint/2010/main" val="4178359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C082-49A5-CF49-B325-7755690C750C}"/>
              </a:ext>
            </a:extLst>
          </p:cNvPr>
          <p:cNvSpPr>
            <a:spLocks noGrp="1"/>
          </p:cNvSpPr>
          <p:nvPr>
            <p:ph type="title"/>
          </p:nvPr>
        </p:nvSpPr>
        <p:spPr/>
        <p:txBody>
          <a:bodyPr/>
          <a:lstStyle/>
          <a:p>
            <a:r>
              <a:rPr lang="en-US" altLang="zh-CN" dirty="0"/>
              <a:t>Formula for calculating credit losses</a:t>
            </a:r>
            <a:endParaRPr lang="en-US" dirty="0"/>
          </a:p>
        </p:txBody>
      </p:sp>
      <p:pic>
        <p:nvPicPr>
          <p:cNvPr id="5" name="Content Placeholder 4" descr="A math equations on a white background&#10;&#10;Description automatically generated">
            <a:extLst>
              <a:ext uri="{FF2B5EF4-FFF2-40B4-BE49-F238E27FC236}">
                <a16:creationId xmlns:a16="http://schemas.microsoft.com/office/drawing/2014/main" id="{756A198B-12EE-9344-8DD7-F23A69815E01}"/>
              </a:ext>
            </a:extLst>
          </p:cNvPr>
          <p:cNvPicPr>
            <a:picLocks noGrp="1" noChangeAspect="1"/>
          </p:cNvPicPr>
          <p:nvPr>
            <p:ph idx="1"/>
          </p:nvPr>
        </p:nvPicPr>
        <p:blipFill>
          <a:blip r:embed="rId2"/>
          <a:stretch>
            <a:fillRect/>
          </a:stretch>
        </p:blipFill>
        <p:spPr>
          <a:xfrm>
            <a:off x="2050715" y="1910852"/>
            <a:ext cx="6492448" cy="1490070"/>
          </a:xfrm>
        </p:spPr>
      </p:pic>
      <p:pic>
        <p:nvPicPr>
          <p:cNvPr id="7" name="Picture 6" descr="A close-up of a white background&#10;&#10;Description automatically generated">
            <a:extLst>
              <a:ext uri="{FF2B5EF4-FFF2-40B4-BE49-F238E27FC236}">
                <a16:creationId xmlns:a16="http://schemas.microsoft.com/office/drawing/2014/main" id="{E544327A-BCBC-3543-BD2C-E1371B589B69}"/>
              </a:ext>
            </a:extLst>
          </p:cNvPr>
          <p:cNvPicPr>
            <a:picLocks noChangeAspect="1"/>
          </p:cNvPicPr>
          <p:nvPr/>
        </p:nvPicPr>
        <p:blipFill>
          <a:blip r:embed="rId3"/>
          <a:stretch>
            <a:fillRect/>
          </a:stretch>
        </p:blipFill>
        <p:spPr>
          <a:xfrm>
            <a:off x="2050715" y="4009607"/>
            <a:ext cx="6756400" cy="1104900"/>
          </a:xfrm>
          <a:prstGeom prst="rect">
            <a:avLst/>
          </a:prstGeom>
        </p:spPr>
      </p:pic>
    </p:spTree>
    <p:extLst>
      <p:ext uri="{BB962C8B-B14F-4D97-AF65-F5344CB8AC3E}">
        <p14:creationId xmlns:p14="http://schemas.microsoft.com/office/powerpoint/2010/main" val="29257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207E-7E69-F846-ACAE-695774CA8D4B}"/>
              </a:ext>
            </a:extLst>
          </p:cNvPr>
          <p:cNvSpPr>
            <a:spLocks noGrp="1"/>
          </p:cNvSpPr>
          <p:nvPr>
            <p:ph type="title"/>
          </p:nvPr>
        </p:nvSpPr>
        <p:spPr/>
        <p:txBody>
          <a:bodyPr/>
          <a:lstStyle/>
          <a:p>
            <a:r>
              <a:rPr lang="en-CA" sz="1800" dirty="0">
                <a:effectLst/>
                <a:latin typeface="CMR10"/>
              </a:rPr>
              <a:t>Loss Given Default (LGD) of 1 and an Exposure at Default (EAD) of 100 </a:t>
            </a:r>
            <a:endParaRPr lang="en-US" dirty="0"/>
          </a:p>
        </p:txBody>
      </p:sp>
      <p:pic>
        <p:nvPicPr>
          <p:cNvPr id="5" name="Content Placeholder 4" descr="A table with numbers and text&#10;&#10;Description automatically generated">
            <a:extLst>
              <a:ext uri="{FF2B5EF4-FFF2-40B4-BE49-F238E27FC236}">
                <a16:creationId xmlns:a16="http://schemas.microsoft.com/office/drawing/2014/main" id="{C4C297D6-F1F2-B748-A4EB-FC15EC34233E}"/>
              </a:ext>
            </a:extLst>
          </p:cNvPr>
          <p:cNvPicPr>
            <a:picLocks noGrp="1" noChangeAspect="1"/>
          </p:cNvPicPr>
          <p:nvPr>
            <p:ph idx="1"/>
          </p:nvPr>
        </p:nvPicPr>
        <p:blipFill>
          <a:blip r:embed="rId2"/>
          <a:stretch>
            <a:fillRect/>
          </a:stretch>
        </p:blipFill>
        <p:spPr>
          <a:xfrm>
            <a:off x="838200" y="2149350"/>
            <a:ext cx="10278042" cy="2775576"/>
          </a:xfrm>
        </p:spPr>
      </p:pic>
    </p:spTree>
    <p:extLst>
      <p:ext uri="{BB962C8B-B14F-4D97-AF65-F5344CB8AC3E}">
        <p14:creationId xmlns:p14="http://schemas.microsoft.com/office/powerpoint/2010/main" val="4110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9E31-ECDF-9249-A205-7FEC73111FD2}"/>
              </a:ext>
            </a:extLst>
          </p:cNvPr>
          <p:cNvSpPr>
            <a:spLocks noGrp="1"/>
          </p:cNvSpPr>
          <p:nvPr>
            <p:ph type="title"/>
          </p:nvPr>
        </p:nvSpPr>
        <p:spPr/>
        <p:txBody>
          <a:bodyPr>
            <a:normAutofit/>
          </a:bodyPr>
          <a:lstStyle/>
          <a:p>
            <a:r>
              <a:rPr lang="en-CA" sz="3600" dirty="0">
                <a:effectLst/>
                <a:latin typeface="CMBX12"/>
              </a:rPr>
              <a:t>1 Introduction </a:t>
            </a:r>
            <a:br>
              <a:rPr lang="en-CA" dirty="0"/>
            </a:br>
            <a:endParaRPr lang="en-US" dirty="0"/>
          </a:p>
        </p:txBody>
      </p:sp>
      <p:sp>
        <p:nvSpPr>
          <p:cNvPr id="3" name="Content Placeholder 2">
            <a:extLst>
              <a:ext uri="{FF2B5EF4-FFF2-40B4-BE49-F238E27FC236}">
                <a16:creationId xmlns:a16="http://schemas.microsoft.com/office/drawing/2014/main" id="{CB13575E-E7C5-BF44-834B-422B1575651B}"/>
              </a:ext>
            </a:extLst>
          </p:cNvPr>
          <p:cNvSpPr>
            <a:spLocks noGrp="1"/>
          </p:cNvSpPr>
          <p:nvPr>
            <p:ph idx="1"/>
          </p:nvPr>
        </p:nvSpPr>
        <p:spPr/>
        <p:txBody>
          <a:bodyPr/>
          <a:lstStyle/>
          <a:p>
            <a:pPr marL="0" indent="0">
              <a:buNone/>
            </a:pPr>
            <a:r>
              <a:rPr lang="en-CA" sz="2400" b="1" dirty="0"/>
              <a:t>Credit Risk Analysis:</a:t>
            </a:r>
            <a:endParaRPr lang="en-CA" sz="2400" dirty="0"/>
          </a:p>
          <a:p>
            <a:pPr>
              <a:buFont typeface="Arial" panose="020B0604020202020204" pitchFamily="34" charset="0"/>
              <a:buChar char="•"/>
            </a:pPr>
            <a:r>
              <a:rPr lang="en-CA" dirty="0"/>
              <a:t>Essential for managing potential losses due to borrower defaults.</a:t>
            </a:r>
          </a:p>
          <a:p>
            <a:pPr>
              <a:buFont typeface="Arial" panose="020B0604020202020204" pitchFamily="34" charset="0"/>
              <a:buChar char="•"/>
            </a:pPr>
            <a:r>
              <a:rPr lang="en-CA" dirty="0"/>
              <a:t>Critical for financial institutions, investors, and regulators.</a:t>
            </a:r>
          </a:p>
          <a:p>
            <a:endParaRPr lang="en-US" dirty="0"/>
          </a:p>
        </p:txBody>
      </p:sp>
    </p:spTree>
    <p:extLst>
      <p:ext uri="{BB962C8B-B14F-4D97-AF65-F5344CB8AC3E}">
        <p14:creationId xmlns:p14="http://schemas.microsoft.com/office/powerpoint/2010/main" val="1705486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264D-765D-CA47-A7AC-EE3AEECC93C5}"/>
              </a:ext>
            </a:extLst>
          </p:cNvPr>
          <p:cNvSpPr>
            <a:spLocks noGrp="1"/>
          </p:cNvSpPr>
          <p:nvPr>
            <p:ph type="title"/>
          </p:nvPr>
        </p:nvSpPr>
        <p:spPr/>
        <p:txBody>
          <a:bodyPr/>
          <a:lstStyle/>
          <a:p>
            <a:endParaRPr lang="en-US"/>
          </a:p>
        </p:txBody>
      </p:sp>
      <p:pic>
        <p:nvPicPr>
          <p:cNvPr id="5" name="Content Placeholder 4" descr="A table with numbers and a few words&#10;&#10;Description automatically generated">
            <a:extLst>
              <a:ext uri="{FF2B5EF4-FFF2-40B4-BE49-F238E27FC236}">
                <a16:creationId xmlns:a16="http://schemas.microsoft.com/office/drawing/2014/main" id="{BCFC7F68-C54B-A34B-8D7C-DC9B066EAB34}"/>
              </a:ext>
            </a:extLst>
          </p:cNvPr>
          <p:cNvPicPr>
            <a:picLocks noGrp="1" noChangeAspect="1"/>
          </p:cNvPicPr>
          <p:nvPr>
            <p:ph idx="1"/>
          </p:nvPr>
        </p:nvPicPr>
        <p:blipFill>
          <a:blip r:embed="rId2"/>
          <a:stretch>
            <a:fillRect/>
          </a:stretch>
        </p:blipFill>
        <p:spPr>
          <a:xfrm>
            <a:off x="216235" y="2310062"/>
            <a:ext cx="3711059" cy="2357187"/>
          </a:xfrm>
        </p:spPr>
      </p:pic>
      <p:pic>
        <p:nvPicPr>
          <p:cNvPr id="7" name="Picture 6" descr="A table with numbers and symbols&#10;&#10;Description automatically generated">
            <a:extLst>
              <a:ext uri="{FF2B5EF4-FFF2-40B4-BE49-F238E27FC236}">
                <a16:creationId xmlns:a16="http://schemas.microsoft.com/office/drawing/2014/main" id="{9D9FABED-906B-7B4C-A76B-AA41877BD486}"/>
              </a:ext>
            </a:extLst>
          </p:cNvPr>
          <p:cNvPicPr>
            <a:picLocks noChangeAspect="1"/>
          </p:cNvPicPr>
          <p:nvPr/>
        </p:nvPicPr>
        <p:blipFill>
          <a:blip r:embed="rId3"/>
          <a:stretch>
            <a:fillRect/>
          </a:stretch>
        </p:blipFill>
        <p:spPr>
          <a:xfrm>
            <a:off x="4298854" y="2021304"/>
            <a:ext cx="3920952" cy="2675473"/>
          </a:xfrm>
          <a:prstGeom prst="rect">
            <a:avLst/>
          </a:prstGeom>
        </p:spPr>
      </p:pic>
      <p:pic>
        <p:nvPicPr>
          <p:cNvPr id="9" name="Picture 8" descr="A table with numbers and symbols&#10;&#10;Description automatically generated">
            <a:extLst>
              <a:ext uri="{FF2B5EF4-FFF2-40B4-BE49-F238E27FC236}">
                <a16:creationId xmlns:a16="http://schemas.microsoft.com/office/drawing/2014/main" id="{C0F1F53F-08C9-D748-B784-46DEC3738108}"/>
              </a:ext>
            </a:extLst>
          </p:cNvPr>
          <p:cNvPicPr>
            <a:picLocks noChangeAspect="1"/>
          </p:cNvPicPr>
          <p:nvPr/>
        </p:nvPicPr>
        <p:blipFill>
          <a:blip r:embed="rId4"/>
          <a:stretch>
            <a:fillRect/>
          </a:stretch>
        </p:blipFill>
        <p:spPr>
          <a:xfrm>
            <a:off x="8591366" y="2021305"/>
            <a:ext cx="3559541" cy="2675472"/>
          </a:xfrm>
          <a:prstGeom prst="rect">
            <a:avLst/>
          </a:prstGeom>
        </p:spPr>
      </p:pic>
    </p:spTree>
    <p:extLst>
      <p:ext uri="{BB962C8B-B14F-4D97-AF65-F5344CB8AC3E}">
        <p14:creationId xmlns:p14="http://schemas.microsoft.com/office/powerpoint/2010/main" val="231749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56B8-6358-6C4E-AC80-C469D05688B7}"/>
              </a:ext>
            </a:extLst>
          </p:cNvPr>
          <p:cNvSpPr>
            <a:spLocks noGrp="1"/>
          </p:cNvSpPr>
          <p:nvPr>
            <p:ph type="title"/>
          </p:nvPr>
        </p:nvSpPr>
        <p:spPr/>
        <p:txBody>
          <a:bodyPr/>
          <a:lstStyle/>
          <a:p>
            <a:r>
              <a:rPr lang="en-CA" sz="1800" dirty="0">
                <a:effectLst/>
                <a:latin typeface="CMBX12"/>
              </a:rPr>
              <a:t>Simulation of the Transition Process Using </a:t>
            </a:r>
            <a:r>
              <a:rPr lang="en-US" altLang="zh-CN" sz="1800" dirty="0">
                <a:effectLst/>
                <a:latin typeface="CMBX12"/>
              </a:rPr>
              <a:t>Marginal</a:t>
            </a:r>
            <a:r>
              <a:rPr lang="zh-CN" altLang="en-US" sz="1800" dirty="0">
                <a:effectLst/>
                <a:latin typeface="CMBX12"/>
              </a:rPr>
              <a:t> </a:t>
            </a:r>
            <a:r>
              <a:rPr lang="en-CA" sz="1800" dirty="0">
                <a:effectLst/>
                <a:latin typeface="CMBX12"/>
              </a:rPr>
              <a:t>Conditional PD </a:t>
            </a:r>
            <a:endParaRPr lang="en-US" dirty="0"/>
          </a:p>
        </p:txBody>
      </p:sp>
      <p:sp>
        <p:nvSpPr>
          <p:cNvPr id="3" name="Content Placeholder 2">
            <a:extLst>
              <a:ext uri="{FF2B5EF4-FFF2-40B4-BE49-F238E27FC236}">
                <a16:creationId xmlns:a16="http://schemas.microsoft.com/office/drawing/2014/main" id="{2E67C89F-06FB-DB4F-9E5F-31998AD8CD7D}"/>
              </a:ext>
            </a:extLst>
          </p:cNvPr>
          <p:cNvSpPr>
            <a:spLocks noGrp="1"/>
          </p:cNvSpPr>
          <p:nvPr>
            <p:ph idx="1"/>
          </p:nvPr>
        </p:nvSpPr>
        <p:spPr>
          <a:xfrm>
            <a:off x="97420" y="919302"/>
            <a:ext cx="10515600" cy="4195763"/>
          </a:xfrm>
        </p:spPr>
        <p:txBody>
          <a:bodyPr/>
          <a:lstStyle/>
          <a:p>
            <a:pPr marL="0" indent="0">
              <a:buNone/>
            </a:pPr>
            <a:endParaRPr lang="en-CA" dirty="0">
              <a:effectLst/>
            </a:endParaRPr>
          </a:p>
          <a:p>
            <a:pPr marL="742950" lvl="1" indent="-285750">
              <a:buFont typeface="Arial" panose="020B0604020202020204" pitchFamily="34" charset="0"/>
              <a:buChar char="•"/>
            </a:pPr>
            <a:r>
              <a:rPr lang="en-CA" sz="1800" dirty="0">
                <a:effectLst/>
                <a:latin typeface="Helvetica Neue" panose="02000503000000020004" pitchFamily="2" charset="0"/>
              </a:rPr>
              <a:t>Simulation of the yearly transition process using marginal</a:t>
            </a:r>
            <a:r>
              <a:rPr lang="zh-CN" altLang="en-US" sz="1800" dirty="0">
                <a:effectLst/>
                <a:latin typeface="Helvetica Neue" panose="02000503000000020004" pitchFamily="2" charset="0"/>
              </a:rPr>
              <a:t> </a:t>
            </a:r>
            <a:r>
              <a:rPr lang="en-CA" sz="1800" dirty="0">
                <a:effectLst/>
                <a:latin typeface="Helvetica Neue" panose="02000503000000020004" pitchFamily="2" charset="0"/>
              </a:rPr>
              <a:t>conditional PD, considering the performance of the previous year.</a:t>
            </a:r>
          </a:p>
          <a:p>
            <a:pPr marL="742950" lvl="1" indent="-285750"/>
            <a:r>
              <a:rPr lang="en-US" altLang="zh-CN" sz="1800" dirty="0">
                <a:latin typeface="Helvetica Neue" panose="02000503000000020004" pitchFamily="2" charset="0"/>
              </a:rPr>
              <a:t>The</a:t>
            </a:r>
            <a:r>
              <a:rPr lang="zh-CN" altLang="en-US" sz="1800" dirty="0">
                <a:latin typeface="Helvetica Neue" panose="02000503000000020004" pitchFamily="2" charset="0"/>
              </a:rPr>
              <a:t> </a:t>
            </a:r>
            <a:r>
              <a:rPr lang="en-US" altLang="zh-CN" sz="1800" dirty="0">
                <a:latin typeface="Helvetica Neue" panose="02000503000000020004" pitchFamily="2" charset="0"/>
              </a:rPr>
              <a:t>marginal</a:t>
            </a:r>
            <a:r>
              <a:rPr lang="zh-CN" altLang="en-US" sz="1800" dirty="0">
                <a:latin typeface="Helvetica Neue" panose="02000503000000020004" pitchFamily="2" charset="0"/>
              </a:rPr>
              <a:t> </a:t>
            </a:r>
            <a:r>
              <a:rPr lang="en-CA" sz="1800" dirty="0">
                <a:latin typeface="Helvetica Neue" panose="02000503000000020004" pitchFamily="2" charset="0"/>
              </a:rPr>
              <a:t>conditional PD </a:t>
            </a:r>
            <a:r>
              <a:rPr lang="en-US" altLang="zh-CN" sz="1800" dirty="0">
                <a:latin typeface="Helvetica Neue" panose="02000503000000020004" pitchFamily="2" charset="0"/>
              </a:rPr>
              <a:t>is</a:t>
            </a:r>
            <a:r>
              <a:rPr lang="zh-CN" altLang="en-US" sz="1800" dirty="0">
                <a:latin typeface="Helvetica Neue" panose="02000503000000020004" pitchFamily="2" charset="0"/>
              </a:rPr>
              <a:t> </a:t>
            </a:r>
            <a:r>
              <a:rPr lang="en-US" altLang="zh-CN" sz="1800" dirty="0">
                <a:latin typeface="Helvetica Neue" panose="02000503000000020004" pitchFamily="2" charset="0"/>
              </a:rPr>
              <a:t>calculated</a:t>
            </a:r>
            <a:r>
              <a:rPr lang="zh-CN" altLang="en-US" sz="1800" dirty="0">
                <a:latin typeface="Helvetica Neue" panose="02000503000000020004" pitchFamily="2" charset="0"/>
              </a:rPr>
              <a:t> </a:t>
            </a:r>
            <a:r>
              <a:rPr lang="en-CA" sz="1800" dirty="0">
                <a:latin typeface="Helvetica Neue" panose="02000503000000020004" pitchFamily="2" charset="0"/>
              </a:rPr>
              <a:t>using the default count of each year divided by the survivors of the previous year. </a:t>
            </a:r>
          </a:p>
          <a:p>
            <a:pPr marL="742950" lvl="1" indent="-285750">
              <a:buFont typeface="Arial" panose="020B0604020202020204" pitchFamily="34" charset="0"/>
              <a:buChar char="•"/>
            </a:pPr>
            <a:r>
              <a:rPr lang="en-CA" sz="1800" dirty="0">
                <a:effectLst/>
                <a:latin typeface="Helvetica Neue" panose="02000503000000020004" pitchFamily="2" charset="0"/>
              </a:rPr>
              <a:t>Assessment of the accuracy of this method in predicting yearly credit transitions.</a:t>
            </a:r>
          </a:p>
          <a:p>
            <a:endParaRPr lang="en-US" dirty="0"/>
          </a:p>
        </p:txBody>
      </p:sp>
    </p:spTree>
    <p:extLst>
      <p:ext uri="{BB962C8B-B14F-4D97-AF65-F5344CB8AC3E}">
        <p14:creationId xmlns:p14="http://schemas.microsoft.com/office/powerpoint/2010/main" val="1957568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CE19-53B5-054B-9193-75A8340BBCBB}"/>
              </a:ext>
            </a:extLst>
          </p:cNvPr>
          <p:cNvSpPr>
            <a:spLocks noGrp="1"/>
          </p:cNvSpPr>
          <p:nvPr>
            <p:ph type="title"/>
          </p:nvPr>
        </p:nvSpPr>
        <p:spPr/>
        <p:txBody>
          <a:bodyPr/>
          <a:lstStyle/>
          <a:p>
            <a:endParaRPr lang="en-US"/>
          </a:p>
        </p:txBody>
      </p:sp>
      <p:pic>
        <p:nvPicPr>
          <p:cNvPr id="5" name="Content Placeholder 4" descr="A chart of numbers and numbers&#10;&#10;Description automatically generated with medium confidence">
            <a:extLst>
              <a:ext uri="{FF2B5EF4-FFF2-40B4-BE49-F238E27FC236}">
                <a16:creationId xmlns:a16="http://schemas.microsoft.com/office/drawing/2014/main" id="{665E6EFF-0BDB-9843-A3FC-DA5FABA8BDC9}"/>
              </a:ext>
            </a:extLst>
          </p:cNvPr>
          <p:cNvPicPr>
            <a:picLocks noGrp="1" noChangeAspect="1"/>
          </p:cNvPicPr>
          <p:nvPr>
            <p:ph idx="1"/>
          </p:nvPr>
        </p:nvPicPr>
        <p:blipFill>
          <a:blip r:embed="rId2"/>
          <a:stretch>
            <a:fillRect/>
          </a:stretch>
        </p:blipFill>
        <p:spPr>
          <a:xfrm>
            <a:off x="2544005" y="1148463"/>
            <a:ext cx="6847315" cy="5092571"/>
          </a:xfrm>
        </p:spPr>
      </p:pic>
    </p:spTree>
    <p:extLst>
      <p:ext uri="{BB962C8B-B14F-4D97-AF65-F5344CB8AC3E}">
        <p14:creationId xmlns:p14="http://schemas.microsoft.com/office/powerpoint/2010/main" val="3042432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1E230-FC9B-7B42-B11A-4B43D7A4FDFF}"/>
              </a:ext>
            </a:extLst>
          </p:cNvPr>
          <p:cNvSpPr>
            <a:spLocks noGrp="1"/>
          </p:cNvSpPr>
          <p:nvPr>
            <p:ph type="title"/>
          </p:nvPr>
        </p:nvSpPr>
        <p:spPr/>
        <p:txBody>
          <a:bodyPr/>
          <a:lstStyle/>
          <a:p>
            <a:endParaRPr lang="en-US"/>
          </a:p>
        </p:txBody>
      </p:sp>
      <p:pic>
        <p:nvPicPr>
          <p:cNvPr id="5" name="Content Placeholder 4" descr="A graph of different colored lines&#10;&#10;Description automatically generated">
            <a:extLst>
              <a:ext uri="{FF2B5EF4-FFF2-40B4-BE49-F238E27FC236}">
                <a16:creationId xmlns:a16="http://schemas.microsoft.com/office/drawing/2014/main" id="{14830CA6-97EA-2D42-95AA-EE0B568CA334}"/>
              </a:ext>
            </a:extLst>
          </p:cNvPr>
          <p:cNvPicPr>
            <a:picLocks noGrp="1" noChangeAspect="1"/>
          </p:cNvPicPr>
          <p:nvPr>
            <p:ph idx="1"/>
          </p:nvPr>
        </p:nvPicPr>
        <p:blipFill>
          <a:blip r:embed="rId2"/>
          <a:stretch>
            <a:fillRect/>
          </a:stretch>
        </p:blipFill>
        <p:spPr>
          <a:xfrm>
            <a:off x="1942765" y="1528179"/>
            <a:ext cx="7830725" cy="4217737"/>
          </a:xfrm>
        </p:spPr>
      </p:pic>
    </p:spTree>
    <p:extLst>
      <p:ext uri="{BB962C8B-B14F-4D97-AF65-F5344CB8AC3E}">
        <p14:creationId xmlns:p14="http://schemas.microsoft.com/office/powerpoint/2010/main" val="2209888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67A8-8688-5243-AACD-742AB6CDDEA3}"/>
              </a:ext>
            </a:extLst>
          </p:cNvPr>
          <p:cNvSpPr>
            <a:spLocks noGrp="1"/>
          </p:cNvSpPr>
          <p:nvPr>
            <p:ph type="title"/>
          </p:nvPr>
        </p:nvSpPr>
        <p:spPr/>
        <p:txBody>
          <a:bodyPr/>
          <a:lstStyle/>
          <a:p>
            <a:endParaRPr lang="en-US" dirty="0"/>
          </a:p>
        </p:txBody>
      </p:sp>
      <p:pic>
        <p:nvPicPr>
          <p:cNvPr id="5" name="Content Placeholder 4" descr="A graph of different colored lines&#10;&#10;Description automatically generated">
            <a:extLst>
              <a:ext uri="{FF2B5EF4-FFF2-40B4-BE49-F238E27FC236}">
                <a16:creationId xmlns:a16="http://schemas.microsoft.com/office/drawing/2014/main" id="{D5222CF6-CE97-314A-A9C8-6A81314E2FB7}"/>
              </a:ext>
            </a:extLst>
          </p:cNvPr>
          <p:cNvPicPr>
            <a:picLocks noGrp="1" noChangeAspect="1"/>
          </p:cNvPicPr>
          <p:nvPr>
            <p:ph idx="1"/>
          </p:nvPr>
        </p:nvPicPr>
        <p:blipFill>
          <a:blip r:embed="rId2"/>
          <a:stretch>
            <a:fillRect/>
          </a:stretch>
        </p:blipFill>
        <p:spPr>
          <a:xfrm>
            <a:off x="1716627" y="1336893"/>
            <a:ext cx="8346239" cy="4442616"/>
          </a:xfrm>
        </p:spPr>
      </p:pic>
    </p:spTree>
    <p:extLst>
      <p:ext uri="{BB962C8B-B14F-4D97-AF65-F5344CB8AC3E}">
        <p14:creationId xmlns:p14="http://schemas.microsoft.com/office/powerpoint/2010/main" val="1557035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C1EA-C286-D04B-A75B-5D405CFA8E1A}"/>
              </a:ext>
            </a:extLst>
          </p:cNvPr>
          <p:cNvSpPr>
            <a:spLocks noGrp="1"/>
          </p:cNvSpPr>
          <p:nvPr>
            <p:ph type="title"/>
          </p:nvPr>
        </p:nvSpPr>
        <p:spPr/>
        <p:txBody>
          <a:bodyPr/>
          <a:lstStyle/>
          <a:p>
            <a:endParaRPr lang="en-US"/>
          </a:p>
        </p:txBody>
      </p:sp>
      <p:pic>
        <p:nvPicPr>
          <p:cNvPr id="5" name="Content Placeholder 4" descr="A graph of credit loss&#10;&#10;Description automatically generated">
            <a:extLst>
              <a:ext uri="{FF2B5EF4-FFF2-40B4-BE49-F238E27FC236}">
                <a16:creationId xmlns:a16="http://schemas.microsoft.com/office/drawing/2014/main" id="{2ED1986D-9D46-F44A-8E91-CE99E4C046D0}"/>
              </a:ext>
            </a:extLst>
          </p:cNvPr>
          <p:cNvPicPr>
            <a:picLocks noGrp="1" noChangeAspect="1"/>
          </p:cNvPicPr>
          <p:nvPr>
            <p:ph idx="1"/>
          </p:nvPr>
        </p:nvPicPr>
        <p:blipFill>
          <a:blip r:embed="rId2"/>
          <a:stretch>
            <a:fillRect/>
          </a:stretch>
        </p:blipFill>
        <p:spPr>
          <a:xfrm>
            <a:off x="1568116" y="1899870"/>
            <a:ext cx="8355931" cy="4404677"/>
          </a:xfrm>
        </p:spPr>
      </p:pic>
    </p:spTree>
    <p:extLst>
      <p:ext uri="{BB962C8B-B14F-4D97-AF65-F5344CB8AC3E}">
        <p14:creationId xmlns:p14="http://schemas.microsoft.com/office/powerpoint/2010/main" val="2565457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BE87-86BF-0742-94E6-BA938DCD419C}"/>
              </a:ext>
            </a:extLst>
          </p:cNvPr>
          <p:cNvSpPr>
            <a:spLocks noGrp="1"/>
          </p:cNvSpPr>
          <p:nvPr>
            <p:ph type="title"/>
          </p:nvPr>
        </p:nvSpPr>
        <p:spPr/>
        <p:txBody>
          <a:bodyPr/>
          <a:lstStyle/>
          <a:p>
            <a:endParaRPr lang="en-US"/>
          </a:p>
        </p:txBody>
      </p:sp>
      <p:pic>
        <p:nvPicPr>
          <p:cNvPr id="5" name="Content Placeholder 4" descr="A table of numbers with text&#10;&#10;Description automatically generated">
            <a:extLst>
              <a:ext uri="{FF2B5EF4-FFF2-40B4-BE49-F238E27FC236}">
                <a16:creationId xmlns:a16="http://schemas.microsoft.com/office/drawing/2014/main" id="{27E7BE83-87DC-574B-99BB-45CB2D7D3035}"/>
              </a:ext>
            </a:extLst>
          </p:cNvPr>
          <p:cNvPicPr>
            <a:picLocks noGrp="1" noChangeAspect="1"/>
          </p:cNvPicPr>
          <p:nvPr>
            <p:ph idx="1"/>
          </p:nvPr>
        </p:nvPicPr>
        <p:blipFill>
          <a:blip r:embed="rId2"/>
          <a:stretch>
            <a:fillRect/>
          </a:stretch>
        </p:blipFill>
        <p:spPr>
          <a:xfrm>
            <a:off x="1368592" y="2206833"/>
            <a:ext cx="8650916" cy="2509545"/>
          </a:xfrm>
        </p:spPr>
      </p:pic>
    </p:spTree>
    <p:extLst>
      <p:ext uri="{BB962C8B-B14F-4D97-AF65-F5344CB8AC3E}">
        <p14:creationId xmlns:p14="http://schemas.microsoft.com/office/powerpoint/2010/main" val="1603850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940D-F55A-CF45-B7E5-70E8B795603C}"/>
              </a:ext>
            </a:extLst>
          </p:cNvPr>
          <p:cNvSpPr>
            <a:spLocks noGrp="1"/>
          </p:cNvSpPr>
          <p:nvPr>
            <p:ph type="title"/>
          </p:nvPr>
        </p:nvSpPr>
        <p:spPr/>
        <p:txBody>
          <a:bodyPr/>
          <a:lstStyle/>
          <a:p>
            <a:r>
              <a:rPr lang="en-CA" sz="1800" dirty="0">
                <a:effectLst/>
                <a:latin typeface="CMBX12"/>
              </a:rPr>
              <a:t>Simulation of Real Credit Loss and Calculation of Expected Credit Loss (ECL) Using Cumulative </a:t>
            </a:r>
            <a:r>
              <a:rPr lang="en-US" altLang="zh-CN" sz="1800" dirty="0">
                <a:effectLst/>
                <a:latin typeface="CMBX12"/>
              </a:rPr>
              <a:t>PD</a:t>
            </a:r>
            <a:br>
              <a:rPr lang="en-CA" dirty="0"/>
            </a:br>
            <a:endParaRPr lang="en-US" dirty="0"/>
          </a:p>
        </p:txBody>
      </p:sp>
      <p:sp>
        <p:nvSpPr>
          <p:cNvPr id="3" name="Content Placeholder 2">
            <a:extLst>
              <a:ext uri="{FF2B5EF4-FFF2-40B4-BE49-F238E27FC236}">
                <a16:creationId xmlns:a16="http://schemas.microsoft.com/office/drawing/2014/main" id="{84EBBEC6-202F-D54C-A6F8-CCEF1321CE0A}"/>
              </a:ext>
            </a:extLst>
          </p:cNvPr>
          <p:cNvSpPr>
            <a:spLocks noGrp="1"/>
          </p:cNvSpPr>
          <p:nvPr>
            <p:ph idx="1"/>
          </p:nvPr>
        </p:nvSpPr>
        <p:spPr>
          <a:xfrm>
            <a:off x="683794" y="1331118"/>
            <a:ext cx="10824411" cy="4195763"/>
          </a:xfrm>
        </p:spPr>
        <p:txBody>
          <a:bodyPr/>
          <a:lstStyle/>
          <a:p>
            <a:r>
              <a:rPr lang="en-CA" sz="1800" dirty="0">
                <a:effectLst/>
                <a:latin typeface="Helvetica Neue" panose="02000503000000020004" pitchFamily="2" charset="0"/>
              </a:rPr>
              <a:t>Simulation scenarios where default counts </a:t>
            </a:r>
            <a:r>
              <a:rPr lang="en-US" altLang="zh-CN" sz="1800" dirty="0">
                <a:effectLst/>
                <a:latin typeface="Helvetica Neue" panose="02000503000000020004" pitchFamily="2" charset="0"/>
              </a:rPr>
              <a:t>of</a:t>
            </a:r>
            <a:r>
              <a:rPr lang="zh-CN" altLang="en-US" sz="1800" dirty="0">
                <a:effectLst/>
                <a:latin typeface="Helvetica Neue" panose="02000503000000020004" pitchFamily="2" charset="0"/>
              </a:rPr>
              <a:t> </a:t>
            </a:r>
            <a:r>
              <a:rPr lang="en-US" altLang="zh-CN" sz="1800" dirty="0">
                <a:effectLst/>
                <a:latin typeface="Helvetica Neue" panose="02000503000000020004" pitchFamily="2" charset="0"/>
              </a:rPr>
              <a:t>each</a:t>
            </a:r>
            <a:r>
              <a:rPr lang="zh-CN" altLang="en-US" sz="1800" dirty="0">
                <a:effectLst/>
                <a:latin typeface="Helvetica Neue" panose="02000503000000020004" pitchFamily="2" charset="0"/>
              </a:rPr>
              <a:t> </a:t>
            </a:r>
            <a:r>
              <a:rPr lang="en-US" altLang="zh-CN" sz="1800" dirty="0">
                <a:effectLst/>
                <a:latin typeface="Helvetica Neue" panose="02000503000000020004" pitchFamily="2" charset="0"/>
              </a:rPr>
              <a:t>year</a:t>
            </a:r>
            <a:r>
              <a:rPr lang="zh-CN" altLang="en-US" sz="1800" dirty="0">
                <a:effectLst/>
                <a:latin typeface="Helvetica Neue" panose="02000503000000020004" pitchFamily="2" charset="0"/>
              </a:rPr>
              <a:t> </a:t>
            </a:r>
            <a:r>
              <a:rPr lang="en-CA" sz="1800" dirty="0">
                <a:effectLst/>
                <a:latin typeface="Helvetica Neue" panose="02000503000000020004" pitchFamily="2" charset="0"/>
              </a:rPr>
              <a:t>are unavailable, relying solely on withdraw counts</a:t>
            </a:r>
            <a:r>
              <a:rPr lang="zh-CN" altLang="en-US" sz="1800" dirty="0">
                <a:effectLst/>
                <a:latin typeface="Helvetica Neue" panose="02000503000000020004" pitchFamily="2" charset="0"/>
              </a:rPr>
              <a:t> </a:t>
            </a:r>
            <a:r>
              <a:rPr lang="en-CA" altLang="zh-CN" sz="1800" dirty="0">
                <a:effectLst/>
                <a:latin typeface="Helvetica Neue" panose="02000503000000020004" pitchFamily="2" charset="0"/>
              </a:rPr>
              <a:t>and migration probability </a:t>
            </a:r>
            <a:r>
              <a:rPr lang="en-US" altLang="zh-CN" sz="1800" dirty="0">
                <a:latin typeface="Helvetica Neue" panose="02000503000000020004" pitchFamily="2" charset="0"/>
              </a:rPr>
              <a:t>to</a:t>
            </a:r>
            <a:r>
              <a:rPr lang="zh-CN" altLang="en-US" sz="1800" dirty="0">
                <a:latin typeface="Helvetica Neue" panose="02000503000000020004" pitchFamily="2" charset="0"/>
              </a:rPr>
              <a:t> </a:t>
            </a:r>
            <a:r>
              <a:rPr lang="en-US" altLang="zh-CN" sz="1800" dirty="0">
                <a:latin typeface="Helvetica Neue" panose="02000503000000020004" pitchFamily="2" charset="0"/>
              </a:rPr>
              <a:t>calculate</a:t>
            </a:r>
            <a:r>
              <a:rPr lang="zh-CN" altLang="en-US" sz="1800" dirty="0">
                <a:latin typeface="Helvetica Neue" panose="02000503000000020004" pitchFamily="2" charset="0"/>
              </a:rPr>
              <a:t> </a:t>
            </a:r>
            <a:r>
              <a:rPr lang="en-US" altLang="zh-CN" sz="1800" dirty="0">
                <a:latin typeface="Helvetica Neue" panose="02000503000000020004" pitchFamily="2" charset="0"/>
              </a:rPr>
              <a:t>cumulative</a:t>
            </a:r>
            <a:r>
              <a:rPr lang="zh-CN" altLang="en-US" sz="1800" dirty="0">
                <a:latin typeface="Helvetica Neue" panose="02000503000000020004" pitchFamily="2" charset="0"/>
              </a:rPr>
              <a:t> </a:t>
            </a:r>
            <a:r>
              <a:rPr lang="en-US" altLang="zh-CN" sz="1800" dirty="0">
                <a:latin typeface="Helvetica Neue" panose="02000503000000020004" pitchFamily="2" charset="0"/>
              </a:rPr>
              <a:t>PD</a:t>
            </a:r>
            <a:r>
              <a:rPr lang="en-CA" sz="1800" dirty="0">
                <a:effectLst/>
                <a:latin typeface="Helvetica Neue" panose="02000503000000020004" pitchFamily="2" charset="0"/>
              </a:rPr>
              <a:t>.</a:t>
            </a:r>
          </a:p>
          <a:p>
            <a:endParaRPr lang="en-US" dirty="0"/>
          </a:p>
        </p:txBody>
      </p:sp>
    </p:spTree>
    <p:extLst>
      <p:ext uri="{BB962C8B-B14F-4D97-AF65-F5344CB8AC3E}">
        <p14:creationId xmlns:p14="http://schemas.microsoft.com/office/powerpoint/2010/main" val="842924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082D-D1E4-084A-96DC-4F1CCE936A37}"/>
              </a:ext>
            </a:extLst>
          </p:cNvPr>
          <p:cNvSpPr>
            <a:spLocks noGrp="1"/>
          </p:cNvSpPr>
          <p:nvPr>
            <p:ph type="title"/>
          </p:nvPr>
        </p:nvSpPr>
        <p:spPr/>
        <p:txBody>
          <a:bodyPr/>
          <a:lstStyle/>
          <a:p>
            <a:r>
              <a:rPr lang="en-US" dirty="0"/>
              <a:t>Simulation</a:t>
            </a:r>
            <a:r>
              <a:rPr lang="zh-CN" altLang="en-US" dirty="0"/>
              <a:t> </a:t>
            </a:r>
            <a:r>
              <a:rPr lang="en-US" altLang="zh-CN" dirty="0"/>
              <a:t>process</a:t>
            </a:r>
            <a:endParaRPr lang="en-US" dirty="0"/>
          </a:p>
        </p:txBody>
      </p:sp>
      <p:sp>
        <p:nvSpPr>
          <p:cNvPr id="3" name="Content Placeholder 2">
            <a:extLst>
              <a:ext uri="{FF2B5EF4-FFF2-40B4-BE49-F238E27FC236}">
                <a16:creationId xmlns:a16="http://schemas.microsoft.com/office/drawing/2014/main" id="{90CDD921-B060-A14F-94A3-20B42247428F}"/>
              </a:ext>
            </a:extLst>
          </p:cNvPr>
          <p:cNvSpPr>
            <a:spLocks noGrp="1"/>
          </p:cNvSpPr>
          <p:nvPr>
            <p:ph idx="1"/>
          </p:nvPr>
        </p:nvSpPr>
        <p:spPr/>
        <p:txBody>
          <a:bodyPr/>
          <a:lstStyle/>
          <a:p>
            <a:r>
              <a:rPr lang="en-CA" sz="1800" dirty="0">
                <a:effectLst/>
                <a:latin typeface="CMR10"/>
              </a:rPr>
              <a:t>The simulation starts with a Transition Matrix (TM) that includes complete withdraws. The default counts are determined, and the withdraw counts are stored for each period. The withdraw adjusted counts are calculated by deducting the withdraw probability at each iteration. </a:t>
            </a:r>
            <a:endParaRPr lang="en-CA" dirty="0"/>
          </a:p>
          <a:p>
            <a:r>
              <a:rPr lang="en-CA" sz="1800" dirty="0">
                <a:effectLst/>
                <a:latin typeface="CMR10"/>
              </a:rPr>
              <a:t>For each period, the ECL is calculated using the withdraw adjusted counts. This involves deducting the withdraw count</a:t>
            </a:r>
            <a:r>
              <a:rPr lang="en-US" altLang="zh-CN" sz="1800" dirty="0">
                <a:effectLst/>
                <a:latin typeface="CMR10"/>
              </a:rPr>
              <a:t>s</a:t>
            </a:r>
            <a:r>
              <a:rPr lang="en-CA" sz="1800" dirty="0">
                <a:effectLst/>
                <a:latin typeface="CMR10"/>
              </a:rPr>
              <a:t> each iteration and multiplying the </a:t>
            </a:r>
            <a:r>
              <a:rPr lang="en-US" altLang="zh-CN" sz="1800" dirty="0">
                <a:effectLst/>
                <a:latin typeface="CMR10"/>
              </a:rPr>
              <a:t>PD</a:t>
            </a:r>
            <a:r>
              <a:rPr lang="en-CA" sz="1800" dirty="0">
                <a:effectLst/>
                <a:latin typeface="CMR10"/>
              </a:rPr>
              <a:t> from </a:t>
            </a:r>
            <a:r>
              <a:rPr lang="en-US" altLang="zh-CN" sz="1800" dirty="0">
                <a:effectLst/>
                <a:latin typeface="CMR10"/>
              </a:rPr>
              <a:t>Transition</a:t>
            </a:r>
            <a:r>
              <a:rPr lang="zh-CN" altLang="en-US" sz="1800" dirty="0">
                <a:effectLst/>
                <a:latin typeface="CMR10"/>
              </a:rPr>
              <a:t> </a:t>
            </a:r>
            <a:r>
              <a:rPr lang="en-US" altLang="zh-CN" sz="1800" dirty="0">
                <a:effectLst/>
                <a:latin typeface="CMR10"/>
              </a:rPr>
              <a:t>Matrix</a:t>
            </a:r>
            <a:r>
              <a:rPr lang="en-CA" sz="1800" dirty="0">
                <a:effectLst/>
                <a:latin typeface="CMR10"/>
              </a:rPr>
              <a:t> by the withdraw adjusted counts to calculate the ex</a:t>
            </a:r>
            <a:r>
              <a:rPr lang="en-US" altLang="zh-CN" sz="1800" dirty="0">
                <a:effectLst/>
                <a:latin typeface="CMR10"/>
              </a:rPr>
              <a:t>pected</a:t>
            </a:r>
            <a:r>
              <a:rPr lang="en-CA" sz="1800" dirty="0">
                <a:effectLst/>
                <a:latin typeface="CMR10"/>
              </a:rPr>
              <a:t> default count. </a:t>
            </a:r>
            <a:endParaRPr lang="en-CA" dirty="0"/>
          </a:p>
          <a:p>
            <a:endParaRPr lang="en-US" dirty="0"/>
          </a:p>
        </p:txBody>
      </p:sp>
    </p:spTree>
    <p:extLst>
      <p:ext uri="{BB962C8B-B14F-4D97-AF65-F5344CB8AC3E}">
        <p14:creationId xmlns:p14="http://schemas.microsoft.com/office/powerpoint/2010/main" val="19336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11CF-5B74-B849-B8E8-99D3CBC1FC55}"/>
              </a:ext>
            </a:extLst>
          </p:cNvPr>
          <p:cNvSpPr>
            <a:spLocks noGrp="1"/>
          </p:cNvSpPr>
          <p:nvPr>
            <p:ph type="title"/>
          </p:nvPr>
        </p:nvSpPr>
        <p:spPr/>
        <p:txBody>
          <a:bodyPr>
            <a:normAutofit fontScale="90000"/>
          </a:bodyPr>
          <a:lstStyle/>
          <a:p>
            <a:r>
              <a:rPr lang="en-US" altLang="zh-CN" dirty="0"/>
              <a:t>Obligors</a:t>
            </a:r>
            <a:r>
              <a:rPr lang="zh-CN" altLang="en-US" dirty="0"/>
              <a:t> </a:t>
            </a:r>
            <a:r>
              <a:rPr lang="en-US" altLang="zh-CN" dirty="0"/>
              <a:t>distribution</a:t>
            </a:r>
            <a:r>
              <a:rPr lang="zh-CN" altLang="en-US" dirty="0"/>
              <a:t> </a:t>
            </a:r>
            <a:r>
              <a:rPr lang="en-US" altLang="zh-CN" dirty="0"/>
              <a:t>at</a:t>
            </a:r>
            <a:r>
              <a:rPr lang="zh-CN" altLang="en-US" dirty="0"/>
              <a:t> </a:t>
            </a:r>
            <a:r>
              <a:rPr lang="en-US" altLang="zh-CN" dirty="0"/>
              <a:t>quarter</a:t>
            </a:r>
            <a:r>
              <a:rPr lang="zh-CN" altLang="en-US" dirty="0"/>
              <a:t> </a:t>
            </a:r>
            <a:r>
              <a:rPr lang="en-US" altLang="zh-CN" dirty="0"/>
              <a:t>5</a:t>
            </a:r>
            <a:r>
              <a:rPr lang="zh-CN" altLang="en-US" dirty="0"/>
              <a:t> </a:t>
            </a:r>
            <a:r>
              <a:rPr lang="en-US" altLang="zh-CN" dirty="0"/>
              <a:t>and</a:t>
            </a:r>
            <a:r>
              <a:rPr lang="zh-CN" altLang="en-US" dirty="0"/>
              <a:t> </a:t>
            </a:r>
            <a:r>
              <a:rPr lang="en-US" altLang="zh-CN" dirty="0"/>
              <a:t>10</a:t>
            </a:r>
            <a:endParaRPr lang="en-US" dirty="0"/>
          </a:p>
        </p:txBody>
      </p:sp>
      <p:pic>
        <p:nvPicPr>
          <p:cNvPr id="9" name="Content Placeholder 8" descr="A graph of a number of bars&#10;&#10;Description automatically generated with medium confidence">
            <a:extLst>
              <a:ext uri="{FF2B5EF4-FFF2-40B4-BE49-F238E27FC236}">
                <a16:creationId xmlns:a16="http://schemas.microsoft.com/office/drawing/2014/main" id="{005A333E-54C3-0F48-8F1E-6CB7951EE13B}"/>
              </a:ext>
            </a:extLst>
          </p:cNvPr>
          <p:cNvPicPr>
            <a:picLocks noGrp="1" noChangeAspect="1"/>
          </p:cNvPicPr>
          <p:nvPr>
            <p:ph idx="1"/>
          </p:nvPr>
        </p:nvPicPr>
        <p:blipFill>
          <a:blip r:embed="rId2"/>
          <a:stretch>
            <a:fillRect/>
          </a:stretch>
        </p:blipFill>
        <p:spPr>
          <a:xfrm>
            <a:off x="0" y="1929865"/>
            <a:ext cx="5906330" cy="4262388"/>
          </a:xfrm>
        </p:spPr>
      </p:pic>
      <p:pic>
        <p:nvPicPr>
          <p:cNvPr id="11" name="Picture 10" descr="A chart with blue squares and green squares&#10;&#10;Description automatically generated">
            <a:extLst>
              <a:ext uri="{FF2B5EF4-FFF2-40B4-BE49-F238E27FC236}">
                <a16:creationId xmlns:a16="http://schemas.microsoft.com/office/drawing/2014/main" id="{114AEBB0-B517-8646-A77D-8C3004725F6F}"/>
              </a:ext>
            </a:extLst>
          </p:cNvPr>
          <p:cNvPicPr>
            <a:picLocks noChangeAspect="1"/>
          </p:cNvPicPr>
          <p:nvPr/>
        </p:nvPicPr>
        <p:blipFill>
          <a:blip r:embed="rId3"/>
          <a:stretch>
            <a:fillRect/>
          </a:stretch>
        </p:blipFill>
        <p:spPr>
          <a:xfrm>
            <a:off x="6285671" y="1929866"/>
            <a:ext cx="5906329" cy="4262387"/>
          </a:xfrm>
          <a:prstGeom prst="rect">
            <a:avLst/>
          </a:prstGeom>
        </p:spPr>
      </p:pic>
    </p:spTree>
    <p:extLst>
      <p:ext uri="{BB962C8B-B14F-4D97-AF65-F5344CB8AC3E}">
        <p14:creationId xmlns:p14="http://schemas.microsoft.com/office/powerpoint/2010/main" val="326047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A928-29E2-7344-89E7-DECED0424A1F}"/>
              </a:ext>
            </a:extLst>
          </p:cNvPr>
          <p:cNvSpPr>
            <a:spLocks noGrp="1"/>
          </p:cNvSpPr>
          <p:nvPr>
            <p:ph type="title"/>
          </p:nvPr>
        </p:nvSpPr>
        <p:spPr/>
        <p:txBody>
          <a:bodyPr>
            <a:normAutofit/>
          </a:bodyPr>
          <a:lstStyle/>
          <a:p>
            <a:r>
              <a:rPr lang="en-CA" b="1" dirty="0"/>
              <a:t>Traditional Methodologies:</a:t>
            </a:r>
            <a:endParaRPr lang="en-US" dirty="0"/>
          </a:p>
        </p:txBody>
      </p:sp>
      <p:sp>
        <p:nvSpPr>
          <p:cNvPr id="3" name="Content Placeholder 2">
            <a:extLst>
              <a:ext uri="{FF2B5EF4-FFF2-40B4-BE49-F238E27FC236}">
                <a16:creationId xmlns:a16="http://schemas.microsoft.com/office/drawing/2014/main" id="{6E18CBE8-3E7E-C343-A965-1BBC47091FF2}"/>
              </a:ext>
            </a:extLst>
          </p:cNvPr>
          <p:cNvSpPr>
            <a:spLocks noGrp="1"/>
          </p:cNvSpPr>
          <p:nvPr>
            <p:ph idx="1"/>
          </p:nvPr>
        </p:nvSpPr>
        <p:spPr/>
        <p:txBody>
          <a:bodyPr/>
          <a:lstStyle/>
          <a:p>
            <a:pPr>
              <a:buFont typeface="Arial" panose="020B0604020202020204" pitchFamily="34" charset="0"/>
              <a:buChar char="•"/>
            </a:pPr>
            <a:r>
              <a:rPr lang="en-CA" b="1" dirty="0"/>
              <a:t>Credit Scoring Models:</a:t>
            </a:r>
            <a:r>
              <a:rPr lang="en-CA" dirty="0"/>
              <a:t> Simplified risk assessment using borrower attributes (e.g., FICO score</a:t>
            </a:r>
            <a:r>
              <a:rPr lang="en-CA" sz="2800" dirty="0">
                <a:effectLst/>
                <a:latin typeface="CMR10"/>
              </a:rPr>
              <a:t> [1] Altman, E. I. (1968).</a:t>
            </a:r>
            <a:r>
              <a:rPr lang="en-CA" dirty="0"/>
              <a:t>).</a:t>
            </a:r>
          </a:p>
          <a:p>
            <a:pPr>
              <a:buFont typeface="Arial" panose="020B0604020202020204" pitchFamily="34" charset="0"/>
              <a:buChar char="•"/>
            </a:pPr>
            <a:r>
              <a:rPr lang="en-CA" b="1" dirty="0"/>
              <a:t>Structural Models:</a:t>
            </a:r>
            <a:r>
              <a:rPr lang="en-CA" dirty="0"/>
              <a:t> Default probability based on firm’s equity as a call option on assets (e.g., Merton model</a:t>
            </a:r>
            <a:r>
              <a:rPr lang="zh-CN" altLang="en-US" dirty="0"/>
              <a:t> </a:t>
            </a:r>
            <a:r>
              <a:rPr lang="en-CA" sz="2800" dirty="0">
                <a:effectLst/>
                <a:latin typeface="CMR10"/>
              </a:rPr>
              <a:t>[2] Merton, R. C. (1974).</a:t>
            </a:r>
            <a:r>
              <a:rPr lang="en-CA" dirty="0"/>
              <a:t>).</a:t>
            </a:r>
          </a:p>
          <a:p>
            <a:pPr>
              <a:buFont typeface="Arial" panose="020B0604020202020204" pitchFamily="34" charset="0"/>
              <a:buChar char="•"/>
            </a:pPr>
            <a:r>
              <a:rPr lang="en-CA" b="1" dirty="0"/>
              <a:t>Reduced-Form Models:</a:t>
            </a:r>
            <a:r>
              <a:rPr lang="en-CA" dirty="0"/>
              <a:t> Direct modeling of default events using market data</a:t>
            </a:r>
            <a:r>
              <a:rPr lang="en-CA" sz="2800" dirty="0">
                <a:effectLst/>
                <a:latin typeface="CMR10"/>
              </a:rPr>
              <a:t> [3] </a:t>
            </a:r>
            <a:r>
              <a:rPr lang="en-CA" sz="2800" dirty="0" err="1">
                <a:effectLst/>
                <a:latin typeface="CMR10"/>
              </a:rPr>
              <a:t>Duffie</a:t>
            </a:r>
            <a:r>
              <a:rPr lang="en-CA" sz="2800" dirty="0">
                <a:effectLst/>
                <a:latin typeface="CMR10"/>
              </a:rPr>
              <a:t>, D., &amp; Singleton, K. J. (1999)</a:t>
            </a:r>
            <a:r>
              <a:rPr lang="en-CA" dirty="0"/>
              <a:t>.</a:t>
            </a:r>
          </a:p>
          <a:p>
            <a:endParaRPr lang="en-US" dirty="0"/>
          </a:p>
        </p:txBody>
      </p:sp>
    </p:spTree>
    <p:extLst>
      <p:ext uri="{BB962C8B-B14F-4D97-AF65-F5344CB8AC3E}">
        <p14:creationId xmlns:p14="http://schemas.microsoft.com/office/powerpoint/2010/main" val="1929387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433B-8FD7-2845-90BB-917D81F90CAB}"/>
              </a:ext>
            </a:extLst>
          </p:cNvPr>
          <p:cNvSpPr>
            <a:spLocks noGrp="1"/>
          </p:cNvSpPr>
          <p:nvPr>
            <p:ph type="title"/>
          </p:nvPr>
        </p:nvSpPr>
        <p:spPr/>
        <p:txBody>
          <a:bodyPr>
            <a:normAutofit/>
          </a:bodyPr>
          <a:lstStyle/>
          <a:p>
            <a:r>
              <a:rPr lang="en-CA" sz="4400" dirty="0">
                <a:effectLst/>
                <a:latin typeface="CMBX10"/>
              </a:rPr>
              <a:t>Heatmap at Quarter 5: </a:t>
            </a:r>
            <a:endParaRPr lang="en-US" dirty="0"/>
          </a:p>
        </p:txBody>
      </p:sp>
      <p:sp>
        <p:nvSpPr>
          <p:cNvPr id="3" name="Content Placeholder 2">
            <a:extLst>
              <a:ext uri="{FF2B5EF4-FFF2-40B4-BE49-F238E27FC236}">
                <a16:creationId xmlns:a16="http://schemas.microsoft.com/office/drawing/2014/main" id="{50258816-BEF3-A248-983A-94BB5E3F88B1}"/>
              </a:ext>
            </a:extLst>
          </p:cNvPr>
          <p:cNvSpPr>
            <a:spLocks noGrp="1"/>
          </p:cNvSpPr>
          <p:nvPr>
            <p:ph idx="1"/>
          </p:nvPr>
        </p:nvSpPr>
        <p:spPr/>
        <p:txBody>
          <a:bodyPr/>
          <a:lstStyle/>
          <a:p>
            <a:pPr>
              <a:buFont typeface="Arial" panose="020B0604020202020204" pitchFamily="34" charset="0"/>
              <a:buChar char="•"/>
            </a:pPr>
            <a:r>
              <a:rPr lang="en-CA" sz="1800" dirty="0">
                <a:effectLst/>
                <a:latin typeface="CMR10"/>
              </a:rPr>
              <a:t>The majority of the obligors in higher ratings (Rating 1 to Rating 4) remain in their original ratings, indicating stability in the early quarters. </a:t>
            </a:r>
            <a:endParaRPr lang="en-CA" dirty="0">
              <a:effectLst/>
            </a:endParaRPr>
          </a:p>
          <a:p>
            <a:pPr>
              <a:buFont typeface="Arial" panose="020B0604020202020204" pitchFamily="34" charset="0"/>
              <a:buChar char="•"/>
            </a:pPr>
            <a:r>
              <a:rPr lang="en-CA" sz="1800" dirty="0">
                <a:effectLst/>
                <a:latin typeface="CMR10"/>
              </a:rPr>
              <a:t>Ratings 5 and below show a noticeable transition to lower ratings and the default state, reflecting higher credit risk for lower-rated obligors. </a:t>
            </a:r>
            <a:endParaRPr lang="en-CA" dirty="0">
              <a:effectLst/>
            </a:endParaRPr>
          </a:p>
          <a:p>
            <a:pPr>
              <a:buFont typeface="Arial" panose="020B0604020202020204" pitchFamily="34" charset="0"/>
              <a:buChar char="•"/>
            </a:pPr>
            <a:r>
              <a:rPr lang="en-CA" sz="1800" dirty="0">
                <a:effectLst/>
                <a:latin typeface="CMR10"/>
              </a:rPr>
              <a:t>Withdraws and defaults are relatively low at this stage, with most obligors still in the system. </a:t>
            </a:r>
            <a:endParaRPr lang="en-CA" dirty="0">
              <a:effectLst/>
            </a:endParaRPr>
          </a:p>
          <a:p>
            <a:endParaRPr lang="en-US" dirty="0"/>
          </a:p>
        </p:txBody>
      </p:sp>
    </p:spTree>
    <p:extLst>
      <p:ext uri="{BB962C8B-B14F-4D97-AF65-F5344CB8AC3E}">
        <p14:creationId xmlns:p14="http://schemas.microsoft.com/office/powerpoint/2010/main" val="180964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9CAF-F838-E148-A7A4-1615D73F5A3E}"/>
              </a:ext>
            </a:extLst>
          </p:cNvPr>
          <p:cNvSpPr>
            <a:spLocks noGrp="1"/>
          </p:cNvSpPr>
          <p:nvPr>
            <p:ph type="title"/>
          </p:nvPr>
        </p:nvSpPr>
        <p:spPr/>
        <p:txBody>
          <a:bodyPr>
            <a:normAutofit/>
          </a:bodyPr>
          <a:lstStyle/>
          <a:p>
            <a:r>
              <a:rPr lang="en-CA" dirty="0">
                <a:effectLst/>
                <a:latin typeface="CMBX10"/>
              </a:rPr>
              <a:t>Heatmap at Quarter 10: </a:t>
            </a:r>
            <a:endParaRPr lang="en-US" dirty="0"/>
          </a:p>
        </p:txBody>
      </p:sp>
      <p:sp>
        <p:nvSpPr>
          <p:cNvPr id="3" name="Content Placeholder 2">
            <a:extLst>
              <a:ext uri="{FF2B5EF4-FFF2-40B4-BE49-F238E27FC236}">
                <a16:creationId xmlns:a16="http://schemas.microsoft.com/office/drawing/2014/main" id="{EEF4FAA2-6FA0-3D42-B24A-8DD740CB5C2C}"/>
              </a:ext>
            </a:extLst>
          </p:cNvPr>
          <p:cNvSpPr>
            <a:spLocks noGrp="1"/>
          </p:cNvSpPr>
          <p:nvPr>
            <p:ph idx="1"/>
          </p:nvPr>
        </p:nvSpPr>
        <p:spPr/>
        <p:txBody>
          <a:bodyPr/>
          <a:lstStyle/>
          <a:p>
            <a:pPr>
              <a:buFont typeface="Arial" panose="020B0604020202020204" pitchFamily="34" charset="0"/>
              <a:buChar char="•"/>
            </a:pPr>
            <a:r>
              <a:rPr lang="en-CA" sz="1800" dirty="0">
                <a:effectLst/>
                <a:latin typeface="CMR10"/>
              </a:rPr>
              <a:t>By Quarter 10, there is a significant shift with higher defaults and withdraws, particularly in lower ratings (Rating 7 to Rating 10). </a:t>
            </a:r>
            <a:endParaRPr lang="en-CA" dirty="0">
              <a:effectLst/>
            </a:endParaRPr>
          </a:p>
          <a:p>
            <a:pPr>
              <a:buFont typeface="Arial" panose="020B0604020202020204" pitchFamily="34" charset="0"/>
              <a:buChar char="•"/>
            </a:pPr>
            <a:r>
              <a:rPr lang="en-CA" sz="1800" dirty="0">
                <a:effectLst/>
                <a:latin typeface="CMR10"/>
              </a:rPr>
              <a:t>Higher ratings (Rating 1 to Rating 4) still retain a substantial proportion of obligors, but some transitions to lower ratings and defaults are evident. </a:t>
            </a:r>
            <a:endParaRPr lang="en-CA" dirty="0">
              <a:effectLst/>
            </a:endParaRPr>
          </a:p>
          <a:p>
            <a:pPr>
              <a:buFont typeface="Arial" panose="020B0604020202020204" pitchFamily="34" charset="0"/>
              <a:buChar char="•"/>
            </a:pPr>
            <a:r>
              <a:rPr lang="en-CA" sz="1800" dirty="0">
                <a:effectLst/>
                <a:latin typeface="CMR10"/>
              </a:rPr>
              <a:t>The DR are noticeably higher, indicating increased credit risk over time. </a:t>
            </a:r>
            <a:endParaRPr lang="en-CA" dirty="0">
              <a:effectLst/>
            </a:endParaRPr>
          </a:p>
          <a:p>
            <a:endParaRPr lang="en-US" dirty="0"/>
          </a:p>
        </p:txBody>
      </p:sp>
    </p:spTree>
    <p:extLst>
      <p:ext uri="{BB962C8B-B14F-4D97-AF65-F5344CB8AC3E}">
        <p14:creationId xmlns:p14="http://schemas.microsoft.com/office/powerpoint/2010/main" val="2557955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4069-70CA-7C43-A3B7-70BD626C96C2}"/>
              </a:ext>
            </a:extLst>
          </p:cNvPr>
          <p:cNvSpPr>
            <a:spLocks noGrp="1"/>
          </p:cNvSpPr>
          <p:nvPr>
            <p:ph type="title"/>
          </p:nvPr>
        </p:nvSpPr>
        <p:spPr/>
        <p:txBody>
          <a:bodyPr/>
          <a:lstStyle/>
          <a:p>
            <a:r>
              <a:rPr lang="en-US" altLang="zh-CN" dirty="0"/>
              <a:t>Real</a:t>
            </a:r>
            <a:r>
              <a:rPr lang="zh-CN" altLang="en-US" dirty="0"/>
              <a:t> </a:t>
            </a:r>
            <a:r>
              <a:rPr lang="en-US" altLang="zh-CN" dirty="0"/>
              <a:t>loss</a:t>
            </a:r>
            <a:r>
              <a:rPr lang="zh-CN" altLang="en-US" dirty="0"/>
              <a:t> </a:t>
            </a:r>
            <a:r>
              <a:rPr lang="en-US" altLang="zh-CN" dirty="0"/>
              <a:t>compared</a:t>
            </a:r>
            <a:r>
              <a:rPr lang="zh-CN" altLang="en-US" dirty="0"/>
              <a:t> </a:t>
            </a:r>
            <a:r>
              <a:rPr lang="en-US" altLang="zh-CN" dirty="0"/>
              <a:t>to</a:t>
            </a:r>
            <a:r>
              <a:rPr lang="zh-CN" altLang="en-US" dirty="0"/>
              <a:t> </a:t>
            </a:r>
            <a:r>
              <a:rPr lang="en-US" altLang="zh-CN" dirty="0"/>
              <a:t>Expected</a:t>
            </a:r>
            <a:r>
              <a:rPr lang="zh-CN" altLang="en-US" dirty="0"/>
              <a:t> </a:t>
            </a:r>
            <a:r>
              <a:rPr lang="en-US" altLang="zh-CN" dirty="0"/>
              <a:t>loss</a:t>
            </a:r>
            <a:endParaRPr lang="en-US" dirty="0"/>
          </a:p>
        </p:txBody>
      </p:sp>
      <p:pic>
        <p:nvPicPr>
          <p:cNvPr id="5" name="Content Placeholder 4" descr="A graph of loss and loss&#10;&#10;Description automatically generated with medium confidence">
            <a:extLst>
              <a:ext uri="{FF2B5EF4-FFF2-40B4-BE49-F238E27FC236}">
                <a16:creationId xmlns:a16="http://schemas.microsoft.com/office/drawing/2014/main" id="{F4C80272-78BB-0046-BA85-5794B06250BB}"/>
              </a:ext>
            </a:extLst>
          </p:cNvPr>
          <p:cNvPicPr>
            <a:picLocks noGrp="1" noChangeAspect="1"/>
          </p:cNvPicPr>
          <p:nvPr>
            <p:ph idx="1"/>
          </p:nvPr>
        </p:nvPicPr>
        <p:blipFill>
          <a:blip r:embed="rId2"/>
          <a:stretch>
            <a:fillRect/>
          </a:stretch>
        </p:blipFill>
        <p:spPr>
          <a:xfrm>
            <a:off x="1609726" y="1917366"/>
            <a:ext cx="8715751" cy="4323013"/>
          </a:xfrm>
        </p:spPr>
      </p:pic>
    </p:spTree>
    <p:extLst>
      <p:ext uri="{BB962C8B-B14F-4D97-AF65-F5344CB8AC3E}">
        <p14:creationId xmlns:p14="http://schemas.microsoft.com/office/powerpoint/2010/main" val="9702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8D32-297F-1946-89D0-297CD207D8DA}"/>
              </a:ext>
            </a:extLst>
          </p:cNvPr>
          <p:cNvSpPr>
            <a:spLocks noGrp="1"/>
          </p:cNvSpPr>
          <p:nvPr>
            <p:ph type="title"/>
          </p:nvPr>
        </p:nvSpPr>
        <p:spPr/>
        <p:txBody>
          <a:bodyPr/>
          <a:lstStyle/>
          <a:p>
            <a:r>
              <a:rPr lang="en-CA" sz="1800" dirty="0">
                <a:effectLst/>
                <a:latin typeface="CMBX12"/>
              </a:rPr>
              <a:t>Case 1: Theoretical Accuracy in Credit Risk Modeling </a:t>
            </a:r>
            <a:endParaRPr lang="en-US" dirty="0"/>
          </a:p>
        </p:txBody>
      </p:sp>
      <p:sp>
        <p:nvSpPr>
          <p:cNvPr id="3" name="Content Placeholder 2">
            <a:extLst>
              <a:ext uri="{FF2B5EF4-FFF2-40B4-BE49-F238E27FC236}">
                <a16:creationId xmlns:a16="http://schemas.microsoft.com/office/drawing/2014/main" id="{84959618-E1A6-D540-8BE5-E1FE30192C9D}"/>
              </a:ext>
            </a:extLst>
          </p:cNvPr>
          <p:cNvSpPr>
            <a:spLocks noGrp="1"/>
          </p:cNvSpPr>
          <p:nvPr>
            <p:ph idx="1"/>
          </p:nvPr>
        </p:nvSpPr>
        <p:spPr>
          <a:xfrm>
            <a:off x="838200" y="1691323"/>
            <a:ext cx="10515600" cy="4195763"/>
          </a:xfrm>
        </p:spPr>
        <p:txBody>
          <a:bodyPr/>
          <a:lstStyle/>
          <a:p>
            <a:r>
              <a:rPr lang="en-CA" sz="1800" dirty="0">
                <a:effectLst/>
                <a:latin typeface="CMR10"/>
              </a:rPr>
              <a:t>This case assumes that all customers who withdraw from their obligations do so at the end of each period. Additionally, the model operates under the assumptions of a Loss Given Default (LGD) of 1 and an Exposure at Default (EAD) of 1 </a:t>
            </a:r>
            <a:endParaRPr lang="en-CA" dirty="0"/>
          </a:p>
          <a:p>
            <a:endParaRPr lang="en-US" dirty="0"/>
          </a:p>
        </p:txBody>
      </p:sp>
      <p:pic>
        <p:nvPicPr>
          <p:cNvPr id="5" name="Picture 4" descr="A math equations on a white background&#10;&#10;Description automatically generated">
            <a:extLst>
              <a:ext uri="{FF2B5EF4-FFF2-40B4-BE49-F238E27FC236}">
                <a16:creationId xmlns:a16="http://schemas.microsoft.com/office/drawing/2014/main" id="{4906982F-D924-BA41-BC5F-520D55EC6091}"/>
              </a:ext>
            </a:extLst>
          </p:cNvPr>
          <p:cNvPicPr>
            <a:picLocks noChangeAspect="1"/>
          </p:cNvPicPr>
          <p:nvPr/>
        </p:nvPicPr>
        <p:blipFill>
          <a:blip r:embed="rId2"/>
          <a:stretch>
            <a:fillRect/>
          </a:stretch>
        </p:blipFill>
        <p:spPr>
          <a:xfrm>
            <a:off x="2635919" y="2797435"/>
            <a:ext cx="6709190" cy="3281813"/>
          </a:xfrm>
          <a:prstGeom prst="rect">
            <a:avLst/>
          </a:prstGeom>
        </p:spPr>
      </p:pic>
    </p:spTree>
    <p:extLst>
      <p:ext uri="{BB962C8B-B14F-4D97-AF65-F5344CB8AC3E}">
        <p14:creationId xmlns:p14="http://schemas.microsoft.com/office/powerpoint/2010/main" val="154989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687-FA84-5D46-8D39-9ADDF6632A94}"/>
              </a:ext>
            </a:extLst>
          </p:cNvPr>
          <p:cNvSpPr>
            <a:spLocks noGrp="1"/>
          </p:cNvSpPr>
          <p:nvPr>
            <p:ph type="title"/>
          </p:nvPr>
        </p:nvSpPr>
        <p:spPr/>
        <p:txBody>
          <a:bodyPr/>
          <a:lstStyle/>
          <a:p>
            <a:r>
              <a:rPr lang="en-US" altLang="zh-CN" sz="1800" dirty="0">
                <a:latin typeface="CMR10"/>
              </a:rPr>
              <a:t>D</a:t>
            </a:r>
            <a:r>
              <a:rPr lang="en-CA" sz="1800" dirty="0" err="1">
                <a:effectLst/>
                <a:latin typeface="CMR10"/>
              </a:rPr>
              <a:t>istribution</a:t>
            </a:r>
            <a:r>
              <a:rPr lang="en-CA" sz="1800" dirty="0">
                <a:effectLst/>
                <a:latin typeface="CMR10"/>
              </a:rPr>
              <a:t> of the predicted defaults and the actual observed defaults across Period 5, and 10 </a:t>
            </a:r>
            <a:endParaRPr lang="en-US" dirty="0"/>
          </a:p>
        </p:txBody>
      </p:sp>
      <p:pic>
        <p:nvPicPr>
          <p:cNvPr id="5" name="Content Placeholder 4" descr="A diagram of a normal distribution&#10;&#10;Description automatically generated">
            <a:extLst>
              <a:ext uri="{FF2B5EF4-FFF2-40B4-BE49-F238E27FC236}">
                <a16:creationId xmlns:a16="http://schemas.microsoft.com/office/drawing/2014/main" id="{28CA83AC-F2C9-5A4E-A6CE-FAAFAD678A38}"/>
              </a:ext>
            </a:extLst>
          </p:cNvPr>
          <p:cNvPicPr>
            <a:picLocks noGrp="1" noChangeAspect="1"/>
          </p:cNvPicPr>
          <p:nvPr>
            <p:ph idx="1"/>
          </p:nvPr>
        </p:nvPicPr>
        <p:blipFill>
          <a:blip r:embed="rId2"/>
          <a:stretch>
            <a:fillRect/>
          </a:stretch>
        </p:blipFill>
        <p:spPr>
          <a:xfrm>
            <a:off x="0" y="2390274"/>
            <a:ext cx="6016147" cy="3218831"/>
          </a:xfrm>
        </p:spPr>
      </p:pic>
      <p:pic>
        <p:nvPicPr>
          <p:cNvPr id="7" name="Picture 6" descr="A graph of normal fit&#10;&#10;Description automatically generated">
            <a:extLst>
              <a:ext uri="{FF2B5EF4-FFF2-40B4-BE49-F238E27FC236}">
                <a16:creationId xmlns:a16="http://schemas.microsoft.com/office/drawing/2014/main" id="{F5A8FDDE-3866-CE41-BD50-EFE1419B7441}"/>
              </a:ext>
            </a:extLst>
          </p:cNvPr>
          <p:cNvPicPr>
            <a:picLocks noChangeAspect="1"/>
          </p:cNvPicPr>
          <p:nvPr/>
        </p:nvPicPr>
        <p:blipFill>
          <a:blip r:embed="rId3"/>
          <a:stretch>
            <a:fillRect/>
          </a:stretch>
        </p:blipFill>
        <p:spPr>
          <a:xfrm>
            <a:off x="6096000" y="2390273"/>
            <a:ext cx="6073628" cy="3218831"/>
          </a:xfrm>
          <a:prstGeom prst="rect">
            <a:avLst/>
          </a:prstGeom>
        </p:spPr>
      </p:pic>
    </p:spTree>
    <p:extLst>
      <p:ext uri="{BB962C8B-B14F-4D97-AF65-F5344CB8AC3E}">
        <p14:creationId xmlns:p14="http://schemas.microsoft.com/office/powerpoint/2010/main" val="2305267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366B-0EBB-AA4F-BEC3-876C0A0C8603}"/>
              </a:ext>
            </a:extLst>
          </p:cNvPr>
          <p:cNvSpPr>
            <a:spLocks noGrp="1"/>
          </p:cNvSpPr>
          <p:nvPr>
            <p:ph type="title"/>
          </p:nvPr>
        </p:nvSpPr>
        <p:spPr/>
        <p:txBody>
          <a:bodyPr/>
          <a:lstStyle/>
          <a:p>
            <a:r>
              <a:rPr lang="en-CA" sz="1800" dirty="0">
                <a:effectLst/>
                <a:latin typeface="CMBX10"/>
              </a:rPr>
              <a:t>Summary of </a:t>
            </a:r>
            <a:r>
              <a:rPr lang="en-US" altLang="zh-CN" sz="1800" dirty="0">
                <a:effectLst/>
                <a:latin typeface="CMBX10"/>
              </a:rPr>
              <a:t>Plots</a:t>
            </a:r>
            <a:r>
              <a:rPr lang="en-CA" sz="1800" dirty="0">
                <a:effectLst/>
                <a:latin typeface="CMBX10"/>
              </a:rPr>
              <a:t> </a:t>
            </a:r>
            <a:endParaRPr lang="en-US" dirty="0"/>
          </a:p>
        </p:txBody>
      </p:sp>
      <p:sp>
        <p:nvSpPr>
          <p:cNvPr id="3" name="Content Placeholder 2">
            <a:extLst>
              <a:ext uri="{FF2B5EF4-FFF2-40B4-BE49-F238E27FC236}">
                <a16:creationId xmlns:a16="http://schemas.microsoft.com/office/drawing/2014/main" id="{6766A3A1-3A1D-4747-806E-F0E38AF545B3}"/>
              </a:ext>
            </a:extLst>
          </p:cNvPr>
          <p:cNvSpPr>
            <a:spLocks noGrp="1"/>
          </p:cNvSpPr>
          <p:nvPr>
            <p:ph idx="1"/>
          </p:nvPr>
        </p:nvSpPr>
        <p:spPr/>
        <p:txBody>
          <a:bodyPr/>
          <a:lstStyle/>
          <a:p>
            <a:r>
              <a:rPr lang="en-CA" sz="1800" dirty="0">
                <a:effectLst/>
                <a:latin typeface="CMBX10"/>
              </a:rPr>
              <a:t>Period 5: </a:t>
            </a:r>
            <a:r>
              <a:rPr lang="en-CA" sz="1800" dirty="0">
                <a:effectLst/>
                <a:latin typeface="CMR10"/>
              </a:rPr>
              <a:t>A slight divergence begins to appear, with the observed defaults showing a marginally higher mean compared to the predicted defaults. This indicates that the model is starting to slightly underestimate the defaults. </a:t>
            </a:r>
            <a:endParaRPr lang="en-CA" dirty="0"/>
          </a:p>
          <a:p>
            <a:r>
              <a:rPr lang="en-CA" sz="1800" dirty="0">
                <a:effectLst/>
                <a:latin typeface="CMBX10"/>
              </a:rPr>
              <a:t>Period 10: </a:t>
            </a:r>
            <a:r>
              <a:rPr lang="en-CA" sz="1800" dirty="0">
                <a:effectLst/>
                <a:latin typeface="CMR10"/>
              </a:rPr>
              <a:t>The divergence becomes more noticeable, with the observed defaults exceeding the predicted defaults more significantly. This trend suggests that the model may underestimate the risk of defaults as time progresses, indicating a potential need for recalibration for longer-term predictions. </a:t>
            </a:r>
            <a:endParaRPr lang="en-CA" dirty="0"/>
          </a:p>
          <a:p>
            <a:endParaRPr lang="en-US" dirty="0"/>
          </a:p>
        </p:txBody>
      </p:sp>
    </p:spTree>
    <p:extLst>
      <p:ext uri="{BB962C8B-B14F-4D97-AF65-F5344CB8AC3E}">
        <p14:creationId xmlns:p14="http://schemas.microsoft.com/office/powerpoint/2010/main" val="840218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05F7-E353-4F4E-99D4-57F2132074A3}"/>
              </a:ext>
            </a:extLst>
          </p:cNvPr>
          <p:cNvSpPr>
            <a:spLocks noGrp="1"/>
          </p:cNvSpPr>
          <p:nvPr>
            <p:ph type="title"/>
          </p:nvPr>
        </p:nvSpPr>
        <p:spPr/>
        <p:txBody>
          <a:bodyPr/>
          <a:lstStyle/>
          <a:p>
            <a:r>
              <a:rPr lang="en-CA" sz="1800" dirty="0">
                <a:effectLst/>
                <a:latin typeface="CMBX12"/>
              </a:rPr>
              <a:t>Case 2: Analysis of Probability of Default (PD) and Multi-Period Defaults </a:t>
            </a:r>
            <a:endParaRPr lang="en-US" dirty="0"/>
          </a:p>
        </p:txBody>
      </p:sp>
      <p:sp>
        <p:nvSpPr>
          <p:cNvPr id="3" name="Content Placeholder 2">
            <a:extLst>
              <a:ext uri="{FF2B5EF4-FFF2-40B4-BE49-F238E27FC236}">
                <a16:creationId xmlns:a16="http://schemas.microsoft.com/office/drawing/2014/main" id="{EF09DEA0-856A-4148-8E14-8B547EF60DAB}"/>
              </a:ext>
            </a:extLst>
          </p:cNvPr>
          <p:cNvSpPr>
            <a:spLocks noGrp="1"/>
          </p:cNvSpPr>
          <p:nvPr>
            <p:ph idx="1"/>
          </p:nvPr>
        </p:nvSpPr>
        <p:spPr/>
        <p:txBody>
          <a:bodyPr/>
          <a:lstStyle/>
          <a:p>
            <a:r>
              <a:rPr lang="en-CA" sz="1800" dirty="0">
                <a:effectLst/>
                <a:latin typeface="CMR10"/>
              </a:rPr>
              <a:t>In Case 2, the objective is to analyze the distribution of Probability of Default (PD) sums, half-year PD sums (PD hf), and the observed multi-period defaults (Multi DF) at selected periods (1, 5, and 10). This analysis is crucial for understanding the risk profile over multiple periods and comparing the theoretical estimates against actual observed defaults. </a:t>
            </a:r>
            <a:endParaRPr lang="en-CA" dirty="0"/>
          </a:p>
          <a:p>
            <a:endParaRPr lang="en-US" dirty="0"/>
          </a:p>
        </p:txBody>
      </p:sp>
    </p:spTree>
    <p:extLst>
      <p:ext uri="{BB962C8B-B14F-4D97-AF65-F5344CB8AC3E}">
        <p14:creationId xmlns:p14="http://schemas.microsoft.com/office/powerpoint/2010/main" val="2662325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746E-D84B-0449-9329-D4248738CCA4}"/>
              </a:ext>
            </a:extLst>
          </p:cNvPr>
          <p:cNvSpPr>
            <a:spLocks noGrp="1"/>
          </p:cNvSpPr>
          <p:nvPr>
            <p:ph type="title"/>
          </p:nvPr>
        </p:nvSpPr>
        <p:spPr/>
        <p:txBody>
          <a:bodyPr>
            <a:normAutofit/>
          </a:bodyPr>
          <a:lstStyle/>
          <a:p>
            <a:r>
              <a:rPr lang="en-US" altLang="zh-CN" sz="2000" dirty="0">
                <a:effectLst/>
                <a:latin typeface="CMR10"/>
              </a:rPr>
              <a:t>Expected</a:t>
            </a:r>
            <a:r>
              <a:rPr lang="zh-CN" altLang="en-US" sz="2000" dirty="0">
                <a:effectLst/>
                <a:latin typeface="CMR10"/>
              </a:rPr>
              <a:t> </a:t>
            </a:r>
            <a:r>
              <a:rPr lang="en-CA" sz="2000" dirty="0">
                <a:effectLst/>
                <a:latin typeface="CMR10"/>
              </a:rPr>
              <a:t>Probability of Default (PD) sums, half-year PD sums (PD hf), and the observed multi-period defaults (Multi DF)</a:t>
            </a:r>
            <a:r>
              <a:rPr lang="zh-CN" altLang="en-US" sz="2000" dirty="0">
                <a:effectLst/>
                <a:latin typeface="CMR10"/>
              </a:rPr>
              <a:t> </a:t>
            </a:r>
            <a:r>
              <a:rPr lang="en-US" altLang="zh-CN" sz="2000" dirty="0">
                <a:effectLst/>
                <a:latin typeface="CMR10"/>
              </a:rPr>
              <a:t>at</a:t>
            </a:r>
            <a:r>
              <a:rPr lang="zh-CN" altLang="en-US" sz="2000" dirty="0">
                <a:effectLst/>
                <a:latin typeface="CMR10"/>
              </a:rPr>
              <a:t> </a:t>
            </a:r>
            <a:r>
              <a:rPr lang="en-US" altLang="zh-CN" sz="2000" dirty="0">
                <a:effectLst/>
                <a:latin typeface="CMR10"/>
              </a:rPr>
              <a:t>time</a:t>
            </a:r>
            <a:r>
              <a:rPr lang="zh-CN" altLang="en-US" sz="2000" dirty="0">
                <a:effectLst/>
                <a:latin typeface="CMR10"/>
              </a:rPr>
              <a:t> </a:t>
            </a:r>
            <a:r>
              <a:rPr lang="en-US" altLang="zh-CN" sz="2000" dirty="0">
                <a:effectLst/>
                <a:latin typeface="CMR10"/>
              </a:rPr>
              <a:t>1</a:t>
            </a:r>
            <a:endParaRPr lang="en-US" sz="2000" dirty="0"/>
          </a:p>
        </p:txBody>
      </p:sp>
      <p:pic>
        <p:nvPicPr>
          <p:cNvPr id="5" name="Content Placeholder 4" descr="A graph of distribution of sum value&#10;&#10;Description automatically generated">
            <a:extLst>
              <a:ext uri="{FF2B5EF4-FFF2-40B4-BE49-F238E27FC236}">
                <a16:creationId xmlns:a16="http://schemas.microsoft.com/office/drawing/2014/main" id="{9E47772F-60D9-F244-9DA2-B32008595C60}"/>
              </a:ext>
            </a:extLst>
          </p:cNvPr>
          <p:cNvPicPr>
            <a:picLocks noGrp="1" noChangeAspect="1"/>
          </p:cNvPicPr>
          <p:nvPr>
            <p:ph idx="1"/>
          </p:nvPr>
        </p:nvPicPr>
        <p:blipFill>
          <a:blip r:embed="rId2"/>
          <a:stretch>
            <a:fillRect/>
          </a:stretch>
        </p:blipFill>
        <p:spPr>
          <a:xfrm>
            <a:off x="2735108" y="1949450"/>
            <a:ext cx="6721783" cy="4195763"/>
          </a:xfrm>
        </p:spPr>
      </p:pic>
    </p:spTree>
    <p:extLst>
      <p:ext uri="{BB962C8B-B14F-4D97-AF65-F5344CB8AC3E}">
        <p14:creationId xmlns:p14="http://schemas.microsoft.com/office/powerpoint/2010/main" val="1887184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A16E-774D-6945-8E9B-A6B13E5F91B4}"/>
              </a:ext>
            </a:extLst>
          </p:cNvPr>
          <p:cNvSpPr>
            <a:spLocks noGrp="1"/>
          </p:cNvSpPr>
          <p:nvPr>
            <p:ph type="title"/>
          </p:nvPr>
        </p:nvSpPr>
        <p:spPr/>
        <p:txBody>
          <a:bodyPr/>
          <a:lstStyle/>
          <a:p>
            <a:endParaRPr lang="en-US"/>
          </a:p>
        </p:txBody>
      </p:sp>
      <p:pic>
        <p:nvPicPr>
          <p:cNvPr id="5" name="Content Placeholder 4" descr="A diagram of distribution of sum value&#10;&#10;Description automatically generated">
            <a:extLst>
              <a:ext uri="{FF2B5EF4-FFF2-40B4-BE49-F238E27FC236}">
                <a16:creationId xmlns:a16="http://schemas.microsoft.com/office/drawing/2014/main" id="{276C8615-562A-2240-A5C5-E6613C60195C}"/>
              </a:ext>
            </a:extLst>
          </p:cNvPr>
          <p:cNvPicPr>
            <a:picLocks noGrp="1" noChangeAspect="1"/>
          </p:cNvPicPr>
          <p:nvPr>
            <p:ph idx="1"/>
          </p:nvPr>
        </p:nvPicPr>
        <p:blipFill>
          <a:blip r:embed="rId2"/>
          <a:stretch>
            <a:fillRect/>
          </a:stretch>
        </p:blipFill>
        <p:spPr>
          <a:xfrm>
            <a:off x="2514564" y="1691323"/>
            <a:ext cx="7162871" cy="4471092"/>
          </a:xfrm>
        </p:spPr>
      </p:pic>
    </p:spTree>
    <p:extLst>
      <p:ext uri="{BB962C8B-B14F-4D97-AF65-F5344CB8AC3E}">
        <p14:creationId xmlns:p14="http://schemas.microsoft.com/office/powerpoint/2010/main" val="1759166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E81F-7358-534F-80E9-A425A5FEEB3F}"/>
              </a:ext>
            </a:extLst>
          </p:cNvPr>
          <p:cNvSpPr>
            <a:spLocks noGrp="1"/>
          </p:cNvSpPr>
          <p:nvPr>
            <p:ph type="title"/>
          </p:nvPr>
        </p:nvSpPr>
        <p:spPr/>
        <p:txBody>
          <a:bodyPr/>
          <a:lstStyle/>
          <a:p>
            <a:endParaRPr lang="en-US"/>
          </a:p>
        </p:txBody>
      </p:sp>
      <p:pic>
        <p:nvPicPr>
          <p:cNvPr id="5" name="Content Placeholder 4" descr="A graph of distribution of sum&#10;&#10;Description automatically generated">
            <a:extLst>
              <a:ext uri="{FF2B5EF4-FFF2-40B4-BE49-F238E27FC236}">
                <a16:creationId xmlns:a16="http://schemas.microsoft.com/office/drawing/2014/main" id="{744ABCD6-1141-044F-A7C1-0893701E3A86}"/>
              </a:ext>
            </a:extLst>
          </p:cNvPr>
          <p:cNvPicPr>
            <a:picLocks noGrp="1" noChangeAspect="1"/>
          </p:cNvPicPr>
          <p:nvPr>
            <p:ph idx="1"/>
          </p:nvPr>
        </p:nvPicPr>
        <p:blipFill>
          <a:blip r:embed="rId2"/>
          <a:stretch>
            <a:fillRect/>
          </a:stretch>
        </p:blipFill>
        <p:spPr>
          <a:xfrm>
            <a:off x="2501179" y="1094673"/>
            <a:ext cx="7385628" cy="4552148"/>
          </a:xfrm>
        </p:spPr>
      </p:pic>
    </p:spTree>
    <p:extLst>
      <p:ext uri="{BB962C8B-B14F-4D97-AF65-F5344CB8AC3E}">
        <p14:creationId xmlns:p14="http://schemas.microsoft.com/office/powerpoint/2010/main" val="91315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6E66-9FF3-9C4D-B66A-CFDAF7D51CBD}"/>
              </a:ext>
            </a:extLst>
          </p:cNvPr>
          <p:cNvSpPr>
            <a:spLocks noGrp="1"/>
          </p:cNvSpPr>
          <p:nvPr>
            <p:ph type="title"/>
          </p:nvPr>
        </p:nvSpPr>
        <p:spPr>
          <a:xfrm>
            <a:off x="838200" y="365760"/>
            <a:ext cx="11633200" cy="1325563"/>
          </a:xfrm>
        </p:spPr>
        <p:txBody>
          <a:bodyPr>
            <a:noAutofit/>
          </a:bodyPr>
          <a:lstStyle/>
          <a:p>
            <a:r>
              <a:rPr lang="en-CA" dirty="0">
                <a:effectLst/>
                <a:latin typeface="CMR10"/>
              </a:rPr>
              <a:t>limitations </a:t>
            </a:r>
            <a:r>
              <a:rPr lang="en-CA" dirty="0">
                <a:latin typeface="CMR10"/>
              </a:rPr>
              <a:t>of the traditional </a:t>
            </a:r>
            <a:r>
              <a:rPr lang="en-CA" b="1" dirty="0"/>
              <a:t>Methodologies:</a:t>
            </a:r>
            <a:endParaRPr lang="en-US" dirty="0"/>
          </a:p>
        </p:txBody>
      </p:sp>
      <p:sp>
        <p:nvSpPr>
          <p:cNvPr id="3" name="Content Placeholder 2">
            <a:extLst>
              <a:ext uri="{FF2B5EF4-FFF2-40B4-BE49-F238E27FC236}">
                <a16:creationId xmlns:a16="http://schemas.microsoft.com/office/drawing/2014/main" id="{C9431E8A-32D5-F242-93FD-FF99169D8B1C}"/>
              </a:ext>
            </a:extLst>
          </p:cNvPr>
          <p:cNvSpPr>
            <a:spLocks noGrp="1"/>
          </p:cNvSpPr>
          <p:nvPr>
            <p:ph idx="1"/>
          </p:nvPr>
        </p:nvSpPr>
        <p:spPr/>
        <p:txBody>
          <a:bodyPr>
            <a:normAutofit lnSpcReduction="10000"/>
          </a:bodyPr>
          <a:lstStyle/>
          <a:p>
            <a:r>
              <a:rPr lang="en-CA" b="1" dirty="0"/>
              <a:t>Credit Scoring Models: These models often oversimplify the complexities of credit risk by reducing it to a single score. </a:t>
            </a:r>
          </a:p>
          <a:p>
            <a:r>
              <a:rPr lang="en-CA" b="1" dirty="0"/>
              <a:t>Structural Models: These models require extensive data on the firm’s asset value and volatility, which may not always be available. </a:t>
            </a:r>
          </a:p>
          <a:p>
            <a:r>
              <a:rPr lang="en-CA" b="1" dirty="0"/>
              <a:t>Reduced-Form Models: These models rely heavily on market data, which can be volatile and influenced by factors unrelated to the borrower’s creditworthiness. </a:t>
            </a:r>
          </a:p>
          <a:p>
            <a:endParaRPr lang="en-US" dirty="0"/>
          </a:p>
        </p:txBody>
      </p:sp>
    </p:spTree>
    <p:extLst>
      <p:ext uri="{BB962C8B-B14F-4D97-AF65-F5344CB8AC3E}">
        <p14:creationId xmlns:p14="http://schemas.microsoft.com/office/powerpoint/2010/main" val="1436828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1525-4BBF-174A-AC05-5A2EBD6C0040}"/>
              </a:ext>
            </a:extLst>
          </p:cNvPr>
          <p:cNvSpPr>
            <a:spLocks noGrp="1"/>
          </p:cNvSpPr>
          <p:nvPr>
            <p:ph type="title"/>
          </p:nvPr>
        </p:nvSpPr>
        <p:spPr/>
        <p:txBody>
          <a:bodyPr/>
          <a:lstStyle/>
          <a:p>
            <a:r>
              <a:rPr lang="en-CA" sz="1800" dirty="0">
                <a:effectLst/>
                <a:latin typeface="CMBX12"/>
              </a:rPr>
              <a:t>Case 3: Real-world Simulation </a:t>
            </a:r>
            <a:endParaRPr lang="en-US" dirty="0"/>
          </a:p>
        </p:txBody>
      </p:sp>
      <p:sp>
        <p:nvSpPr>
          <p:cNvPr id="3" name="Content Placeholder 2">
            <a:extLst>
              <a:ext uri="{FF2B5EF4-FFF2-40B4-BE49-F238E27FC236}">
                <a16:creationId xmlns:a16="http://schemas.microsoft.com/office/drawing/2014/main" id="{2DA11628-9BFA-0847-BA5A-EAA2E6626336}"/>
              </a:ext>
            </a:extLst>
          </p:cNvPr>
          <p:cNvSpPr>
            <a:spLocks noGrp="1"/>
          </p:cNvSpPr>
          <p:nvPr>
            <p:ph idx="1"/>
          </p:nvPr>
        </p:nvSpPr>
        <p:spPr/>
        <p:txBody>
          <a:bodyPr/>
          <a:lstStyle/>
          <a:p>
            <a:r>
              <a:rPr lang="en-CA" sz="1800" dirty="0">
                <a:effectLst/>
                <a:latin typeface="CMR10"/>
              </a:rPr>
              <a:t>In this scenario, we simulate credit risk assuming that only the long-run average transition matrix (TM) can be used instead of the point-in-time (PIT) TM, and that withdraws (WD) only occur in the middle of each period. </a:t>
            </a:r>
            <a:endParaRPr lang="en-CA" dirty="0"/>
          </a:p>
          <a:p>
            <a:r>
              <a:rPr lang="en-US" altLang="zh-CN" sz="1800" dirty="0">
                <a:latin typeface="CMR10"/>
              </a:rPr>
              <a:t>T</a:t>
            </a:r>
            <a:r>
              <a:rPr lang="en-CA" sz="1800" dirty="0">
                <a:effectLst/>
                <a:latin typeface="CMR10"/>
              </a:rPr>
              <a:t>he expected credit losses (ECL) </a:t>
            </a:r>
            <a:r>
              <a:rPr lang="en-US" altLang="zh-CN" sz="1800" dirty="0">
                <a:effectLst/>
                <a:latin typeface="CMR10"/>
              </a:rPr>
              <a:t>are</a:t>
            </a:r>
            <a:r>
              <a:rPr lang="zh-CN" altLang="en-US" sz="1800" dirty="0">
                <a:effectLst/>
                <a:latin typeface="CMR10"/>
              </a:rPr>
              <a:t> </a:t>
            </a:r>
            <a:r>
              <a:rPr lang="en-US" altLang="zh-CN" sz="1800" dirty="0">
                <a:effectLst/>
                <a:latin typeface="CMR10"/>
              </a:rPr>
              <a:t>calculated</a:t>
            </a:r>
            <a:r>
              <a:rPr lang="zh-CN" altLang="en-US" sz="1800" dirty="0">
                <a:effectLst/>
                <a:latin typeface="CMR10"/>
              </a:rPr>
              <a:t> </a:t>
            </a:r>
            <a:r>
              <a:rPr lang="en-US" altLang="zh-CN" sz="1800" dirty="0">
                <a:effectLst/>
                <a:latin typeface="CMR10"/>
              </a:rPr>
              <a:t>using</a:t>
            </a:r>
            <a:r>
              <a:rPr lang="en-CA" sz="1800" dirty="0">
                <a:effectLst/>
                <a:latin typeface="CMR10"/>
              </a:rPr>
              <a:t> two different transition matrices: the original TM and the half-year forward (HF) TM</a:t>
            </a:r>
            <a:r>
              <a:rPr lang="en-US" altLang="zh-CN" sz="1800" dirty="0">
                <a:effectLst/>
                <a:latin typeface="CMR10"/>
              </a:rPr>
              <a:t>.</a:t>
            </a:r>
            <a:endParaRPr lang="en-CA" dirty="0"/>
          </a:p>
          <a:p>
            <a:endParaRPr lang="en-US" dirty="0"/>
          </a:p>
        </p:txBody>
      </p:sp>
    </p:spTree>
    <p:extLst>
      <p:ext uri="{BB962C8B-B14F-4D97-AF65-F5344CB8AC3E}">
        <p14:creationId xmlns:p14="http://schemas.microsoft.com/office/powerpoint/2010/main" val="3662136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CC65-8390-F946-9D33-85346A591610}"/>
              </a:ext>
            </a:extLst>
          </p:cNvPr>
          <p:cNvSpPr>
            <a:spLocks noGrp="1"/>
          </p:cNvSpPr>
          <p:nvPr>
            <p:ph type="title"/>
          </p:nvPr>
        </p:nvSpPr>
        <p:spPr/>
        <p:txBody>
          <a:bodyPr/>
          <a:lstStyle/>
          <a:p>
            <a:r>
              <a:rPr lang="en-US" altLang="zh-CN" dirty="0"/>
              <a:t>Metrics used to test performance</a:t>
            </a:r>
            <a:endParaRPr lang="en-US" dirty="0"/>
          </a:p>
        </p:txBody>
      </p:sp>
      <p:sp>
        <p:nvSpPr>
          <p:cNvPr id="3" name="Content Placeholder 2">
            <a:extLst>
              <a:ext uri="{FF2B5EF4-FFF2-40B4-BE49-F238E27FC236}">
                <a16:creationId xmlns:a16="http://schemas.microsoft.com/office/drawing/2014/main" id="{51B29B31-E73B-8A4F-90DD-C1F97DF4980B}"/>
              </a:ext>
            </a:extLst>
          </p:cNvPr>
          <p:cNvSpPr>
            <a:spLocks noGrp="1"/>
          </p:cNvSpPr>
          <p:nvPr>
            <p:ph idx="1"/>
          </p:nvPr>
        </p:nvSpPr>
        <p:spPr/>
        <p:txBody>
          <a:bodyPr/>
          <a:lstStyle/>
          <a:p>
            <a:r>
              <a:rPr lang="en-CA" sz="1800" dirty="0">
                <a:effectLst/>
                <a:latin typeface="CMBX10"/>
              </a:rPr>
              <a:t>Ratio 1 </a:t>
            </a:r>
            <a:r>
              <a:rPr lang="en-CA" sz="1800" dirty="0">
                <a:effectLst/>
                <a:latin typeface="CMR10"/>
              </a:rPr>
              <a:t>(sum(ecl1)/sum(loss) - 1): This ratio compares the ECLs calculated using the full-year transition matrix (original TM) to the actual observed losses. </a:t>
            </a:r>
            <a:endParaRPr lang="en-CA" dirty="0"/>
          </a:p>
          <a:p>
            <a:r>
              <a:rPr lang="en-CA" sz="1800" dirty="0">
                <a:effectLst/>
                <a:latin typeface="CMBX10"/>
              </a:rPr>
              <a:t>Ratio 2 </a:t>
            </a:r>
            <a:r>
              <a:rPr lang="en-CA" sz="1800" dirty="0">
                <a:effectLst/>
                <a:latin typeface="CMR10"/>
              </a:rPr>
              <a:t>(sum(ecl1 hf)/sum(loss) - 1): This ratio compares the ECLs calculated using the half-year forward transition matrix (HF TM) to the actual observed losses. Like the first ratio, a positive value indicates over- estimation, and a negative value indicates underestimation. </a:t>
            </a:r>
            <a:endParaRPr lang="en-CA" dirty="0"/>
          </a:p>
          <a:p>
            <a:endParaRPr lang="en-US" dirty="0"/>
          </a:p>
        </p:txBody>
      </p:sp>
    </p:spTree>
    <p:extLst>
      <p:ext uri="{BB962C8B-B14F-4D97-AF65-F5344CB8AC3E}">
        <p14:creationId xmlns:p14="http://schemas.microsoft.com/office/powerpoint/2010/main" val="2210661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12FA-1A26-D442-BFF4-1A4BCC7C7869}"/>
              </a:ext>
            </a:extLst>
          </p:cNvPr>
          <p:cNvSpPr>
            <a:spLocks noGrp="1"/>
          </p:cNvSpPr>
          <p:nvPr>
            <p:ph type="title"/>
          </p:nvPr>
        </p:nvSpPr>
        <p:spPr/>
        <p:txBody>
          <a:bodyPr/>
          <a:lstStyle/>
          <a:p>
            <a:r>
              <a:rPr lang="en-CA" sz="1800" dirty="0">
                <a:effectLst/>
                <a:latin typeface="CMBX10"/>
              </a:rPr>
              <a:t>Impact of Withdra</a:t>
            </a:r>
            <a:r>
              <a:rPr lang="en-US" altLang="zh-CN" sz="1800" dirty="0">
                <a:effectLst/>
                <a:latin typeface="CMBX10"/>
              </a:rPr>
              <a:t>w</a:t>
            </a:r>
            <a:r>
              <a:rPr lang="en-CA" sz="1800" dirty="0">
                <a:effectLst/>
                <a:latin typeface="CMBX10"/>
              </a:rPr>
              <a:t> Rates and Time </a:t>
            </a:r>
            <a:endParaRPr lang="en-US" dirty="0"/>
          </a:p>
        </p:txBody>
      </p:sp>
      <p:sp>
        <p:nvSpPr>
          <p:cNvPr id="3" name="Content Placeholder 2">
            <a:extLst>
              <a:ext uri="{FF2B5EF4-FFF2-40B4-BE49-F238E27FC236}">
                <a16:creationId xmlns:a16="http://schemas.microsoft.com/office/drawing/2014/main" id="{C61D810E-B24B-584A-9AD2-AEE259EA53BA}"/>
              </a:ext>
            </a:extLst>
          </p:cNvPr>
          <p:cNvSpPr>
            <a:spLocks noGrp="1"/>
          </p:cNvSpPr>
          <p:nvPr>
            <p:ph idx="1"/>
          </p:nvPr>
        </p:nvSpPr>
        <p:spPr/>
        <p:txBody>
          <a:bodyPr/>
          <a:lstStyle/>
          <a:p>
            <a:r>
              <a:rPr lang="en-US" dirty="0"/>
              <a:t> </a:t>
            </a:r>
            <a:r>
              <a:rPr lang="en-CA" sz="1800" dirty="0">
                <a:latin typeface="CMR10"/>
              </a:rPr>
              <a:t>The withdrawal rates and time periods significantly impact the calculated ratios. </a:t>
            </a:r>
            <a:r>
              <a:rPr lang="en-US" sz="1800" dirty="0">
                <a:latin typeface="CMR10"/>
              </a:rPr>
              <a:t>Here, we tested withdraw rates equal to 0.01, 0.03, and 0.05, and time periods 1, 5, and 10 to examine their effect on the expected loss versus actual loss error.</a:t>
            </a:r>
          </a:p>
        </p:txBody>
      </p:sp>
    </p:spTree>
    <p:extLst>
      <p:ext uri="{BB962C8B-B14F-4D97-AF65-F5344CB8AC3E}">
        <p14:creationId xmlns:p14="http://schemas.microsoft.com/office/powerpoint/2010/main" val="3018593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979D-20E1-1C45-A221-F17C8ACBD620}"/>
              </a:ext>
            </a:extLst>
          </p:cNvPr>
          <p:cNvSpPr>
            <a:spLocks noGrp="1"/>
          </p:cNvSpPr>
          <p:nvPr>
            <p:ph type="title"/>
          </p:nvPr>
        </p:nvSpPr>
        <p:spPr/>
        <p:txBody>
          <a:bodyPr/>
          <a:lstStyle/>
          <a:p>
            <a:r>
              <a:rPr lang="en-US" altLang="zh-CN" dirty="0"/>
              <a:t>Withdraw</a:t>
            </a:r>
            <a:r>
              <a:rPr lang="zh-CN" altLang="en-US" dirty="0"/>
              <a:t> </a:t>
            </a:r>
            <a:r>
              <a:rPr lang="en-US" altLang="zh-CN" dirty="0"/>
              <a:t>rate</a:t>
            </a:r>
            <a:r>
              <a:rPr lang="zh-CN" altLang="en-US" dirty="0"/>
              <a:t> </a:t>
            </a:r>
            <a:r>
              <a:rPr lang="en-US" altLang="zh-CN" dirty="0"/>
              <a:t>=</a:t>
            </a:r>
            <a:r>
              <a:rPr lang="zh-CN" altLang="en-US" dirty="0"/>
              <a:t> </a:t>
            </a:r>
            <a:r>
              <a:rPr lang="en-US" altLang="zh-CN" dirty="0"/>
              <a:t>0.01,</a:t>
            </a:r>
            <a:r>
              <a:rPr lang="zh-CN" altLang="en-US" dirty="0"/>
              <a:t> </a:t>
            </a:r>
            <a:r>
              <a:rPr lang="en-US" altLang="zh-CN" dirty="0"/>
              <a:t>period</a:t>
            </a:r>
            <a:r>
              <a:rPr lang="zh-CN" altLang="en-US" dirty="0"/>
              <a:t> </a:t>
            </a:r>
            <a:r>
              <a:rPr lang="en-US" altLang="zh-CN" dirty="0"/>
              <a:t>1,</a:t>
            </a:r>
            <a:r>
              <a:rPr lang="zh-CN" altLang="en-US" dirty="0"/>
              <a:t> </a:t>
            </a:r>
            <a:r>
              <a:rPr lang="en-US" altLang="zh-CN" dirty="0"/>
              <a:t>5,</a:t>
            </a:r>
            <a:r>
              <a:rPr lang="zh-CN" altLang="en-US" dirty="0"/>
              <a:t> </a:t>
            </a:r>
            <a:r>
              <a:rPr lang="en-US" altLang="zh-CN" dirty="0"/>
              <a:t>10</a:t>
            </a:r>
            <a:endParaRPr lang="en-US" dirty="0"/>
          </a:p>
        </p:txBody>
      </p:sp>
      <p:pic>
        <p:nvPicPr>
          <p:cNvPr id="9" name="Content Placeholder 8" descr="A graph of normal fit distribution&#10;&#10;Description automatically generated">
            <a:extLst>
              <a:ext uri="{FF2B5EF4-FFF2-40B4-BE49-F238E27FC236}">
                <a16:creationId xmlns:a16="http://schemas.microsoft.com/office/drawing/2014/main" id="{053BA3EC-A472-404C-A686-85553DDE364F}"/>
              </a:ext>
            </a:extLst>
          </p:cNvPr>
          <p:cNvPicPr>
            <a:picLocks noGrp="1" noChangeAspect="1"/>
          </p:cNvPicPr>
          <p:nvPr>
            <p:ph idx="1"/>
          </p:nvPr>
        </p:nvPicPr>
        <p:blipFill>
          <a:blip r:embed="rId2"/>
          <a:stretch>
            <a:fillRect/>
          </a:stretch>
        </p:blipFill>
        <p:spPr>
          <a:xfrm>
            <a:off x="0" y="2025864"/>
            <a:ext cx="4038333" cy="2578220"/>
          </a:xfrm>
        </p:spPr>
      </p:pic>
      <p:pic>
        <p:nvPicPr>
          <p:cNvPr id="11" name="Picture 10" descr="A graph of normal fit distribution&#10;&#10;Description automatically generated">
            <a:extLst>
              <a:ext uri="{FF2B5EF4-FFF2-40B4-BE49-F238E27FC236}">
                <a16:creationId xmlns:a16="http://schemas.microsoft.com/office/drawing/2014/main" id="{55E5FE16-BCC5-9D44-8E6A-C089FF526D56}"/>
              </a:ext>
            </a:extLst>
          </p:cNvPr>
          <p:cNvPicPr>
            <a:picLocks noChangeAspect="1"/>
          </p:cNvPicPr>
          <p:nvPr/>
        </p:nvPicPr>
        <p:blipFill>
          <a:blip r:embed="rId3"/>
          <a:stretch>
            <a:fillRect/>
          </a:stretch>
        </p:blipFill>
        <p:spPr>
          <a:xfrm>
            <a:off x="4103141" y="2025864"/>
            <a:ext cx="3985717" cy="2578220"/>
          </a:xfrm>
          <a:prstGeom prst="rect">
            <a:avLst/>
          </a:prstGeom>
        </p:spPr>
      </p:pic>
      <p:pic>
        <p:nvPicPr>
          <p:cNvPr id="13" name="Picture 12" descr="A graph of normal fit and histograms&#10;&#10;Description automatically generated">
            <a:extLst>
              <a:ext uri="{FF2B5EF4-FFF2-40B4-BE49-F238E27FC236}">
                <a16:creationId xmlns:a16="http://schemas.microsoft.com/office/drawing/2014/main" id="{13171F18-DC9E-6B4E-8EB2-808F74B8FB3F}"/>
              </a:ext>
            </a:extLst>
          </p:cNvPr>
          <p:cNvPicPr>
            <a:picLocks noChangeAspect="1"/>
          </p:cNvPicPr>
          <p:nvPr/>
        </p:nvPicPr>
        <p:blipFill>
          <a:blip r:embed="rId4"/>
          <a:stretch>
            <a:fillRect/>
          </a:stretch>
        </p:blipFill>
        <p:spPr>
          <a:xfrm>
            <a:off x="8206282" y="2025865"/>
            <a:ext cx="3985717" cy="2578220"/>
          </a:xfrm>
          <a:prstGeom prst="rect">
            <a:avLst/>
          </a:prstGeom>
        </p:spPr>
      </p:pic>
    </p:spTree>
    <p:extLst>
      <p:ext uri="{BB962C8B-B14F-4D97-AF65-F5344CB8AC3E}">
        <p14:creationId xmlns:p14="http://schemas.microsoft.com/office/powerpoint/2010/main" val="823711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23EC-49E2-3E44-B7B7-8FAA536840C1}"/>
              </a:ext>
            </a:extLst>
          </p:cNvPr>
          <p:cNvSpPr>
            <a:spLocks noGrp="1"/>
          </p:cNvSpPr>
          <p:nvPr>
            <p:ph type="title"/>
          </p:nvPr>
        </p:nvSpPr>
        <p:spPr/>
        <p:txBody>
          <a:bodyPr/>
          <a:lstStyle/>
          <a:p>
            <a:r>
              <a:rPr lang="en-US" altLang="zh-CN" dirty="0"/>
              <a:t>Withdraw</a:t>
            </a:r>
            <a:r>
              <a:rPr lang="zh-CN" altLang="en-US" dirty="0"/>
              <a:t> </a:t>
            </a:r>
            <a:r>
              <a:rPr lang="en-US" altLang="zh-CN" dirty="0"/>
              <a:t>rate</a:t>
            </a:r>
            <a:r>
              <a:rPr lang="zh-CN" altLang="en-US" dirty="0"/>
              <a:t> </a:t>
            </a:r>
            <a:r>
              <a:rPr lang="en-US" altLang="zh-CN" dirty="0"/>
              <a:t>=</a:t>
            </a:r>
            <a:r>
              <a:rPr lang="zh-CN" altLang="en-US" dirty="0"/>
              <a:t> </a:t>
            </a:r>
            <a:r>
              <a:rPr lang="en-US" altLang="zh-CN" dirty="0"/>
              <a:t>0.03,</a:t>
            </a:r>
            <a:r>
              <a:rPr lang="zh-CN" altLang="en-US" dirty="0"/>
              <a:t> </a:t>
            </a:r>
            <a:r>
              <a:rPr lang="en-US" altLang="zh-CN" dirty="0"/>
              <a:t>period</a:t>
            </a:r>
            <a:r>
              <a:rPr lang="zh-CN" altLang="en-US" dirty="0"/>
              <a:t> </a:t>
            </a:r>
            <a:r>
              <a:rPr lang="en-US" altLang="zh-CN" dirty="0"/>
              <a:t>1,</a:t>
            </a:r>
            <a:r>
              <a:rPr lang="zh-CN" altLang="en-US" dirty="0"/>
              <a:t> </a:t>
            </a:r>
            <a:r>
              <a:rPr lang="en-US" altLang="zh-CN" dirty="0"/>
              <a:t>5,</a:t>
            </a:r>
            <a:r>
              <a:rPr lang="zh-CN" altLang="en-US" dirty="0"/>
              <a:t> </a:t>
            </a:r>
            <a:r>
              <a:rPr lang="en-US" altLang="zh-CN" dirty="0"/>
              <a:t>10</a:t>
            </a:r>
            <a:endParaRPr lang="en-US" dirty="0"/>
          </a:p>
        </p:txBody>
      </p:sp>
      <p:pic>
        <p:nvPicPr>
          <p:cNvPr id="5" name="Content Placeholder 4" descr="A graph of normal fit distribution&#10;&#10;Description automatically generated">
            <a:extLst>
              <a:ext uri="{FF2B5EF4-FFF2-40B4-BE49-F238E27FC236}">
                <a16:creationId xmlns:a16="http://schemas.microsoft.com/office/drawing/2014/main" id="{1068B76F-E4F1-C145-9702-AB2187F40269}"/>
              </a:ext>
            </a:extLst>
          </p:cNvPr>
          <p:cNvPicPr>
            <a:picLocks noGrp="1" noChangeAspect="1"/>
          </p:cNvPicPr>
          <p:nvPr>
            <p:ph idx="1"/>
          </p:nvPr>
        </p:nvPicPr>
        <p:blipFill>
          <a:blip r:embed="rId2"/>
          <a:stretch>
            <a:fillRect/>
          </a:stretch>
        </p:blipFill>
        <p:spPr>
          <a:xfrm>
            <a:off x="91576" y="2421325"/>
            <a:ext cx="3777274" cy="2423391"/>
          </a:xfrm>
        </p:spPr>
      </p:pic>
      <p:pic>
        <p:nvPicPr>
          <p:cNvPr id="7" name="Picture 6" descr="A graph of normal fit distribution&#10;&#10;Description automatically generated">
            <a:extLst>
              <a:ext uri="{FF2B5EF4-FFF2-40B4-BE49-F238E27FC236}">
                <a16:creationId xmlns:a16="http://schemas.microsoft.com/office/drawing/2014/main" id="{0520C123-C4A2-034D-820F-11124BC08726}"/>
              </a:ext>
            </a:extLst>
          </p:cNvPr>
          <p:cNvPicPr>
            <a:picLocks noChangeAspect="1"/>
          </p:cNvPicPr>
          <p:nvPr/>
        </p:nvPicPr>
        <p:blipFill>
          <a:blip r:embed="rId3"/>
          <a:stretch>
            <a:fillRect/>
          </a:stretch>
        </p:blipFill>
        <p:spPr>
          <a:xfrm>
            <a:off x="4067676" y="2421325"/>
            <a:ext cx="3777275" cy="2443385"/>
          </a:xfrm>
          <a:prstGeom prst="rect">
            <a:avLst/>
          </a:prstGeom>
        </p:spPr>
      </p:pic>
      <p:pic>
        <p:nvPicPr>
          <p:cNvPr id="9" name="Picture 8" descr="A graph of normal fit distribution&#10;&#10;Description automatically generated">
            <a:extLst>
              <a:ext uri="{FF2B5EF4-FFF2-40B4-BE49-F238E27FC236}">
                <a16:creationId xmlns:a16="http://schemas.microsoft.com/office/drawing/2014/main" id="{812A6D65-0D00-914A-B027-0E0E32E35A0C}"/>
              </a:ext>
            </a:extLst>
          </p:cNvPr>
          <p:cNvPicPr>
            <a:picLocks noChangeAspect="1"/>
          </p:cNvPicPr>
          <p:nvPr/>
        </p:nvPicPr>
        <p:blipFill>
          <a:blip r:embed="rId4"/>
          <a:stretch>
            <a:fillRect/>
          </a:stretch>
        </p:blipFill>
        <p:spPr>
          <a:xfrm>
            <a:off x="8043777" y="2421325"/>
            <a:ext cx="3777274" cy="2443385"/>
          </a:xfrm>
          <a:prstGeom prst="rect">
            <a:avLst/>
          </a:prstGeom>
        </p:spPr>
      </p:pic>
    </p:spTree>
    <p:extLst>
      <p:ext uri="{BB962C8B-B14F-4D97-AF65-F5344CB8AC3E}">
        <p14:creationId xmlns:p14="http://schemas.microsoft.com/office/powerpoint/2010/main" val="4215861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81CE-F080-7941-BD13-707B606E8B7A}"/>
              </a:ext>
            </a:extLst>
          </p:cNvPr>
          <p:cNvSpPr>
            <a:spLocks noGrp="1"/>
          </p:cNvSpPr>
          <p:nvPr>
            <p:ph type="title"/>
          </p:nvPr>
        </p:nvSpPr>
        <p:spPr/>
        <p:txBody>
          <a:bodyPr/>
          <a:lstStyle/>
          <a:p>
            <a:r>
              <a:rPr lang="en-US" altLang="zh-CN" dirty="0"/>
              <a:t>Withdraw</a:t>
            </a:r>
            <a:r>
              <a:rPr lang="zh-CN" altLang="en-US" dirty="0"/>
              <a:t> </a:t>
            </a:r>
            <a:r>
              <a:rPr lang="en-US" altLang="zh-CN" dirty="0"/>
              <a:t>rate</a:t>
            </a:r>
            <a:r>
              <a:rPr lang="zh-CN" altLang="en-US" dirty="0"/>
              <a:t> </a:t>
            </a:r>
            <a:r>
              <a:rPr lang="en-US" altLang="zh-CN" dirty="0"/>
              <a:t>=</a:t>
            </a:r>
            <a:r>
              <a:rPr lang="zh-CN" altLang="en-US" dirty="0"/>
              <a:t> </a:t>
            </a:r>
            <a:r>
              <a:rPr lang="en-US" altLang="zh-CN" dirty="0"/>
              <a:t>0.05,</a:t>
            </a:r>
            <a:r>
              <a:rPr lang="zh-CN" altLang="en-US" dirty="0"/>
              <a:t> </a:t>
            </a:r>
            <a:r>
              <a:rPr lang="en-US" altLang="zh-CN" dirty="0"/>
              <a:t>period</a:t>
            </a:r>
            <a:r>
              <a:rPr lang="zh-CN" altLang="en-US" dirty="0"/>
              <a:t> </a:t>
            </a:r>
            <a:r>
              <a:rPr lang="en-US" altLang="zh-CN" dirty="0"/>
              <a:t>1,</a:t>
            </a:r>
            <a:r>
              <a:rPr lang="zh-CN" altLang="en-US" dirty="0"/>
              <a:t> </a:t>
            </a:r>
            <a:r>
              <a:rPr lang="en-US" altLang="zh-CN" dirty="0"/>
              <a:t>5,</a:t>
            </a:r>
            <a:r>
              <a:rPr lang="zh-CN" altLang="en-US" dirty="0"/>
              <a:t> </a:t>
            </a:r>
            <a:r>
              <a:rPr lang="en-US" altLang="zh-CN" dirty="0"/>
              <a:t>10</a:t>
            </a:r>
            <a:endParaRPr lang="en-US" dirty="0"/>
          </a:p>
        </p:txBody>
      </p:sp>
      <p:pic>
        <p:nvPicPr>
          <p:cNvPr id="5" name="Content Placeholder 4" descr="A graph of normal fit distribution&#10;&#10;Description automatically generated">
            <a:extLst>
              <a:ext uri="{FF2B5EF4-FFF2-40B4-BE49-F238E27FC236}">
                <a16:creationId xmlns:a16="http://schemas.microsoft.com/office/drawing/2014/main" id="{8D925C61-F562-134B-8D71-FBDBB2EC4351}"/>
              </a:ext>
            </a:extLst>
          </p:cNvPr>
          <p:cNvPicPr>
            <a:picLocks noGrp="1" noChangeAspect="1"/>
          </p:cNvPicPr>
          <p:nvPr>
            <p:ph idx="1"/>
          </p:nvPr>
        </p:nvPicPr>
        <p:blipFill>
          <a:blip r:embed="rId2"/>
          <a:stretch>
            <a:fillRect/>
          </a:stretch>
        </p:blipFill>
        <p:spPr>
          <a:xfrm>
            <a:off x="157773" y="2253388"/>
            <a:ext cx="3916922" cy="2533718"/>
          </a:xfrm>
        </p:spPr>
      </p:pic>
      <p:pic>
        <p:nvPicPr>
          <p:cNvPr id="7" name="Picture 6" descr="A graph of normal fit and histograms&#10;&#10;Description automatically generated">
            <a:extLst>
              <a:ext uri="{FF2B5EF4-FFF2-40B4-BE49-F238E27FC236}">
                <a16:creationId xmlns:a16="http://schemas.microsoft.com/office/drawing/2014/main" id="{93A148CC-7F4E-D44C-9EBA-3B5FAB532A12}"/>
              </a:ext>
            </a:extLst>
          </p:cNvPr>
          <p:cNvPicPr>
            <a:picLocks noChangeAspect="1"/>
          </p:cNvPicPr>
          <p:nvPr/>
        </p:nvPicPr>
        <p:blipFill>
          <a:blip r:embed="rId3"/>
          <a:stretch>
            <a:fillRect/>
          </a:stretch>
        </p:blipFill>
        <p:spPr>
          <a:xfrm>
            <a:off x="4200385" y="2257982"/>
            <a:ext cx="3916922" cy="2533719"/>
          </a:xfrm>
          <a:prstGeom prst="rect">
            <a:avLst/>
          </a:prstGeom>
        </p:spPr>
      </p:pic>
      <p:pic>
        <p:nvPicPr>
          <p:cNvPr id="9" name="Picture 8" descr="A graph of normal distribution&#10;&#10;Description automatically generated">
            <a:extLst>
              <a:ext uri="{FF2B5EF4-FFF2-40B4-BE49-F238E27FC236}">
                <a16:creationId xmlns:a16="http://schemas.microsoft.com/office/drawing/2014/main" id="{E035A9C9-E3FD-B547-8AC7-B7F3A9394828}"/>
              </a:ext>
            </a:extLst>
          </p:cNvPr>
          <p:cNvPicPr>
            <a:picLocks noChangeAspect="1"/>
          </p:cNvPicPr>
          <p:nvPr/>
        </p:nvPicPr>
        <p:blipFill>
          <a:blip r:embed="rId4"/>
          <a:stretch>
            <a:fillRect/>
          </a:stretch>
        </p:blipFill>
        <p:spPr>
          <a:xfrm>
            <a:off x="8275078" y="2253388"/>
            <a:ext cx="3916921" cy="2533718"/>
          </a:xfrm>
          <a:prstGeom prst="rect">
            <a:avLst/>
          </a:prstGeom>
        </p:spPr>
      </p:pic>
    </p:spTree>
    <p:extLst>
      <p:ext uri="{BB962C8B-B14F-4D97-AF65-F5344CB8AC3E}">
        <p14:creationId xmlns:p14="http://schemas.microsoft.com/office/powerpoint/2010/main" val="1281826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E737-E59A-0542-9BE6-1AC82DDB29CB}"/>
              </a:ext>
            </a:extLst>
          </p:cNvPr>
          <p:cNvSpPr>
            <a:spLocks noGrp="1"/>
          </p:cNvSpPr>
          <p:nvPr>
            <p:ph type="title"/>
          </p:nvPr>
        </p:nvSpPr>
        <p:spPr/>
        <p:txBody>
          <a:bodyPr/>
          <a:lstStyle/>
          <a:p>
            <a:r>
              <a:rPr lang="en-CA" sz="1800" dirty="0">
                <a:effectLst/>
                <a:latin typeface="CMBX12"/>
              </a:rPr>
              <a:t>Conclusion </a:t>
            </a:r>
            <a:endParaRPr lang="en-US" dirty="0"/>
          </a:p>
        </p:txBody>
      </p:sp>
      <p:sp>
        <p:nvSpPr>
          <p:cNvPr id="3" name="Content Placeholder 2">
            <a:extLst>
              <a:ext uri="{FF2B5EF4-FFF2-40B4-BE49-F238E27FC236}">
                <a16:creationId xmlns:a16="http://schemas.microsoft.com/office/drawing/2014/main" id="{6B56C6D9-A478-CA4C-A86B-4E467EA3942E}"/>
              </a:ext>
            </a:extLst>
          </p:cNvPr>
          <p:cNvSpPr>
            <a:spLocks noGrp="1"/>
          </p:cNvSpPr>
          <p:nvPr>
            <p:ph idx="1"/>
          </p:nvPr>
        </p:nvSpPr>
        <p:spPr/>
        <p:txBody>
          <a:bodyPr/>
          <a:lstStyle/>
          <a:p>
            <a:r>
              <a:rPr lang="en-CA" sz="1800" dirty="0">
                <a:effectLst/>
                <a:latin typeface="CMBX10"/>
              </a:rPr>
              <a:t>Impact of Withdraw Rates: </a:t>
            </a:r>
            <a:r>
              <a:rPr lang="en-CA" sz="1800" dirty="0">
                <a:effectLst/>
                <a:latin typeface="CMR10"/>
              </a:rPr>
              <a:t>The analysis shows that the higher the withdraw rate, the higher the PD for all credit ratings in both the moo</a:t>
            </a:r>
            <a:r>
              <a:rPr lang="en-US" altLang="zh-CN" sz="1800" dirty="0" err="1">
                <a:effectLst/>
                <a:latin typeface="CMR10"/>
              </a:rPr>
              <a:t>dy</a:t>
            </a:r>
            <a:r>
              <a:rPr lang="en-US" altLang="zh-CN" sz="1800" dirty="0" err="1">
                <a:latin typeface="CMR10"/>
              </a:rPr>
              <a:t>’s</a:t>
            </a:r>
            <a:r>
              <a:rPr lang="en-CA" sz="1800" dirty="0">
                <a:effectLst/>
                <a:latin typeface="CMR10"/>
              </a:rPr>
              <a:t> withdraw reweighting matrix and the withdrawal </a:t>
            </a:r>
            <a:r>
              <a:rPr lang="en-CA" sz="1800" dirty="0" err="1">
                <a:effectLst/>
                <a:latin typeface="CMR10"/>
              </a:rPr>
              <a:t>remov</a:t>
            </a:r>
            <a:r>
              <a:rPr lang="en-US" altLang="zh-CN" sz="1800" dirty="0">
                <a:effectLst/>
                <a:latin typeface="CMR10"/>
              </a:rPr>
              <a:t>ed</a:t>
            </a:r>
            <a:r>
              <a:rPr lang="en-CA" sz="1800" dirty="0">
                <a:effectLst/>
                <a:latin typeface="CMR10"/>
              </a:rPr>
              <a:t> matrix.</a:t>
            </a:r>
          </a:p>
          <a:p>
            <a:r>
              <a:rPr lang="en-CA" sz="1800" dirty="0">
                <a:effectLst/>
                <a:latin typeface="CMBX10"/>
              </a:rPr>
              <a:t>Simulation of Transition Processes: </a:t>
            </a:r>
            <a:r>
              <a:rPr lang="en-CA" sz="1800" dirty="0">
                <a:effectLst/>
                <a:latin typeface="CMR10"/>
              </a:rPr>
              <a:t>The simulation of transition pro- cesses with given withdraw counts and using conditional PDs provides valuable insights into the dynamics of credit transitions. </a:t>
            </a:r>
          </a:p>
          <a:p>
            <a:r>
              <a:rPr lang="en-CA" sz="1800" dirty="0">
                <a:effectLst/>
                <a:latin typeface="CMBX10"/>
              </a:rPr>
              <a:t>Utilizing Cumulative PD for ECL Calculation: </a:t>
            </a:r>
            <a:r>
              <a:rPr lang="en-CA" sz="1800" dirty="0">
                <a:effectLst/>
                <a:latin typeface="CMR10"/>
              </a:rPr>
              <a:t>The introduction of cumulative PD to calculate the ECL offers a comprehensive view of credit risk over time. </a:t>
            </a:r>
          </a:p>
          <a:p>
            <a:r>
              <a:rPr lang="en-CA" sz="1800" dirty="0">
                <a:effectLst/>
                <a:latin typeface="CMBX10"/>
              </a:rPr>
              <a:t>Application in Real-World Scenarios: </a:t>
            </a:r>
            <a:r>
              <a:rPr lang="en-CA" sz="1800" dirty="0">
                <a:effectLst/>
                <a:latin typeface="CMR10"/>
              </a:rPr>
              <a:t>The methodologies and findings presented in this paper have significant implications for financial institutions. </a:t>
            </a:r>
          </a:p>
          <a:p>
            <a:endParaRPr lang="en-CA" sz="1800" dirty="0">
              <a:effectLst/>
              <a:latin typeface="CMR10"/>
            </a:endParaRPr>
          </a:p>
          <a:p>
            <a:endParaRPr lang="en-US" dirty="0"/>
          </a:p>
        </p:txBody>
      </p:sp>
    </p:spTree>
    <p:extLst>
      <p:ext uri="{BB962C8B-B14F-4D97-AF65-F5344CB8AC3E}">
        <p14:creationId xmlns:p14="http://schemas.microsoft.com/office/powerpoint/2010/main" val="2577245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D2E0-0512-F245-9282-15BF83B59503}"/>
              </a:ext>
            </a:extLst>
          </p:cNvPr>
          <p:cNvSpPr>
            <a:spLocks noGrp="1"/>
          </p:cNvSpPr>
          <p:nvPr>
            <p:ph type="title"/>
          </p:nvPr>
        </p:nvSpPr>
        <p:spPr/>
        <p:txBody>
          <a:bodyPr>
            <a:normAutofit/>
          </a:bodyPr>
          <a:lstStyle/>
          <a:p>
            <a:r>
              <a:rPr lang="en-CA" sz="4400" dirty="0">
                <a:effectLst/>
                <a:latin typeface="CMBX12"/>
              </a:rPr>
              <a:t>References </a:t>
            </a:r>
            <a:endParaRPr lang="en-US" dirty="0"/>
          </a:p>
        </p:txBody>
      </p:sp>
      <p:sp>
        <p:nvSpPr>
          <p:cNvPr id="3" name="Content Placeholder 2">
            <a:extLst>
              <a:ext uri="{FF2B5EF4-FFF2-40B4-BE49-F238E27FC236}">
                <a16:creationId xmlns:a16="http://schemas.microsoft.com/office/drawing/2014/main" id="{9D562740-A9C3-F449-AD77-E6F186DD248A}"/>
              </a:ext>
            </a:extLst>
          </p:cNvPr>
          <p:cNvSpPr>
            <a:spLocks noGrp="1"/>
          </p:cNvSpPr>
          <p:nvPr>
            <p:ph idx="1"/>
          </p:nvPr>
        </p:nvSpPr>
        <p:spPr/>
        <p:txBody>
          <a:bodyPr>
            <a:normAutofit fontScale="70000" lnSpcReduction="20000"/>
          </a:bodyPr>
          <a:lstStyle/>
          <a:p>
            <a:r>
              <a:rPr lang="en-CA" sz="1800" dirty="0">
                <a:effectLst/>
                <a:latin typeface="CMR10"/>
              </a:rPr>
              <a:t>[1] Altman, E. I. (1968). Financial Ratios, Discriminant Analysis and the Pre- diction of Corporate Bankruptcy. </a:t>
            </a:r>
            <a:r>
              <a:rPr lang="en-CA" sz="1800" dirty="0">
                <a:effectLst/>
                <a:latin typeface="CMTI10"/>
              </a:rPr>
              <a:t>Journal of Finance</a:t>
            </a:r>
            <a:r>
              <a:rPr lang="en-CA" sz="1800" dirty="0">
                <a:effectLst/>
                <a:latin typeface="CMR10"/>
              </a:rPr>
              <a:t>, 23(4), 589-609. </a:t>
            </a:r>
            <a:endParaRPr lang="en-CA" dirty="0"/>
          </a:p>
          <a:p>
            <a:r>
              <a:rPr lang="en-CA" sz="1800" dirty="0">
                <a:effectLst/>
                <a:latin typeface="CMR10"/>
              </a:rPr>
              <a:t>[2] Merton, R. C. (1974). On the Pricing of Corporate Debt: The Risk Structure of Interest Rates. </a:t>
            </a:r>
            <a:r>
              <a:rPr lang="en-CA" sz="1800" dirty="0">
                <a:effectLst/>
                <a:latin typeface="CMTI10"/>
              </a:rPr>
              <a:t>Journal of Finance</a:t>
            </a:r>
            <a:r>
              <a:rPr lang="en-CA" sz="1800" dirty="0">
                <a:effectLst/>
                <a:latin typeface="CMR10"/>
              </a:rPr>
              <a:t>, 29(2), 449-470. </a:t>
            </a:r>
            <a:endParaRPr lang="en-CA" dirty="0"/>
          </a:p>
          <a:p>
            <a:r>
              <a:rPr lang="en-CA" sz="1800" dirty="0">
                <a:effectLst/>
                <a:latin typeface="CMR10"/>
              </a:rPr>
              <a:t>[3] </a:t>
            </a:r>
            <a:r>
              <a:rPr lang="en-CA" sz="1800" dirty="0" err="1">
                <a:effectLst/>
                <a:latin typeface="CMR10"/>
              </a:rPr>
              <a:t>Duffie</a:t>
            </a:r>
            <a:r>
              <a:rPr lang="en-CA" sz="1800" dirty="0">
                <a:effectLst/>
                <a:latin typeface="CMR10"/>
              </a:rPr>
              <a:t>, D., &amp; Singleton, K. J. (1999). Modeling Term Structures of Default- able Bonds. </a:t>
            </a:r>
            <a:r>
              <a:rPr lang="en-CA" sz="1800" dirty="0">
                <a:effectLst/>
                <a:latin typeface="CMTI10"/>
              </a:rPr>
              <a:t>Review of Financial Studies</a:t>
            </a:r>
            <a:r>
              <a:rPr lang="en-CA" sz="1800" dirty="0">
                <a:effectLst/>
                <a:latin typeface="CMR10"/>
              </a:rPr>
              <a:t>, 12(4), 687-720. </a:t>
            </a:r>
            <a:endParaRPr lang="en-CA" dirty="0"/>
          </a:p>
          <a:p>
            <a:r>
              <a:rPr lang="en-CA" sz="1800" dirty="0">
                <a:effectLst/>
                <a:latin typeface="CMR10"/>
              </a:rPr>
              <a:t>[4] Thomas, L. C., Edelman, D. B., &amp; Crook, J. N. (2002). </a:t>
            </a:r>
            <a:r>
              <a:rPr lang="en-CA" sz="1800" dirty="0">
                <a:effectLst/>
                <a:latin typeface="CMTI10"/>
              </a:rPr>
              <a:t>Credit Scoring and Its Applications</a:t>
            </a:r>
            <a:r>
              <a:rPr lang="en-CA" sz="1800" dirty="0">
                <a:effectLst/>
                <a:latin typeface="CMR10"/>
              </a:rPr>
              <a:t>. Philadelphia: SIAM. </a:t>
            </a:r>
            <a:endParaRPr lang="en-CA" dirty="0"/>
          </a:p>
          <a:p>
            <a:r>
              <a:rPr lang="en-CA" sz="1800" dirty="0">
                <a:effectLst/>
                <a:latin typeface="CMR10"/>
              </a:rPr>
              <a:t>[5] </a:t>
            </a:r>
            <a:r>
              <a:rPr lang="en-CA" sz="1800" dirty="0" err="1">
                <a:effectLst/>
                <a:latin typeface="CMR10"/>
              </a:rPr>
              <a:t>Crouhy</a:t>
            </a:r>
            <a:r>
              <a:rPr lang="en-CA" sz="1800" dirty="0">
                <a:effectLst/>
                <a:latin typeface="CMR10"/>
              </a:rPr>
              <a:t>, M., </a:t>
            </a:r>
            <a:r>
              <a:rPr lang="en-CA" sz="1800" dirty="0" err="1">
                <a:effectLst/>
                <a:latin typeface="CMR10"/>
              </a:rPr>
              <a:t>Galai</a:t>
            </a:r>
            <a:r>
              <a:rPr lang="en-CA" sz="1800" dirty="0">
                <a:effectLst/>
                <a:latin typeface="CMR10"/>
              </a:rPr>
              <a:t>, D., &amp; Mark, R. (2000). A Comparative Analysis of Cur- rent Credit Risk Models. </a:t>
            </a:r>
            <a:r>
              <a:rPr lang="en-CA" sz="1800" dirty="0">
                <a:effectLst/>
                <a:latin typeface="CMTI10"/>
              </a:rPr>
              <a:t>Journal of Banking &amp; Finance</a:t>
            </a:r>
            <a:r>
              <a:rPr lang="en-CA" sz="1800" dirty="0">
                <a:effectLst/>
                <a:latin typeface="CMR10"/>
              </a:rPr>
              <a:t>, 24(1-2), 59-117. </a:t>
            </a:r>
            <a:endParaRPr lang="en-CA" dirty="0"/>
          </a:p>
          <a:p>
            <a:r>
              <a:rPr lang="en-CA" sz="1800" dirty="0">
                <a:effectLst/>
                <a:latin typeface="CMR10"/>
              </a:rPr>
              <a:t>[6] Jarrow, R. A., &amp; Turnbull, S. M. (1997). A Markov Model for the Term Structure of Credit Risk Spreads. </a:t>
            </a:r>
            <a:r>
              <a:rPr lang="en-CA" sz="1800" dirty="0">
                <a:effectLst/>
                <a:latin typeface="CMTI10"/>
              </a:rPr>
              <a:t>Review of Financial Studies</a:t>
            </a:r>
            <a:r>
              <a:rPr lang="en-CA" sz="1800" dirty="0">
                <a:effectLst/>
                <a:latin typeface="CMR10"/>
              </a:rPr>
              <a:t>, 10(2), 481- 523. </a:t>
            </a:r>
            <a:endParaRPr lang="en-CA" dirty="0"/>
          </a:p>
          <a:p>
            <a:r>
              <a:rPr lang="en-CA" sz="1800" dirty="0">
                <a:effectLst/>
                <a:latin typeface="CMR10"/>
              </a:rPr>
              <a:t>[7] </a:t>
            </a:r>
            <a:r>
              <a:rPr lang="en-CA" sz="1800" dirty="0" err="1">
                <a:effectLst/>
                <a:latin typeface="CMR10"/>
              </a:rPr>
              <a:t>Jafry</a:t>
            </a:r>
            <a:r>
              <a:rPr lang="en-CA" sz="1800" dirty="0">
                <a:effectLst/>
                <a:latin typeface="CMR10"/>
              </a:rPr>
              <a:t>, Y., &amp; </a:t>
            </a:r>
            <a:r>
              <a:rPr lang="en-CA" sz="1800" dirty="0" err="1">
                <a:effectLst/>
                <a:latin typeface="CMR10"/>
              </a:rPr>
              <a:t>Schuermann</a:t>
            </a:r>
            <a:r>
              <a:rPr lang="en-CA" sz="1800" dirty="0">
                <a:effectLst/>
                <a:latin typeface="CMR10"/>
              </a:rPr>
              <a:t>, T. (2004). Measurement, Estimation and Com- parison of Credit Migration Matrices. </a:t>
            </a:r>
            <a:r>
              <a:rPr lang="en-CA" sz="1800" dirty="0">
                <a:effectLst/>
                <a:latin typeface="CMTI10"/>
              </a:rPr>
              <a:t>Journal of Banking &amp; Finance</a:t>
            </a:r>
            <a:r>
              <a:rPr lang="en-CA" sz="1800" dirty="0">
                <a:effectLst/>
                <a:latin typeface="CMR10"/>
              </a:rPr>
              <a:t>, 28(11), 2603-2639. </a:t>
            </a:r>
            <a:endParaRPr lang="en-CA" dirty="0"/>
          </a:p>
          <a:p>
            <a:r>
              <a:rPr lang="en-CA" sz="1800" dirty="0">
                <a:effectLst/>
                <a:latin typeface="CMR10"/>
              </a:rPr>
              <a:t>[8] </a:t>
            </a:r>
            <a:r>
              <a:rPr lang="en-CA" sz="1800" dirty="0" err="1">
                <a:effectLst/>
                <a:latin typeface="CMR10"/>
              </a:rPr>
              <a:t>Lando</a:t>
            </a:r>
            <a:r>
              <a:rPr lang="en-CA" sz="1800" dirty="0">
                <a:effectLst/>
                <a:latin typeface="CMR10"/>
              </a:rPr>
              <a:t>, D., &amp; </a:t>
            </a:r>
            <a:r>
              <a:rPr lang="en-CA" sz="1800" dirty="0" err="1">
                <a:effectLst/>
                <a:latin typeface="CMR10"/>
              </a:rPr>
              <a:t>Skodeberg</a:t>
            </a:r>
            <a:r>
              <a:rPr lang="en-CA" sz="1800" dirty="0">
                <a:effectLst/>
                <a:latin typeface="CMR10"/>
              </a:rPr>
              <a:t>, T. M. (2002). Analyzing Ratings Transitions and Ratings Drift with Continuous Observations. </a:t>
            </a:r>
            <a:r>
              <a:rPr lang="en-CA" sz="1800" dirty="0">
                <a:effectLst/>
                <a:latin typeface="CMTI10"/>
              </a:rPr>
              <a:t>Journal of Banking &amp; Finance</a:t>
            </a:r>
            <a:r>
              <a:rPr lang="en-CA" sz="1800" dirty="0">
                <a:effectLst/>
                <a:latin typeface="CMR10"/>
              </a:rPr>
              <a:t>, 26(2-3), 423-444. </a:t>
            </a:r>
            <a:endParaRPr lang="en-CA" dirty="0"/>
          </a:p>
          <a:p>
            <a:r>
              <a:rPr lang="en-CA" sz="1800" dirty="0">
                <a:effectLst/>
                <a:latin typeface="CMR10"/>
              </a:rPr>
              <a:t>[9] </a:t>
            </a:r>
            <a:r>
              <a:rPr lang="en-CA" sz="1800" dirty="0" err="1">
                <a:effectLst/>
                <a:latin typeface="CMR10"/>
              </a:rPr>
              <a:t>Bangia</a:t>
            </a:r>
            <a:r>
              <a:rPr lang="en-CA" sz="1800" dirty="0">
                <a:effectLst/>
                <a:latin typeface="CMR10"/>
              </a:rPr>
              <a:t>, A., Diebold, F. X., </a:t>
            </a:r>
            <a:r>
              <a:rPr lang="en-CA" sz="1800" dirty="0" err="1">
                <a:effectLst/>
                <a:latin typeface="CMR10"/>
              </a:rPr>
              <a:t>Kronimus</a:t>
            </a:r>
            <a:r>
              <a:rPr lang="en-CA" sz="1800" dirty="0">
                <a:effectLst/>
                <a:latin typeface="CMR10"/>
              </a:rPr>
              <a:t>, A., </a:t>
            </a:r>
            <a:r>
              <a:rPr lang="en-CA" sz="1800" dirty="0" err="1">
                <a:effectLst/>
                <a:latin typeface="CMR10"/>
              </a:rPr>
              <a:t>Schagen</a:t>
            </a:r>
            <a:r>
              <a:rPr lang="en-CA" sz="1800" dirty="0">
                <a:effectLst/>
                <a:latin typeface="CMR10"/>
              </a:rPr>
              <a:t>, C., &amp; </a:t>
            </a:r>
            <a:r>
              <a:rPr lang="en-CA" sz="1800" dirty="0" err="1">
                <a:effectLst/>
                <a:latin typeface="CMR10"/>
              </a:rPr>
              <a:t>Schuermann</a:t>
            </a:r>
            <a:r>
              <a:rPr lang="en-CA" sz="1800" dirty="0">
                <a:effectLst/>
                <a:latin typeface="CMR10"/>
              </a:rPr>
              <a:t>, T. (2002). Ratings Migration and the Business Cycle, with Application to Credit Portfolio Stress Testing. </a:t>
            </a:r>
            <a:r>
              <a:rPr lang="en-CA" sz="1800" dirty="0">
                <a:effectLst/>
                <a:latin typeface="CMTI10"/>
              </a:rPr>
              <a:t>Journal of Banking &amp; Finance</a:t>
            </a:r>
            <a:r>
              <a:rPr lang="en-CA" sz="1800" dirty="0">
                <a:effectLst/>
                <a:latin typeface="CMR10"/>
              </a:rPr>
              <a:t>, 26(2-3), 445-474. </a:t>
            </a:r>
            <a:endParaRPr lang="en-CA" dirty="0"/>
          </a:p>
          <a:p>
            <a:r>
              <a:rPr lang="en-CA" sz="1800" dirty="0">
                <a:effectLst/>
                <a:latin typeface="CMR10"/>
              </a:rPr>
              <a:t>[10] Moody’s Analytics (2022). </a:t>
            </a:r>
            <a:r>
              <a:rPr lang="en-CA" sz="1800" dirty="0">
                <a:effectLst/>
                <a:latin typeface="CMTI10"/>
              </a:rPr>
              <a:t>Moody’s Credit Transition Model: Methodology and User Guide</a:t>
            </a:r>
            <a:r>
              <a:rPr lang="en-CA" sz="1800" dirty="0">
                <a:effectLst/>
                <a:latin typeface="CMR10"/>
              </a:rPr>
              <a:t>. Retrieved from https://</a:t>
            </a:r>
            <a:r>
              <a:rPr lang="en-CA" sz="1800" dirty="0" err="1">
                <a:effectLst/>
                <a:latin typeface="CMR10"/>
              </a:rPr>
              <a:t>www.moodysanalytics.com</a:t>
            </a:r>
            <a:r>
              <a:rPr lang="en-CA" sz="1800" dirty="0">
                <a:effectLst/>
                <a:latin typeface="CMR10"/>
              </a:rPr>
              <a:t> </a:t>
            </a:r>
            <a:endParaRPr lang="en-CA" dirty="0"/>
          </a:p>
          <a:p>
            <a:r>
              <a:rPr lang="en-CA" sz="1800" dirty="0">
                <a:effectLst/>
                <a:latin typeface="CMR10"/>
              </a:rPr>
              <a:t>[11] Nickell, P., </a:t>
            </a:r>
            <a:r>
              <a:rPr lang="en-CA" sz="1800" dirty="0" err="1">
                <a:effectLst/>
                <a:latin typeface="CMR10"/>
              </a:rPr>
              <a:t>Perraudin</a:t>
            </a:r>
            <a:r>
              <a:rPr lang="en-CA" sz="1800" dirty="0">
                <a:effectLst/>
                <a:latin typeface="CMR10"/>
              </a:rPr>
              <a:t>, W., &amp; </a:t>
            </a:r>
            <a:r>
              <a:rPr lang="en-CA" sz="1800" dirty="0" err="1">
                <a:effectLst/>
                <a:latin typeface="CMR10"/>
              </a:rPr>
              <a:t>Varotto</a:t>
            </a:r>
            <a:r>
              <a:rPr lang="en-CA" sz="1800" dirty="0">
                <a:effectLst/>
                <a:latin typeface="CMR10"/>
              </a:rPr>
              <a:t>, S. (2000). Stability of Rating Tran- </a:t>
            </a:r>
            <a:r>
              <a:rPr lang="en-CA" sz="1800" dirty="0" err="1">
                <a:effectLst/>
                <a:latin typeface="CMR10"/>
              </a:rPr>
              <a:t>sitions</a:t>
            </a:r>
            <a:r>
              <a:rPr lang="en-CA" sz="1800" dirty="0">
                <a:effectLst/>
                <a:latin typeface="CMR10"/>
              </a:rPr>
              <a:t>. </a:t>
            </a:r>
            <a:r>
              <a:rPr lang="en-CA" sz="1800" dirty="0">
                <a:effectLst/>
                <a:latin typeface="CMTI10"/>
              </a:rPr>
              <a:t>Journal of Banking &amp; Finance</a:t>
            </a:r>
            <a:r>
              <a:rPr lang="en-CA" sz="1800" dirty="0">
                <a:effectLst/>
                <a:latin typeface="CMR10"/>
              </a:rPr>
              <a:t>, 24(1-2), 203-227. </a:t>
            </a:r>
            <a:endParaRPr lang="en-CA" dirty="0"/>
          </a:p>
          <a:p>
            <a:r>
              <a:rPr lang="en-CA" sz="1800" dirty="0">
                <a:effectLst/>
                <a:latin typeface="CMR10"/>
              </a:rPr>
              <a:t>[12] Bluhm, Christian and Overbeck, </a:t>
            </a:r>
            <a:r>
              <a:rPr lang="en-CA" sz="1800" dirty="0" err="1">
                <a:effectLst/>
                <a:latin typeface="CMR10"/>
              </a:rPr>
              <a:t>Ludger</a:t>
            </a:r>
            <a:r>
              <a:rPr lang="en-CA" sz="1800" dirty="0">
                <a:effectLst/>
                <a:latin typeface="CMR10"/>
              </a:rPr>
              <a:t> and Wagner, Christoph. (2016). </a:t>
            </a:r>
            <a:r>
              <a:rPr lang="en-CA" sz="1800" dirty="0">
                <a:effectLst/>
                <a:latin typeface="CMTI10"/>
              </a:rPr>
              <a:t>An Introduction to Credit Risk Modeling</a:t>
            </a:r>
            <a:r>
              <a:rPr lang="en-CA" sz="1800" dirty="0">
                <a:effectLst/>
                <a:latin typeface="CMR10"/>
              </a:rPr>
              <a:t>. Chapman and Hall/CRC. </a:t>
            </a:r>
            <a:endParaRPr lang="en-CA" dirty="0"/>
          </a:p>
          <a:p>
            <a:endParaRPr lang="en-US" dirty="0"/>
          </a:p>
        </p:txBody>
      </p:sp>
    </p:spTree>
    <p:extLst>
      <p:ext uri="{BB962C8B-B14F-4D97-AF65-F5344CB8AC3E}">
        <p14:creationId xmlns:p14="http://schemas.microsoft.com/office/powerpoint/2010/main" val="33311283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3AEA4-C75E-854F-A1CE-5329504D3C02}"/>
              </a:ext>
            </a:extLst>
          </p:cNvPr>
          <p:cNvSpPr>
            <a:spLocks noGrp="1"/>
          </p:cNvSpPr>
          <p:nvPr>
            <p:ph idx="1"/>
          </p:nvPr>
        </p:nvSpPr>
        <p:spPr/>
        <p:txBody>
          <a:bodyPr/>
          <a:lstStyle/>
          <a:p>
            <a:r>
              <a:rPr lang="en-US" altLang="zh-CN" dirty="0"/>
              <a:t>Thank</a:t>
            </a:r>
            <a:r>
              <a:rPr lang="zh-CN" altLang="en-US" dirty="0"/>
              <a:t> </a:t>
            </a:r>
            <a:r>
              <a:rPr lang="en-US" altLang="zh-CN" dirty="0"/>
              <a:t>you</a:t>
            </a:r>
            <a:r>
              <a:rPr lang="zh-CN" altLang="en-US" dirty="0"/>
              <a:t> </a:t>
            </a:r>
            <a:r>
              <a:rPr lang="en-US" altLang="zh-CN" dirty="0"/>
              <a:t>for</a:t>
            </a:r>
            <a:r>
              <a:rPr lang="zh-CN" altLang="en-US" dirty="0"/>
              <a:t> </a:t>
            </a:r>
            <a:r>
              <a:rPr lang="en-US" altLang="zh-CN" dirty="0"/>
              <a:t>listening!</a:t>
            </a:r>
            <a:endParaRPr lang="en-US" dirty="0"/>
          </a:p>
        </p:txBody>
      </p:sp>
    </p:spTree>
    <p:extLst>
      <p:ext uri="{BB962C8B-B14F-4D97-AF65-F5344CB8AC3E}">
        <p14:creationId xmlns:p14="http://schemas.microsoft.com/office/powerpoint/2010/main" val="380146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0CBC-F791-BE49-9B27-4A203D249906}"/>
              </a:ext>
            </a:extLst>
          </p:cNvPr>
          <p:cNvSpPr>
            <a:spLocks noGrp="1"/>
          </p:cNvSpPr>
          <p:nvPr>
            <p:ph type="title"/>
          </p:nvPr>
        </p:nvSpPr>
        <p:spPr/>
        <p:txBody>
          <a:bodyPr>
            <a:normAutofit fontScale="90000"/>
          </a:bodyPr>
          <a:lstStyle/>
          <a:p>
            <a:r>
              <a:rPr lang="en-CA" b="1" dirty="0"/>
              <a:t>Advantages of Credit Transition Matrices (TMs):</a:t>
            </a:r>
            <a:br>
              <a:rPr lang="en-CA" dirty="0"/>
            </a:br>
            <a:endParaRPr lang="en-US" dirty="0"/>
          </a:p>
        </p:txBody>
      </p:sp>
      <p:sp>
        <p:nvSpPr>
          <p:cNvPr id="3" name="Content Placeholder 2">
            <a:extLst>
              <a:ext uri="{FF2B5EF4-FFF2-40B4-BE49-F238E27FC236}">
                <a16:creationId xmlns:a16="http://schemas.microsoft.com/office/drawing/2014/main" id="{59911045-6E96-AD4A-A4C1-7139CB8409E8}"/>
              </a:ext>
            </a:extLst>
          </p:cNvPr>
          <p:cNvSpPr>
            <a:spLocks noGrp="1"/>
          </p:cNvSpPr>
          <p:nvPr>
            <p:ph idx="1"/>
          </p:nvPr>
        </p:nvSpPr>
        <p:spPr/>
        <p:txBody>
          <a:bodyPr>
            <a:normAutofit lnSpcReduction="10000"/>
          </a:bodyPr>
          <a:lstStyle/>
          <a:p>
            <a:pPr>
              <a:buFont typeface="Arial" panose="020B0604020202020204" pitchFamily="34" charset="0"/>
              <a:buChar char="•"/>
            </a:pPr>
            <a:r>
              <a:rPr lang="en-CA" b="1" dirty="0"/>
              <a:t>Historical Data Utilization:</a:t>
            </a:r>
            <a:r>
              <a:rPr lang="en-CA" dirty="0"/>
              <a:t> Estimates transition likelihoods based on extensive historical data.</a:t>
            </a:r>
          </a:p>
          <a:p>
            <a:pPr>
              <a:buFont typeface="Arial" panose="020B0604020202020204" pitchFamily="34" charset="0"/>
              <a:buChar char="•"/>
            </a:pPr>
            <a:r>
              <a:rPr lang="en-CA" b="1" dirty="0"/>
              <a:t>Dynamic Credit Assessment:</a:t>
            </a:r>
            <a:r>
              <a:rPr lang="en-CA" dirty="0"/>
              <a:t> Captures dynamic nature of credit risk over time. </a:t>
            </a:r>
          </a:p>
          <a:p>
            <a:pPr>
              <a:buFont typeface="Arial" panose="020B0604020202020204" pitchFamily="34" charset="0"/>
              <a:buChar char="•"/>
            </a:pPr>
            <a:r>
              <a:rPr lang="en-CA" b="1" dirty="0"/>
              <a:t>Regulatory Compliance:</a:t>
            </a:r>
            <a:r>
              <a:rPr lang="en-CA" dirty="0"/>
              <a:t> Aligns with IFRS9 standard for calculating expected credit loss.</a:t>
            </a:r>
          </a:p>
          <a:p>
            <a:pPr>
              <a:buFont typeface="Arial" panose="020B0604020202020204" pitchFamily="34" charset="0"/>
              <a:buChar char="•"/>
            </a:pPr>
            <a:r>
              <a:rPr lang="en-CA" b="1" dirty="0"/>
              <a:t>Versatility:</a:t>
            </a:r>
            <a:r>
              <a:rPr lang="en-CA" dirty="0"/>
              <a:t> Applicable to various credit exposures (corporate bonds, sovereign debt, consumer loans).</a:t>
            </a:r>
          </a:p>
          <a:p>
            <a:endParaRPr lang="en-US" dirty="0"/>
          </a:p>
        </p:txBody>
      </p:sp>
    </p:spTree>
    <p:extLst>
      <p:ext uri="{BB962C8B-B14F-4D97-AF65-F5344CB8AC3E}">
        <p14:creationId xmlns:p14="http://schemas.microsoft.com/office/powerpoint/2010/main" val="3102998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46DB-7E0B-EF4A-A05A-91C6E8E459A3}"/>
              </a:ext>
            </a:extLst>
          </p:cNvPr>
          <p:cNvSpPr>
            <a:spLocks noGrp="1"/>
          </p:cNvSpPr>
          <p:nvPr>
            <p:ph type="title"/>
          </p:nvPr>
        </p:nvSpPr>
        <p:spPr/>
        <p:txBody>
          <a:bodyPr>
            <a:normAutofit/>
          </a:bodyPr>
          <a:lstStyle/>
          <a:p>
            <a:r>
              <a:rPr lang="en-CA" sz="2800" dirty="0">
                <a:effectLst/>
                <a:latin typeface="CMBX12"/>
              </a:rPr>
              <a:t>Impact of Different Withdraw Rates on </a:t>
            </a:r>
            <a:r>
              <a:rPr lang="en-US" altLang="zh-CN" sz="2800" dirty="0">
                <a:effectLst/>
                <a:latin typeface="CMBX12"/>
              </a:rPr>
              <a:t>Probability</a:t>
            </a:r>
            <a:r>
              <a:rPr lang="zh-CN" altLang="en-US" sz="2800" dirty="0">
                <a:effectLst/>
                <a:latin typeface="CMBX12"/>
              </a:rPr>
              <a:t> </a:t>
            </a:r>
            <a:r>
              <a:rPr lang="en-US" altLang="zh-CN" sz="2800" dirty="0">
                <a:effectLst/>
                <a:latin typeface="CMBX12"/>
              </a:rPr>
              <a:t>of</a:t>
            </a:r>
            <a:r>
              <a:rPr lang="zh-CN" altLang="en-US" sz="2800" dirty="0">
                <a:effectLst/>
                <a:latin typeface="CMBX12"/>
              </a:rPr>
              <a:t> </a:t>
            </a:r>
            <a:r>
              <a:rPr lang="en-US" altLang="zh-CN" sz="2800" dirty="0">
                <a:effectLst/>
                <a:latin typeface="CMBX12"/>
              </a:rPr>
              <a:t>Default</a:t>
            </a:r>
            <a:r>
              <a:rPr lang="en-US" altLang="zh-CN" sz="2800" dirty="0">
                <a:latin typeface="CMBX12"/>
              </a:rPr>
              <a:t>(</a:t>
            </a:r>
            <a:r>
              <a:rPr lang="en-CA" sz="2800" dirty="0">
                <a:effectLst/>
                <a:latin typeface="CMBX12"/>
              </a:rPr>
              <a:t>PD</a:t>
            </a:r>
            <a:r>
              <a:rPr lang="en-US" altLang="zh-CN" sz="2800" dirty="0">
                <a:effectLst/>
                <a:latin typeface="CMBX12"/>
              </a:rPr>
              <a:t>)</a:t>
            </a:r>
            <a:r>
              <a:rPr lang="en-CA" sz="2800" dirty="0">
                <a:effectLst/>
                <a:latin typeface="CMBX12"/>
              </a:rPr>
              <a:t> </a:t>
            </a:r>
            <a:endParaRPr lang="en-US" sz="6000" dirty="0"/>
          </a:p>
        </p:txBody>
      </p:sp>
      <p:sp>
        <p:nvSpPr>
          <p:cNvPr id="3" name="Content Placeholder 2">
            <a:extLst>
              <a:ext uri="{FF2B5EF4-FFF2-40B4-BE49-F238E27FC236}">
                <a16:creationId xmlns:a16="http://schemas.microsoft.com/office/drawing/2014/main" id="{5566E4AA-181A-0543-AB15-E72ABEB6A3E4}"/>
              </a:ext>
            </a:extLst>
          </p:cNvPr>
          <p:cNvSpPr>
            <a:spLocks noGrp="1"/>
          </p:cNvSpPr>
          <p:nvPr>
            <p:ph idx="1"/>
          </p:nvPr>
        </p:nvSpPr>
        <p:spPr/>
        <p:txBody>
          <a:bodyPr/>
          <a:lstStyle/>
          <a:p>
            <a:pPr marL="0" indent="0">
              <a:buNone/>
            </a:pPr>
            <a:r>
              <a:rPr lang="en-CA" sz="2400" dirty="0">
                <a:effectLst/>
                <a:latin typeface="CMR10"/>
              </a:rPr>
              <a:t>Withdraw rates, representing the probability of a borrower exiting the rating system before default, can significantly affect the observed PD. </a:t>
            </a:r>
            <a:endParaRPr lang="en-CA" sz="3600" dirty="0"/>
          </a:p>
          <a:p>
            <a:endParaRPr lang="en-US" sz="3600" dirty="0"/>
          </a:p>
          <a:p>
            <a:pPr marL="0" indent="0">
              <a:buNone/>
            </a:pPr>
            <a:r>
              <a:rPr lang="en-US" altLang="zh-CN" sz="2400" dirty="0">
                <a:latin typeface="CMR10"/>
              </a:rPr>
              <a:t>T</a:t>
            </a:r>
            <a:r>
              <a:rPr lang="en-CA" sz="2400" dirty="0">
                <a:effectLst/>
                <a:latin typeface="CMR10"/>
              </a:rPr>
              <a:t>o analyze this impact, we incorporate three matrices</a:t>
            </a:r>
            <a:r>
              <a:rPr lang="zh-CN" altLang="en-US" sz="2400" dirty="0">
                <a:effectLst/>
                <a:latin typeface="CMR10"/>
              </a:rPr>
              <a:t> </a:t>
            </a:r>
            <a:r>
              <a:rPr lang="en-US" altLang="zh-CN" sz="2400" dirty="0">
                <a:effectLst/>
                <a:latin typeface="CMR10"/>
              </a:rPr>
              <a:t>to</a:t>
            </a:r>
            <a:r>
              <a:rPr lang="zh-CN" altLang="en-US" sz="2400" dirty="0">
                <a:effectLst/>
                <a:latin typeface="CMR10"/>
              </a:rPr>
              <a:t> </a:t>
            </a:r>
            <a:r>
              <a:rPr lang="en-US" altLang="zh-CN" sz="2400" dirty="0">
                <a:effectLst/>
                <a:latin typeface="CMR10"/>
              </a:rPr>
              <a:t>simulate</a:t>
            </a:r>
            <a:r>
              <a:rPr lang="zh-CN" altLang="en-US" sz="2400" dirty="0">
                <a:effectLst/>
                <a:latin typeface="CMR10"/>
              </a:rPr>
              <a:t> </a:t>
            </a:r>
            <a:r>
              <a:rPr lang="en-US" altLang="zh-CN" sz="2400" dirty="0">
                <a:effectLst/>
                <a:latin typeface="CMR10"/>
              </a:rPr>
              <a:t>the</a:t>
            </a:r>
            <a:r>
              <a:rPr lang="zh-CN" altLang="en-US" sz="2400" dirty="0">
                <a:effectLst/>
                <a:latin typeface="CMR10"/>
              </a:rPr>
              <a:t> </a:t>
            </a:r>
            <a:r>
              <a:rPr lang="en-US" altLang="zh-CN" sz="2400" dirty="0">
                <a:effectLst/>
                <a:latin typeface="CMR10"/>
              </a:rPr>
              <a:t>transition</a:t>
            </a:r>
            <a:r>
              <a:rPr lang="zh-CN" altLang="en-US" sz="2400" dirty="0">
                <a:effectLst/>
                <a:latin typeface="CMR10"/>
              </a:rPr>
              <a:t> </a:t>
            </a:r>
            <a:r>
              <a:rPr lang="en-US" altLang="zh-CN" sz="2400" dirty="0">
                <a:effectLst/>
                <a:latin typeface="CMR10"/>
              </a:rPr>
              <a:t>process</a:t>
            </a:r>
            <a:r>
              <a:rPr lang="en-CA" sz="2400" dirty="0">
                <a:effectLst/>
                <a:latin typeface="CMR10"/>
              </a:rPr>
              <a:t>: </a:t>
            </a:r>
            <a:endParaRPr lang="en-CA" sz="2400" dirty="0">
              <a:latin typeface="CMR10"/>
            </a:endParaRPr>
          </a:p>
          <a:p>
            <a:r>
              <a:rPr lang="en-CA" sz="2400" dirty="0">
                <a:effectLst/>
              </a:rPr>
              <a:t> </a:t>
            </a:r>
            <a:r>
              <a:rPr lang="en-CA" sz="2400" dirty="0">
                <a:effectLst/>
                <a:latin typeface="CMR10"/>
              </a:rPr>
              <a:t>Original TM</a:t>
            </a:r>
          </a:p>
          <a:p>
            <a:r>
              <a:rPr lang="en-CA" sz="2400" dirty="0">
                <a:effectLst/>
              </a:rPr>
              <a:t> </a:t>
            </a:r>
            <a:r>
              <a:rPr lang="en-US" altLang="zh-CN" sz="2400" dirty="0">
                <a:effectLst/>
              </a:rPr>
              <a:t>Moody’s</a:t>
            </a:r>
            <a:r>
              <a:rPr lang="zh-CN" altLang="en-US" sz="2400" dirty="0">
                <a:effectLst/>
              </a:rPr>
              <a:t> </a:t>
            </a:r>
            <a:r>
              <a:rPr lang="en-CA" sz="2400" dirty="0">
                <a:effectLst/>
                <a:latin typeface="CMR10"/>
              </a:rPr>
              <a:t>50% Withdraw reweighted TM</a:t>
            </a:r>
          </a:p>
          <a:p>
            <a:r>
              <a:rPr lang="en-CA" sz="2400" dirty="0">
                <a:effectLst/>
              </a:rPr>
              <a:t> </a:t>
            </a:r>
            <a:r>
              <a:rPr lang="en-CA" sz="2400" dirty="0">
                <a:effectLst/>
                <a:latin typeface="CMR10"/>
              </a:rPr>
              <a:t>Withdraw removed TM </a:t>
            </a:r>
            <a:endParaRPr lang="en-CA" sz="3600" dirty="0"/>
          </a:p>
          <a:p>
            <a:endParaRPr lang="en-US" dirty="0"/>
          </a:p>
        </p:txBody>
      </p:sp>
    </p:spTree>
    <p:extLst>
      <p:ext uri="{BB962C8B-B14F-4D97-AF65-F5344CB8AC3E}">
        <p14:creationId xmlns:p14="http://schemas.microsoft.com/office/powerpoint/2010/main" val="290524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7BE1-2EE3-C84E-B15A-EF7379A8DCD5}"/>
              </a:ext>
            </a:extLst>
          </p:cNvPr>
          <p:cNvSpPr>
            <a:spLocks noGrp="1"/>
          </p:cNvSpPr>
          <p:nvPr>
            <p:ph type="title"/>
          </p:nvPr>
        </p:nvSpPr>
        <p:spPr/>
        <p:txBody>
          <a:bodyPr/>
          <a:lstStyle/>
          <a:p>
            <a:r>
              <a:rPr lang="en-US" altLang="zh-CN" sz="1800" dirty="0">
                <a:effectLst/>
                <a:latin typeface="CMBX12"/>
              </a:rPr>
              <a:t>Transition</a:t>
            </a:r>
            <a:r>
              <a:rPr lang="zh-CN" altLang="en-US" sz="1800" dirty="0">
                <a:effectLst/>
                <a:latin typeface="CMBX12"/>
              </a:rPr>
              <a:t> </a:t>
            </a:r>
            <a:r>
              <a:rPr lang="en-CA" sz="1800" dirty="0" err="1">
                <a:effectLst/>
                <a:latin typeface="CMBX12"/>
              </a:rPr>
              <a:t>Matri</a:t>
            </a:r>
            <a:r>
              <a:rPr lang="en-US" altLang="zh-CN" sz="1800" dirty="0">
                <a:effectLst/>
                <a:latin typeface="CMBX12"/>
              </a:rPr>
              <a:t>x</a:t>
            </a:r>
            <a:r>
              <a:rPr lang="en-CA" sz="1800" dirty="0">
                <a:effectLst/>
                <a:latin typeface="CMBX12"/>
              </a:rPr>
              <a:t> </a:t>
            </a:r>
            <a:r>
              <a:rPr lang="en-US" altLang="zh-CN" sz="1800" dirty="0">
                <a:effectLst/>
                <a:latin typeface="CMBX12"/>
              </a:rPr>
              <a:t>Properties:</a:t>
            </a:r>
            <a:endParaRPr lang="en-US" dirty="0"/>
          </a:p>
        </p:txBody>
      </p:sp>
      <p:sp>
        <p:nvSpPr>
          <p:cNvPr id="3" name="Content Placeholder 2">
            <a:extLst>
              <a:ext uri="{FF2B5EF4-FFF2-40B4-BE49-F238E27FC236}">
                <a16:creationId xmlns:a16="http://schemas.microsoft.com/office/drawing/2014/main" id="{BD7972D3-D59B-8F4C-9D8F-826A1B986B69}"/>
              </a:ext>
            </a:extLst>
          </p:cNvPr>
          <p:cNvSpPr>
            <a:spLocks noGrp="1"/>
          </p:cNvSpPr>
          <p:nvPr>
            <p:ph idx="1"/>
          </p:nvPr>
        </p:nvSpPr>
        <p:spPr>
          <a:xfrm>
            <a:off x="751703" y="1691323"/>
            <a:ext cx="10515600" cy="4195763"/>
          </a:xfrm>
        </p:spPr>
        <p:txBody>
          <a:bodyPr>
            <a:normAutofit lnSpcReduction="10000"/>
          </a:bodyPr>
          <a:lstStyle/>
          <a:p>
            <a:r>
              <a:rPr lang="en-CA" sz="1800" dirty="0">
                <a:effectLst/>
                <a:latin typeface="CMBX10"/>
              </a:rPr>
              <a:t>Diagonal Dominance: </a:t>
            </a:r>
            <a:r>
              <a:rPr lang="en-CA" sz="1800" dirty="0">
                <a:effectLst/>
                <a:latin typeface="CMR10"/>
              </a:rPr>
              <a:t>The highest ratings tend to have the largest diagonal values, indicating a higher probability of remaining in the same rating. Conversely, the lowest ratings, have smaller diagonal values but higher probabilities of transitioning to default. </a:t>
            </a:r>
            <a:endParaRPr lang="en-CA" dirty="0"/>
          </a:p>
          <a:p>
            <a:r>
              <a:rPr lang="en-CA" sz="1800" dirty="0">
                <a:effectLst/>
                <a:latin typeface="CMBX10"/>
              </a:rPr>
              <a:t>Downgrade Likelihood: </a:t>
            </a:r>
            <a:r>
              <a:rPr lang="en-CA" sz="1800" dirty="0">
                <a:effectLst/>
                <a:latin typeface="CMR10"/>
              </a:rPr>
              <a:t>Customers are more likely to experience a downgrade in their rating rather than an upgrade. </a:t>
            </a:r>
            <a:endParaRPr lang="en-CA" dirty="0"/>
          </a:p>
          <a:p>
            <a:r>
              <a:rPr lang="en-CA" sz="1800" dirty="0">
                <a:effectLst/>
                <a:latin typeface="CMBX10"/>
              </a:rPr>
              <a:t>Withdraws: </a:t>
            </a:r>
            <a:r>
              <a:rPr lang="en-CA" sz="1800" dirty="0">
                <a:effectLst/>
                <a:latin typeface="CMR10"/>
              </a:rPr>
              <a:t>The probabilities of withdraws are relatively consistent across different ratings, representing a random setting for withdraw</a:t>
            </a:r>
            <a:r>
              <a:rPr lang="en-US" altLang="zh-CN" sz="1800" dirty="0">
                <a:effectLst/>
                <a:latin typeface="CMR10"/>
              </a:rPr>
              <a:t>s</a:t>
            </a:r>
            <a:r>
              <a:rPr lang="en-CA" sz="1800" dirty="0">
                <a:effectLst/>
                <a:latin typeface="CMR10"/>
              </a:rPr>
              <a:t>. </a:t>
            </a:r>
          </a:p>
          <a:p>
            <a:r>
              <a:rPr lang="en-CA" sz="1800" dirty="0">
                <a:effectLst/>
                <a:latin typeface="CMBX10"/>
              </a:rPr>
              <a:t>Probability Distribution: </a:t>
            </a:r>
            <a:r>
              <a:rPr lang="en-CA" sz="1800" dirty="0">
                <a:effectLst/>
                <a:latin typeface="CMR10"/>
              </a:rPr>
              <a:t>The diagonal probabilities are the largest in the matrix, indicating the highest likelihood of remaining in the same rating. The migration probabilities decrease along the diagonal, diminishing as they extend upwards or downwards from the diagonal.</a:t>
            </a:r>
            <a:endParaRPr lang="en-CA" dirty="0"/>
          </a:p>
          <a:p>
            <a:r>
              <a:rPr lang="en-CA" sz="1800" dirty="0">
                <a:effectLst/>
                <a:latin typeface="CMBX10"/>
              </a:rPr>
              <a:t>Adjacent Transitions: </a:t>
            </a:r>
            <a:r>
              <a:rPr lang="en-CA" sz="1800" dirty="0">
                <a:effectLst/>
                <a:latin typeface="CMR10"/>
              </a:rPr>
              <a:t>The three ratings adjacent to the current rating have positive values, while others remain zero, indicating that migrations are more likely to occur to ratings close to the current one. </a:t>
            </a:r>
            <a:endParaRPr lang="en-CA" dirty="0"/>
          </a:p>
          <a:p>
            <a:endParaRPr lang="en-CA" dirty="0"/>
          </a:p>
          <a:p>
            <a:endParaRPr lang="en-US" dirty="0"/>
          </a:p>
        </p:txBody>
      </p:sp>
    </p:spTree>
    <p:extLst>
      <p:ext uri="{BB962C8B-B14F-4D97-AF65-F5344CB8AC3E}">
        <p14:creationId xmlns:p14="http://schemas.microsoft.com/office/powerpoint/2010/main" val="84228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226C8-AACD-614C-9ED0-958B15316A8D}"/>
              </a:ext>
            </a:extLst>
          </p:cNvPr>
          <p:cNvSpPr>
            <a:spLocks noGrp="1"/>
          </p:cNvSpPr>
          <p:nvPr>
            <p:ph type="title"/>
          </p:nvPr>
        </p:nvSpPr>
        <p:spPr/>
        <p:txBody>
          <a:bodyPr/>
          <a:lstStyle/>
          <a:p>
            <a:r>
              <a:rPr lang="en-US" altLang="zh-CN" dirty="0"/>
              <a:t>Transition</a:t>
            </a:r>
            <a:r>
              <a:rPr lang="zh-CN" altLang="en-US" dirty="0"/>
              <a:t> </a:t>
            </a:r>
            <a:r>
              <a:rPr lang="en-US" altLang="zh-CN" dirty="0"/>
              <a:t>Matrix</a:t>
            </a:r>
            <a:r>
              <a:rPr lang="zh-CN" altLang="en-US" dirty="0"/>
              <a:t> </a:t>
            </a:r>
            <a:r>
              <a:rPr lang="en-US" altLang="zh-CN" dirty="0"/>
              <a:t>Example:</a:t>
            </a:r>
            <a:endParaRPr lang="en-US" dirty="0"/>
          </a:p>
        </p:txBody>
      </p:sp>
      <p:pic>
        <p:nvPicPr>
          <p:cNvPr id="9" name="Content Placeholder 8" descr="A table with numbers and symbols&#10;&#10;Description automatically generated">
            <a:extLst>
              <a:ext uri="{FF2B5EF4-FFF2-40B4-BE49-F238E27FC236}">
                <a16:creationId xmlns:a16="http://schemas.microsoft.com/office/drawing/2014/main" id="{DD994423-1EC3-6143-A0BA-C8E5D2C744D0}"/>
              </a:ext>
            </a:extLst>
          </p:cNvPr>
          <p:cNvPicPr>
            <a:picLocks noGrp="1" noChangeAspect="1"/>
          </p:cNvPicPr>
          <p:nvPr>
            <p:ph idx="1"/>
          </p:nvPr>
        </p:nvPicPr>
        <p:blipFill>
          <a:blip r:embed="rId2"/>
          <a:stretch>
            <a:fillRect/>
          </a:stretch>
        </p:blipFill>
        <p:spPr>
          <a:xfrm>
            <a:off x="431698" y="2322282"/>
            <a:ext cx="11328604" cy="2213435"/>
          </a:xfrm>
        </p:spPr>
      </p:pic>
    </p:spTree>
    <p:extLst>
      <p:ext uri="{BB962C8B-B14F-4D97-AF65-F5344CB8AC3E}">
        <p14:creationId xmlns:p14="http://schemas.microsoft.com/office/powerpoint/2010/main" val="327007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4C792-3B83-B94E-A6F8-2A3691175CC5}"/>
              </a:ext>
            </a:extLst>
          </p:cNvPr>
          <p:cNvSpPr>
            <a:spLocks noGrp="1"/>
          </p:cNvSpPr>
          <p:nvPr>
            <p:ph type="title"/>
          </p:nvPr>
        </p:nvSpPr>
        <p:spPr/>
        <p:txBody>
          <a:bodyPr/>
          <a:lstStyle/>
          <a:p>
            <a:r>
              <a:rPr lang="en-US" altLang="zh-CN" sz="1800" dirty="0">
                <a:latin typeface="CMBX10"/>
              </a:rPr>
              <a:t>Moody’s</a:t>
            </a:r>
            <a:r>
              <a:rPr lang="zh-CN" altLang="en-US" sz="1800" dirty="0">
                <a:latin typeface="CMBX10"/>
              </a:rPr>
              <a:t> </a:t>
            </a:r>
            <a:r>
              <a:rPr lang="en-CA" sz="1800" dirty="0">
                <a:effectLst/>
                <a:latin typeface="CMBX10"/>
              </a:rPr>
              <a:t>Withdraw Adjusted TM</a:t>
            </a:r>
            <a:endParaRPr lang="en-US" dirty="0"/>
          </a:p>
        </p:txBody>
      </p:sp>
      <p:sp>
        <p:nvSpPr>
          <p:cNvPr id="6" name="TextBox 5">
            <a:extLst>
              <a:ext uri="{FF2B5EF4-FFF2-40B4-BE49-F238E27FC236}">
                <a16:creationId xmlns:a16="http://schemas.microsoft.com/office/drawing/2014/main" id="{1F8307D8-8CC8-A14F-915B-7036ACF0F00E}"/>
              </a:ext>
            </a:extLst>
          </p:cNvPr>
          <p:cNvSpPr txBox="1"/>
          <p:nvPr/>
        </p:nvSpPr>
        <p:spPr>
          <a:xfrm>
            <a:off x="740779" y="1499795"/>
            <a:ext cx="10752881" cy="646331"/>
          </a:xfrm>
          <a:prstGeom prst="rect">
            <a:avLst/>
          </a:prstGeom>
          <a:noFill/>
        </p:spPr>
        <p:txBody>
          <a:bodyPr wrap="square" rtlCol="0">
            <a:spAutoFit/>
          </a:bodyPr>
          <a:lstStyle/>
          <a:p>
            <a:r>
              <a:rPr lang="en-CA" sz="1800" dirty="0">
                <a:solidFill>
                  <a:schemeClr val="bg1"/>
                </a:solidFill>
                <a:effectLst/>
                <a:latin typeface="CMR10"/>
              </a:rPr>
              <a:t>50% of the withdrawn entities are reassigned proportionally to their existing ratings, while the remaining 50% are distributed proportionally across all ratings plus default. </a:t>
            </a:r>
            <a:endParaRPr lang="en-CA" dirty="0">
              <a:solidFill>
                <a:schemeClr val="bg1"/>
              </a:solidFill>
            </a:endParaRPr>
          </a:p>
        </p:txBody>
      </p:sp>
      <p:pic>
        <p:nvPicPr>
          <p:cNvPr id="10" name="Content Placeholder 9" descr="A table with numbers and symbols&#10;&#10;Description automatically generated">
            <a:extLst>
              <a:ext uri="{FF2B5EF4-FFF2-40B4-BE49-F238E27FC236}">
                <a16:creationId xmlns:a16="http://schemas.microsoft.com/office/drawing/2014/main" id="{5DA797A7-2097-A046-9948-F5CC8D5B59FC}"/>
              </a:ext>
            </a:extLst>
          </p:cNvPr>
          <p:cNvPicPr>
            <a:picLocks noGrp="1" noChangeAspect="1"/>
          </p:cNvPicPr>
          <p:nvPr>
            <p:ph idx="1"/>
          </p:nvPr>
        </p:nvPicPr>
        <p:blipFill>
          <a:blip r:embed="rId2"/>
          <a:stretch>
            <a:fillRect/>
          </a:stretch>
        </p:blipFill>
        <p:spPr>
          <a:xfrm>
            <a:off x="492155" y="2345999"/>
            <a:ext cx="11207690" cy="2365876"/>
          </a:xfrm>
        </p:spPr>
      </p:pic>
    </p:spTree>
    <p:extLst>
      <p:ext uri="{BB962C8B-B14F-4D97-AF65-F5344CB8AC3E}">
        <p14:creationId xmlns:p14="http://schemas.microsoft.com/office/powerpoint/2010/main" val="1489545784"/>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301B27"/>
      </a:dk2>
      <a:lt2>
        <a:srgbClr val="F0F3F3"/>
      </a:lt2>
      <a:accent1>
        <a:srgbClr val="E72949"/>
      </a:accent1>
      <a:accent2>
        <a:srgbClr val="D51786"/>
      </a:accent2>
      <a:accent3>
        <a:srgbClr val="E629E7"/>
      </a:accent3>
      <a:accent4>
        <a:srgbClr val="8517D5"/>
      </a:accent4>
      <a:accent5>
        <a:srgbClr val="4829E7"/>
      </a:accent5>
      <a:accent6>
        <a:srgbClr val="1747D5"/>
      </a:accent6>
      <a:hlink>
        <a:srgbClr val="7B55C6"/>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52600</TotalTime>
  <Words>2354</Words>
  <Application>Microsoft Macintosh PowerPoint</Application>
  <PresentationFormat>Widescreen</PresentationFormat>
  <Paragraphs>117</Paragraphs>
  <Slides>48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AvenirNext LT Pro Medium</vt:lpstr>
      <vt:lpstr>CMBX10</vt:lpstr>
      <vt:lpstr>CMBX12</vt:lpstr>
      <vt:lpstr>CMR10</vt:lpstr>
      <vt:lpstr>CMR17</vt:lpstr>
      <vt:lpstr>CMTI10</vt:lpstr>
      <vt:lpstr>Arial</vt:lpstr>
      <vt:lpstr>Avenir Next LT Pro</vt:lpstr>
      <vt:lpstr>Helvetica Neue</vt:lpstr>
      <vt:lpstr>IBM Plex Sans</vt:lpstr>
      <vt:lpstr>BlockprintVTI</vt:lpstr>
      <vt:lpstr>Credit Risk Analysis Using Credit Transition Matrices  </vt:lpstr>
      <vt:lpstr>1 Introduction  </vt:lpstr>
      <vt:lpstr>Traditional Methodologies:</vt:lpstr>
      <vt:lpstr>limitations of the traditional Methodologies:</vt:lpstr>
      <vt:lpstr>Advantages of Credit Transition Matrices (TMs): </vt:lpstr>
      <vt:lpstr>Impact of Different Withdraw Rates on Probability of Default(PD) </vt:lpstr>
      <vt:lpstr>Transition Matrix Properties:</vt:lpstr>
      <vt:lpstr>Transition Matrix Example:</vt:lpstr>
      <vt:lpstr>Moody’s Withdraw Adjusted TM</vt:lpstr>
      <vt:lpstr>Withdraw removed TM </vt:lpstr>
      <vt:lpstr>In this study, we employ three different methods to calculate the probability of default (PD), each offering a unique perspective on how withdrawals impact DR: </vt:lpstr>
      <vt:lpstr>Simulation Process </vt:lpstr>
      <vt:lpstr>Results </vt:lpstr>
      <vt:lpstr>PowerPoint Presentation</vt:lpstr>
      <vt:lpstr>PowerPoint Presentation</vt:lpstr>
      <vt:lpstr>Simulation of Transition Process with Given Withdraw Counts </vt:lpstr>
      <vt:lpstr>Handling Withdraws: </vt:lpstr>
      <vt:lpstr>Formula for calculating credit losses</vt:lpstr>
      <vt:lpstr>Loss Given Default (LGD) of 1 and an Exposure at Default (EAD) of 100 </vt:lpstr>
      <vt:lpstr>PowerPoint Presentation</vt:lpstr>
      <vt:lpstr>Simulation of the Transition Process Using Marginal Conditional PD </vt:lpstr>
      <vt:lpstr>PowerPoint Presentation</vt:lpstr>
      <vt:lpstr>PowerPoint Presentation</vt:lpstr>
      <vt:lpstr>PowerPoint Presentation</vt:lpstr>
      <vt:lpstr>PowerPoint Presentation</vt:lpstr>
      <vt:lpstr>PowerPoint Presentation</vt:lpstr>
      <vt:lpstr>Simulation of Real Credit Loss and Calculation of Expected Credit Loss (ECL) Using Cumulative PD </vt:lpstr>
      <vt:lpstr>Simulation process</vt:lpstr>
      <vt:lpstr>Obligors distribution at quarter 5 and 10</vt:lpstr>
      <vt:lpstr>Heatmap at Quarter 5: </vt:lpstr>
      <vt:lpstr>Heatmap at Quarter 10: </vt:lpstr>
      <vt:lpstr>Real loss compared to Expected loss</vt:lpstr>
      <vt:lpstr>Case 1: Theoretical Accuracy in Credit Risk Modeling </vt:lpstr>
      <vt:lpstr>Distribution of the predicted defaults and the actual observed defaults across Period 5, and 10 </vt:lpstr>
      <vt:lpstr>Summary of Plots </vt:lpstr>
      <vt:lpstr>Case 2: Analysis of Probability of Default (PD) and Multi-Period Defaults </vt:lpstr>
      <vt:lpstr>Expected Probability of Default (PD) sums, half-year PD sums (PD hf), and the observed multi-period defaults (Multi DF) at time 1</vt:lpstr>
      <vt:lpstr>PowerPoint Presentation</vt:lpstr>
      <vt:lpstr>PowerPoint Presentation</vt:lpstr>
      <vt:lpstr>Case 3: Real-world Simulation </vt:lpstr>
      <vt:lpstr>Metrics used to test performance</vt:lpstr>
      <vt:lpstr>Impact of Withdraw Rates and Time </vt:lpstr>
      <vt:lpstr>Withdraw rate = 0.01, period 1, 5, 10</vt:lpstr>
      <vt:lpstr>Withdraw rate = 0.03, period 1, 5, 10</vt:lpstr>
      <vt:lpstr>Withdraw rate = 0.05, period 1, 5, 10</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Analysis Using Credit Transition Matrices  </dc:title>
  <dc:creator>Cong Lyu</dc:creator>
  <cp:lastModifiedBy>Cong Lyu</cp:lastModifiedBy>
  <cp:revision>4</cp:revision>
  <dcterms:created xsi:type="dcterms:W3CDTF">2024-08-19T23:30:30Z</dcterms:created>
  <dcterms:modified xsi:type="dcterms:W3CDTF">2024-09-26T01:45:20Z</dcterms:modified>
</cp:coreProperties>
</file>