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5" r:id="rId3"/>
    <p:sldId id="257" r:id="rId4"/>
    <p:sldId id="258" r:id="rId5"/>
    <p:sldId id="259" r:id="rId6"/>
    <p:sldId id="262" r:id="rId7"/>
    <p:sldId id="300" r:id="rId8"/>
    <p:sldId id="260" r:id="rId9"/>
    <p:sldId id="261" r:id="rId10"/>
    <p:sldId id="277" r:id="rId11"/>
    <p:sldId id="263" r:id="rId12"/>
    <p:sldId id="278" r:id="rId13"/>
    <p:sldId id="282" r:id="rId14"/>
    <p:sldId id="284" r:id="rId15"/>
    <p:sldId id="283" r:id="rId16"/>
    <p:sldId id="279" r:id="rId17"/>
    <p:sldId id="290" r:id="rId18"/>
    <p:sldId id="264" r:id="rId19"/>
    <p:sldId id="266" r:id="rId20"/>
    <p:sldId id="267" r:id="rId21"/>
    <p:sldId id="274" r:id="rId22"/>
    <p:sldId id="268" r:id="rId23"/>
    <p:sldId id="271" r:id="rId24"/>
    <p:sldId id="269" r:id="rId25"/>
    <p:sldId id="270" r:id="rId26"/>
    <p:sldId id="272" r:id="rId27"/>
    <p:sldId id="273" r:id="rId28"/>
    <p:sldId id="275" r:id="rId29"/>
    <p:sldId id="286" r:id="rId30"/>
    <p:sldId id="288" r:id="rId31"/>
    <p:sldId id="287" r:id="rId32"/>
    <p:sldId id="276" r:id="rId33"/>
    <p:sldId id="289" r:id="rId34"/>
    <p:sldId id="291" r:id="rId35"/>
    <p:sldId id="292" r:id="rId36"/>
    <p:sldId id="293" r:id="rId37"/>
    <p:sldId id="296" r:id="rId38"/>
    <p:sldId id="297" r:id="rId39"/>
    <p:sldId id="294" r:id="rId40"/>
    <p:sldId id="295"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2e32843d2e0138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88943" autoAdjust="0"/>
  </p:normalViewPr>
  <p:slideViewPr>
    <p:cSldViewPr snapToGrid="0">
      <p:cViewPr varScale="1">
        <p:scale>
          <a:sx n="66" d="100"/>
          <a:sy n="66" d="100"/>
        </p:scale>
        <p:origin x="898" y="77"/>
      </p:cViewPr>
      <p:guideLst/>
    </p:cSldViewPr>
  </p:slideViewPr>
  <p:notesTextViewPr>
    <p:cViewPr>
      <p:scale>
        <a:sx n="1" d="1"/>
        <a:sy n="1" d="1"/>
      </p:scale>
      <p:origin x="0" y="-317"/>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0CD83-9C2F-44C6-A32A-8FC8E00C2595}"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82591-D440-4BB1-B17D-80FDFCA12933}" type="slidenum">
              <a:rPr lang="en-US" smtClean="0"/>
              <a:t>‹#›</a:t>
            </a:fld>
            <a:endParaRPr lang="en-US"/>
          </a:p>
        </p:txBody>
      </p:sp>
    </p:spTree>
    <p:extLst>
      <p:ext uri="{BB962C8B-B14F-4D97-AF65-F5344CB8AC3E}">
        <p14:creationId xmlns:p14="http://schemas.microsoft.com/office/powerpoint/2010/main" val="151218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Chương 1: Sẽ nêu</a:t>
            </a:r>
            <a:r>
              <a:rPr lang="vi-VN" baseline="0" dirty="0" smtClean="0"/>
              <a:t> về Kn di truyền, So sách GA vs các thuật toán khác, ứng dụng và 1 số công trình nghiên cứu.</a:t>
            </a: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5</a:t>
            </a:fld>
            <a:endParaRPr lang="en-US"/>
          </a:p>
        </p:txBody>
      </p:sp>
    </p:spTree>
    <p:extLst>
      <p:ext uri="{BB962C8B-B14F-4D97-AF65-F5344CB8AC3E}">
        <p14:creationId xmlns:p14="http://schemas.microsoft.com/office/powerpoint/2010/main" val="3350295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Mượn kết quả để hiểu hơn về thuật toán Gas</a:t>
            </a: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15</a:t>
            </a:fld>
            <a:endParaRPr lang="en-US"/>
          </a:p>
        </p:txBody>
      </p:sp>
    </p:spTree>
    <p:extLst>
      <p:ext uri="{BB962C8B-B14F-4D97-AF65-F5344CB8AC3E}">
        <p14:creationId xmlns:p14="http://schemas.microsoft.com/office/powerpoint/2010/main" val="130648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Chọn bài toán này để cài đặt</a:t>
            </a: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16</a:t>
            </a:fld>
            <a:endParaRPr lang="en-US"/>
          </a:p>
        </p:txBody>
      </p:sp>
    </p:spTree>
    <p:extLst>
      <p:ext uri="{BB962C8B-B14F-4D97-AF65-F5344CB8AC3E}">
        <p14:creationId xmlns:p14="http://schemas.microsoft.com/office/powerpoint/2010/main" val="3277475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1 trường hợp dữ liệu nhỏ số quần thể nhỏ</a:t>
            </a:r>
          </a:p>
          <a:p>
            <a:r>
              <a:rPr lang="vi-VN" dirty="0" smtClean="0"/>
              <a:t>1 trường hợp vừa</a:t>
            </a:r>
          </a:p>
          <a:p>
            <a:r>
              <a:rPr lang="vi-VN" dirty="0" smtClean="0"/>
              <a:t>1 trường hợp lớn</a:t>
            </a: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33</a:t>
            </a:fld>
            <a:endParaRPr lang="en-US"/>
          </a:p>
        </p:txBody>
      </p:sp>
    </p:spTree>
    <p:extLst>
      <p:ext uri="{BB962C8B-B14F-4D97-AF65-F5344CB8AC3E}">
        <p14:creationId xmlns:p14="http://schemas.microsoft.com/office/powerpoint/2010/main" val="344237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Thằng 3 chạy lâu vì số lượng môn học nhiều =&gt; có nhiều conflict</a:t>
            </a: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34</a:t>
            </a:fld>
            <a:endParaRPr lang="en-US"/>
          </a:p>
        </p:txBody>
      </p:sp>
    </p:spTree>
    <p:extLst>
      <p:ext uri="{BB962C8B-B14F-4D97-AF65-F5344CB8AC3E}">
        <p14:creationId xmlns:p14="http://schemas.microsoft.com/office/powerpoint/2010/main" val="2722208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Ứng dụng này được tạo ra chủ yếu để nhóm em test và thực nghiệm rõ hơn</a:t>
            </a:r>
          </a:p>
          <a:p>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39</a:t>
            </a:fld>
            <a:endParaRPr lang="en-US"/>
          </a:p>
        </p:txBody>
      </p:sp>
    </p:spTree>
    <p:extLst>
      <p:ext uri="{BB962C8B-B14F-4D97-AF65-F5344CB8AC3E}">
        <p14:creationId xmlns:p14="http://schemas.microsoft.com/office/powerpoint/2010/main" val="4128105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Em thay mặt nhóm và cả lớp cảm ơn thầy</a:t>
            </a:r>
          </a:p>
          <a:p>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42</a:t>
            </a:fld>
            <a:endParaRPr lang="en-US"/>
          </a:p>
        </p:txBody>
      </p:sp>
    </p:spTree>
    <p:extLst>
      <p:ext uri="{BB962C8B-B14F-4D97-AF65-F5344CB8AC3E}">
        <p14:creationId xmlns:p14="http://schemas.microsoft.com/office/powerpoint/2010/main" val="60773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smtClean="0">
                <a:solidFill>
                  <a:schemeClr val="tx1"/>
                </a:solidFill>
                <a:effectLst/>
                <a:latin typeface="+mn-lt"/>
                <a:ea typeface="+mn-ea"/>
                <a:cs typeface="+mn-cs"/>
              </a:rPr>
              <a:t>Do bài toán ở quy mô nhỏ và đầu vào là những trọng lượng, những số nguyên nhưng nếu giả sử bài toán người ta cho có trọng lượng lớn và là những số thực thì chắc chắn tèo (nhưng những bài trước chúng ta đã tìm hieeru Mình sẽ code thử -&gt; tèo). Vì tổ hợp của bài toán tương đôi lớn.</a:t>
            </a:r>
          </a:p>
          <a:p>
            <a:endParaRPr lang="en-US" dirty="0" smtClean="0"/>
          </a:p>
          <a:p>
            <a:pPr rtl="0"/>
            <a:endParaRPr lang="vi-VN" b="0" dirty="0" smtClean="0">
              <a:effectLst/>
            </a:endParaRPr>
          </a:p>
          <a:p>
            <a:pPr rtl="0"/>
            <a:endParaRPr lang="vi-VN" b="0" dirty="0" smtClean="0">
              <a:effectLst/>
            </a:endParaRPr>
          </a:p>
        </p:txBody>
      </p:sp>
      <p:sp>
        <p:nvSpPr>
          <p:cNvPr id="4" name="Slide Number Placeholder 3"/>
          <p:cNvSpPr>
            <a:spLocks noGrp="1"/>
          </p:cNvSpPr>
          <p:nvPr>
            <p:ph type="sldNum" sz="quarter" idx="10"/>
          </p:nvPr>
        </p:nvSpPr>
        <p:spPr/>
        <p:txBody>
          <a:bodyPr/>
          <a:lstStyle/>
          <a:p>
            <a:fld id="{B9682591-D440-4BB1-B17D-80FDFCA12933}" type="slidenum">
              <a:rPr lang="en-US" smtClean="0"/>
              <a:t>6</a:t>
            </a:fld>
            <a:endParaRPr lang="en-US"/>
          </a:p>
        </p:txBody>
      </p:sp>
    </p:spTree>
    <p:extLst>
      <p:ext uri="{BB962C8B-B14F-4D97-AF65-F5344CB8AC3E}">
        <p14:creationId xmlns:p14="http://schemas.microsoft.com/office/powerpoint/2010/main" val="250868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b="0" dirty="0" smtClean="0">
                <a:effectLst/>
              </a:rPr>
              <a:t>Ví dụ như từng giây, từng phút chúng ta phải lựa chọn những thứ cần làm, mà nếu chúng ta giống máy tính sửa dụng giải thuật để tìm</a:t>
            </a:r>
            <a:r>
              <a:rPr lang="vi-VN" b="0" baseline="0" dirty="0" smtClean="0">
                <a:effectLst/>
              </a:rPr>
              <a:t> phương án mà ta đi tới đích 1 cách tốt nhất thì chúng ta không thể làm được điều đó.</a:t>
            </a:r>
          </a:p>
          <a:p>
            <a:pPr rtl="0"/>
            <a:r>
              <a:rPr lang="vi-VN" sz="1200" b="0" i="0" u="none" strike="noStrike" kern="1200" dirty="0" smtClean="0">
                <a:solidFill>
                  <a:schemeClr val="tx1"/>
                </a:solidFill>
                <a:effectLst/>
                <a:latin typeface="+mn-lt"/>
                <a:ea typeface="+mn-ea"/>
                <a:cs typeface="+mn-cs"/>
              </a:rPr>
              <a:t>Chưa kể tới một số bài toán chúng ta còn chưa biết chắc lời giải</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dirty="0" smtClean="0">
                <a:solidFill>
                  <a:schemeClr val="tx1"/>
                </a:solidFill>
                <a:effectLst/>
                <a:latin typeface="+mn-lt"/>
                <a:ea typeface="+mn-ea"/>
                <a:cs typeface="+mn-cs"/>
              </a:rPr>
              <a:t>Nếu chúng ta cùng nhìn lại từ hồi xưa, 2-3 nghìn năm về trước con người cũng từ tiến hóa mà trở thành hiện đại như bây giờ hay như đầu tàu vũ trụ theo như nhóm em nghiên cứu thì đây cũng là một ứng dụng từ tính toán tiến hóa, sẽ nâng cấp và triển khai dần dần. Từ đó cho ra một thiết kế tốt nhất.</a:t>
            </a:r>
            <a:endParaRPr lang="vi-VN" b="0" dirty="0" smtClean="0">
              <a:effectLst/>
            </a:endParaRPr>
          </a:p>
          <a:p>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7</a:t>
            </a:fld>
            <a:endParaRPr lang="en-US"/>
          </a:p>
        </p:txBody>
      </p:sp>
    </p:spTree>
    <p:extLst>
      <p:ext uri="{BB962C8B-B14F-4D97-AF65-F5344CB8AC3E}">
        <p14:creationId xmlns:p14="http://schemas.microsoft.com/office/powerpoint/2010/main" val="3510784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vi-VN" sz="1200" b="0" i="0" u="none" strike="noStrike" kern="1200" dirty="0" smtClean="0">
                <a:solidFill>
                  <a:schemeClr val="tx1"/>
                </a:solidFill>
                <a:effectLst/>
                <a:latin typeface="+mn-lt"/>
                <a:ea typeface="+mn-ea"/>
                <a:cs typeface="+mn-cs"/>
              </a:rPr>
              <a:t>(Tại sao ngta tìm ra cái lý thuyết này từ năm 1960 nhưng tới những năm gần đây nói mới được quan tâm)</a:t>
            </a:r>
          </a:p>
          <a:p>
            <a:pPr rtl="0"/>
            <a:r>
              <a:rPr lang="vi-VN" sz="1200" b="0" i="0" u="none" strike="noStrike" kern="1200" dirty="0" smtClean="0">
                <a:solidFill>
                  <a:schemeClr val="tx1"/>
                </a:solidFill>
                <a:effectLst/>
                <a:latin typeface="+mn-lt"/>
                <a:ea typeface="+mn-ea"/>
                <a:cs typeface="+mn-cs"/>
              </a:rPr>
              <a:t>-&gt; Do máy tính hồi xưa còn đểu.</a:t>
            </a:r>
          </a:p>
          <a:p>
            <a:pPr rtl="0" fontAlgn="base"/>
            <a:r>
              <a:rPr lang="en-US" sz="1200" b="0" i="0" u="none" strike="noStrike" kern="1200" dirty="0" err="1" smtClean="0">
                <a:solidFill>
                  <a:schemeClr val="tx1"/>
                </a:solidFill>
                <a:effectLst/>
                <a:latin typeface="+mn-lt"/>
                <a:ea typeface="+mn-ea"/>
                <a:cs typeface="+mn-cs"/>
              </a:rPr>
              <a:t>Luật</a:t>
            </a:r>
            <a:r>
              <a:rPr lang="en-US" sz="1200" b="0" i="0" u="none" strike="noStrike" kern="1200" dirty="0" smtClean="0">
                <a:solidFill>
                  <a:schemeClr val="tx1"/>
                </a:solidFill>
                <a:effectLst/>
                <a:latin typeface="+mn-lt"/>
                <a:ea typeface="+mn-ea"/>
                <a:cs typeface="+mn-cs"/>
              </a:rPr>
              <a:t> di </a:t>
            </a:r>
            <a:r>
              <a:rPr lang="en-US" sz="1200" b="0" i="0" u="none" strike="noStrike" kern="1200" dirty="0" err="1" smtClean="0">
                <a:solidFill>
                  <a:schemeClr val="tx1"/>
                </a:solidFill>
                <a:effectLst/>
                <a:latin typeface="+mn-lt"/>
                <a:ea typeface="+mn-ea"/>
                <a:cs typeface="+mn-cs"/>
              </a:rPr>
              <a:t>truyền</a:t>
            </a:r>
            <a:r>
              <a:rPr lang="en-US" sz="1200" b="0" i="0" u="none" strike="noStrike" kern="1200" dirty="0" smtClean="0">
                <a:solidFill>
                  <a:schemeClr val="tx1"/>
                </a:solidFill>
                <a:effectLst/>
                <a:latin typeface="+mn-lt"/>
                <a:ea typeface="+mn-ea"/>
                <a:cs typeface="+mn-cs"/>
              </a:rPr>
              <a:t> Mendel</a:t>
            </a:r>
          </a:p>
          <a:p>
            <a:pPr rtl="0"/>
            <a:r>
              <a:rPr lang="en-US" sz="1200" b="0" i="0" u="none" strike="noStrike" kern="1200" dirty="0" err="1" smtClean="0">
                <a:solidFill>
                  <a:schemeClr val="tx1"/>
                </a:solidFill>
                <a:effectLst/>
                <a:latin typeface="+mn-lt"/>
                <a:ea typeface="+mn-ea"/>
                <a:cs typeface="+mn-cs"/>
              </a:rPr>
              <a:t>Ông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Menđen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đã</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sử</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dụng</a:t>
            </a:r>
            <a:r>
              <a:rPr lang="en-US" sz="1200" b="0" i="0" u="none" strike="noStrike" kern="1200" dirty="0" smtClean="0">
                <a:solidFill>
                  <a:schemeClr val="tx1"/>
                </a:solidFill>
                <a:effectLst/>
                <a:latin typeface="+mn-lt"/>
                <a:ea typeface="+mn-ea"/>
                <a:cs typeface="+mn-cs"/>
              </a:rPr>
              <a:t> 2 </a:t>
            </a:r>
            <a:r>
              <a:rPr lang="en-US" sz="1200" b="0" i="0" u="none" strike="noStrike" kern="1200" dirty="0" err="1" smtClean="0">
                <a:solidFill>
                  <a:schemeClr val="tx1"/>
                </a:solidFill>
                <a:effectLst/>
                <a:latin typeface="+mn-lt"/>
                <a:ea typeface="+mn-ea"/>
                <a:cs typeface="+mn-cs"/>
              </a:rPr>
              <a:t>giống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đậu</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Hà</a:t>
            </a:r>
            <a:r>
              <a:rPr lang="en-US" sz="1200" b="0" i="0" u="none" strike="noStrike" kern="1200" dirty="0" smtClean="0">
                <a:solidFill>
                  <a:schemeClr val="tx1"/>
                </a:solidFill>
                <a:effectLst/>
                <a:latin typeface="+mn-lt"/>
                <a:ea typeface="+mn-ea"/>
                <a:cs typeface="+mn-cs"/>
              </a:rPr>
              <a:t> Lan (</a:t>
            </a:r>
            <a:r>
              <a:rPr lang="en-US" sz="1200" b="0" i="0" u="none" strike="noStrike" kern="1200" dirty="0" err="1" smtClean="0">
                <a:solidFill>
                  <a:schemeClr val="tx1"/>
                </a:solidFill>
                <a:effectLst/>
                <a:latin typeface="+mn-lt"/>
                <a:ea typeface="+mn-ea"/>
                <a:cs typeface="+mn-cs"/>
              </a:rPr>
              <a:t>tròn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và</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dài</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Tại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sao</a:t>
            </a:r>
            <a:r>
              <a:rPr lang="en-US" sz="1200" b="0" i="0" u="none" strike="noStrike" kern="1200" dirty="0" smtClean="0">
                <a:solidFill>
                  <a:schemeClr val="tx1"/>
                </a:solidFill>
                <a:effectLst/>
                <a:latin typeface="+mn-lt"/>
                <a:ea typeface="+mn-ea"/>
                <a:cs typeface="+mn-cs"/>
              </a:rPr>
              <a:t> 2 </a:t>
            </a:r>
            <a:r>
              <a:rPr lang="en-US" sz="1200" b="0" i="0" u="none" strike="noStrike" kern="1200" dirty="0" err="1" smtClean="0">
                <a:solidFill>
                  <a:schemeClr val="tx1"/>
                </a:solidFill>
                <a:effectLst/>
                <a:latin typeface="+mn-lt"/>
                <a:ea typeface="+mn-ea"/>
                <a:cs typeface="+mn-cs"/>
              </a:rPr>
              <a:t>ông</a:t>
            </a:r>
            <a:r>
              <a:rPr lang="en-US" sz="1200" b="0" i="0" u="none" strike="noStrike"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rPr>
              <a:t>xanh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lại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ra</a:t>
            </a:r>
            <a:r>
              <a:rPr lang="en-US" sz="1200" b="0" i="0" u="none" strike="noStrike" kern="1200" dirty="0" smtClean="0">
                <a:solidFill>
                  <a:schemeClr val="tx1"/>
                </a:solidFill>
                <a:effectLst/>
                <a:latin typeface="+mn-lt"/>
                <a:ea typeface="+mn-ea"/>
                <a:cs typeface="+mn-cs"/>
              </a:rPr>
              <a:t> 1 </a:t>
            </a:r>
            <a:r>
              <a:rPr lang="en-US" sz="1200" b="0" i="0" u="none" strike="noStrike" kern="1200" dirty="0" err="1" smtClean="0">
                <a:solidFill>
                  <a:schemeClr val="tx1"/>
                </a:solidFill>
                <a:effectLst/>
                <a:latin typeface="+mn-lt"/>
                <a:ea typeface="+mn-ea"/>
                <a:cs typeface="+mn-cs"/>
              </a:rPr>
              <a:t>ông</a:t>
            </a:r>
            <a:r>
              <a:rPr lang="en-US" sz="1200" b="0" i="0" u="none" strike="noStrike"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rPr>
              <a:t>vàng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Thì</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meden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giải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thích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là</a:t>
            </a:r>
            <a:r>
              <a:rPr lang="en-US" sz="1200" b="0" i="0" u="none" strike="noStrike" kern="1200" dirty="0" smtClean="0">
                <a:solidFill>
                  <a:schemeClr val="tx1"/>
                </a:solidFill>
                <a:effectLst/>
                <a:latin typeface="+mn-lt"/>
                <a:ea typeface="+mn-ea"/>
                <a:cs typeface="+mn-cs"/>
              </a:rPr>
              <a:t> do </a:t>
            </a:r>
            <a:r>
              <a:rPr lang="en-US" sz="1200" b="0" i="0" u="none" strike="noStrike" kern="1200" dirty="0" err="1" smtClean="0">
                <a:solidFill>
                  <a:schemeClr val="tx1"/>
                </a:solidFill>
                <a:effectLst/>
                <a:latin typeface="+mn-lt"/>
                <a:ea typeface="+mn-ea"/>
                <a:cs typeface="+mn-cs"/>
              </a:rPr>
              <a:t>bộ</a:t>
            </a:r>
            <a:r>
              <a:rPr lang="en-US" sz="1200" b="0" i="0" u="none" strike="noStrike" kern="1200" dirty="0" smtClean="0">
                <a:solidFill>
                  <a:schemeClr val="tx1"/>
                </a:solidFill>
                <a:effectLst/>
                <a:latin typeface="+mn-lt"/>
                <a:ea typeface="+mn-ea"/>
                <a:cs typeface="+mn-cs"/>
              </a:rPr>
              <a:t> gen </a:t>
            </a:r>
            <a:r>
              <a:rPr lang="en-US" sz="1200" b="0" i="0" u="none" strike="noStrike" kern="1200" dirty="0" err="1" smtClean="0">
                <a:solidFill>
                  <a:schemeClr val="tx1"/>
                </a:solidFill>
                <a:effectLst/>
                <a:latin typeface="+mn-lt"/>
                <a:ea typeface="+mn-ea"/>
                <a:cs typeface="+mn-cs"/>
              </a:rPr>
              <a:t>của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tổ</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tiên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lại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bố</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và</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mẹ</a:t>
            </a:r>
            <a:r>
              <a:rPr lang="en-US" sz="1200" b="0" i="0" u="none" strike="noStrike"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rPr>
              <a:t>xanh</a:t>
            </a:r>
            <a:r>
              <a:rPr lang="en-US" sz="1200" b="0" i="0" u="none" strike="noStrike" kern="1200" dirty="0" smtClean="0">
                <a:solidFill>
                  <a:schemeClr val="tx1"/>
                </a:solidFill>
                <a:effectLst/>
                <a:latin typeface="+mn-lt"/>
                <a:ea typeface="+mn-ea"/>
                <a:cs typeface="+mn-cs"/>
              </a:rPr>
              <a:t> (2) -&gt; </a:t>
            </a:r>
            <a:r>
              <a:rPr lang="en-US" sz="1200" b="0" i="0" u="none" strike="noStrike" kern="1200" dirty="0" err="1" smtClean="0">
                <a:solidFill>
                  <a:schemeClr val="tx1"/>
                </a:solidFill>
                <a:effectLst/>
                <a:latin typeface="+mn-lt"/>
                <a:ea typeface="+mn-ea"/>
                <a:cs typeface="+mn-cs"/>
              </a:rPr>
              <a:t>sẽ</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khả</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năng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tạo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ra</a:t>
            </a:r>
            <a:r>
              <a:rPr lang="en-US" sz="1200" b="0" i="0" u="none" strike="noStrike" kern="1200" dirty="0" smtClean="0">
                <a:solidFill>
                  <a:schemeClr val="tx1"/>
                </a:solidFill>
                <a:effectLst/>
                <a:latin typeface="+mn-lt"/>
                <a:ea typeface="+mn-ea"/>
                <a:cs typeface="+mn-cs"/>
              </a:rPr>
              <a:t> 1 </a:t>
            </a:r>
            <a:r>
              <a:rPr lang="en-US" sz="1200" b="0" i="0" u="none" strike="noStrike" kern="1200" dirty="0" err="1" smtClean="0">
                <a:solidFill>
                  <a:schemeClr val="tx1"/>
                </a:solidFill>
                <a:effectLst/>
                <a:latin typeface="+mn-lt"/>
                <a:ea typeface="+mn-ea"/>
                <a:cs typeface="+mn-cs"/>
              </a:rPr>
              <a:t>ông</a:t>
            </a:r>
            <a:r>
              <a:rPr lang="en-US" sz="1200" b="0" i="0" u="none" strike="noStrike"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rPr>
              <a:t>vàng</a:t>
            </a:r>
            <a:r>
              <a:rPr lang="en-US" sz="1200" b="0" i="0" u="none" strike="noStrike" kern="1200" dirty="0" smtClean="0">
                <a:solidFill>
                  <a:schemeClr val="tx1"/>
                </a:solidFill>
                <a:effectLst/>
                <a:latin typeface="+mn-lt"/>
                <a:ea typeface="+mn-ea"/>
                <a:cs typeface="+mn-cs"/>
              </a:rPr>
              <a:t>. (3)</a:t>
            </a:r>
            <a:endParaRPr lang="vi-V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smtClean="0">
                <a:solidFill>
                  <a:schemeClr val="tx1"/>
                </a:solidFill>
                <a:effectLst/>
                <a:latin typeface="+mn-lt"/>
                <a:ea typeface="+mn-ea"/>
                <a:cs typeface="+mn-cs"/>
              </a:rPr>
              <a:t>Lý</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thuyết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tiến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hóa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của</a:t>
            </a:r>
            <a:r>
              <a:rPr lang="en-US" sz="1200" b="0" i="0" u="none" strike="noStrike" kern="1200" dirty="0" smtClean="0">
                <a:solidFill>
                  <a:schemeClr val="tx1"/>
                </a:solidFill>
                <a:effectLst/>
                <a:latin typeface="+mn-lt"/>
                <a:ea typeface="+mn-ea"/>
                <a:cs typeface="+mn-cs"/>
              </a:rPr>
              <a:t> Darwin</a:t>
            </a:r>
            <a:endParaRPr lang="vi-VN" sz="1200" b="0" i="0" u="none" strike="noStrike" kern="1200" dirty="0" smtClean="0">
              <a:solidFill>
                <a:schemeClr val="tx1"/>
              </a:solidFill>
              <a:effectLst/>
              <a:latin typeface="+mn-lt"/>
              <a:ea typeface="+mn-ea"/>
              <a:cs typeface="+mn-cs"/>
            </a:endParaRPr>
          </a:p>
          <a:p>
            <a:pPr rtl="0"/>
            <a:r>
              <a:rPr lang="vi-VN" sz="1200" b="0" i="0" u="none" strike="noStrike" kern="1200" dirty="0" smtClean="0">
                <a:solidFill>
                  <a:schemeClr val="tx1"/>
                </a:solidFill>
                <a:effectLst/>
                <a:latin typeface="+mn-lt"/>
                <a:ea typeface="+mn-ea"/>
                <a:cs typeface="+mn-cs"/>
              </a:rPr>
              <a:t>Khi những con không thích nghi được với môi trường thì nó sẽ tèo.</a:t>
            </a:r>
            <a:endParaRPr lang="vi-VN" b="0" dirty="0" smtClean="0">
              <a:effectLst/>
            </a:endParaRPr>
          </a:p>
          <a:p>
            <a:pPr rtl="0"/>
            <a:r>
              <a:rPr lang="vi-VN" sz="1200" b="0" i="0" u="none" strike="noStrike" kern="1200" dirty="0" smtClean="0">
                <a:solidFill>
                  <a:schemeClr val="tx1"/>
                </a:solidFill>
                <a:effectLst/>
                <a:latin typeface="+mn-lt"/>
                <a:ea typeface="+mn-ea"/>
                <a:cs typeface="+mn-cs"/>
              </a:rPr>
              <a:t>=&gt; Tóm lại mỗi cá thể có mức độ thích nghi khác nhau, cá thể có độ thích nghi cao thì sinh tồn.</a:t>
            </a:r>
            <a:endParaRPr lang="vi-VN" b="0" dirty="0" smtClean="0">
              <a:effectLst/>
            </a:endParaRPr>
          </a:p>
          <a:p>
            <a:pPr rtl="0"/>
            <a:r>
              <a:rPr lang="vi-VN" sz="1200" b="0" i="0" u="none" strike="noStrike" kern="1200" dirty="0" smtClean="0">
                <a:solidFill>
                  <a:schemeClr val="tx1"/>
                </a:solidFill>
                <a:effectLst/>
                <a:latin typeface="+mn-lt"/>
                <a:ea typeface="+mn-ea"/>
                <a:cs typeface="+mn-cs"/>
              </a:rPr>
              <a:t>=&gt; Mỗi cá thể đều có gen di truyền. Gen di truyền có độ thích nghi cao thì có thể để lại cho các thế hệ tiếp theo.</a:t>
            </a:r>
            <a:endParaRPr lang="en-US" sz="1200" b="0" i="0" u="none" strike="noStrike" kern="1200" dirty="0" smtClean="0">
              <a:solidFill>
                <a:schemeClr val="tx1"/>
              </a:solidFill>
              <a:effectLst/>
              <a:latin typeface="+mn-lt"/>
              <a:ea typeface="+mn-ea"/>
              <a:cs typeface="+mn-cs"/>
            </a:endParaRPr>
          </a:p>
          <a:p>
            <a:pPr rtl="0"/>
            <a:endParaRPr lang="en-US" b="0" dirty="0" smtClean="0">
              <a:effectLst/>
            </a:endParaRPr>
          </a:p>
          <a:p>
            <a:r>
              <a:rPr lang="en-US" dirty="0" smtClean="0"/>
              <a:t/>
            </a:r>
            <a:br>
              <a:rPr lang="en-US" dirty="0" smtClean="0"/>
            </a:br>
            <a:endParaRPr lang="vi-VN" sz="1200" b="0" i="0" u="none" strike="noStrike" kern="1200" dirty="0" smtClean="0">
              <a:solidFill>
                <a:schemeClr val="tx1"/>
              </a:solidFill>
              <a:effectLst/>
              <a:latin typeface="+mn-lt"/>
              <a:ea typeface="+mn-ea"/>
              <a:cs typeface="+mn-cs"/>
            </a:endParaRPr>
          </a:p>
          <a:p>
            <a:pPr rtl="0"/>
            <a:endParaRPr lang="vi-VN" b="0" dirty="0" smtClean="0">
              <a:effectLst/>
            </a:endParaRP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8</a:t>
            </a:fld>
            <a:endParaRPr lang="en-US"/>
          </a:p>
        </p:txBody>
      </p:sp>
    </p:spTree>
    <p:extLst>
      <p:ext uri="{BB962C8B-B14F-4D97-AF65-F5344CB8AC3E}">
        <p14:creationId xmlns:p14="http://schemas.microsoft.com/office/powerpoint/2010/main" val="353952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9</a:t>
            </a:fld>
            <a:endParaRPr lang="en-US"/>
          </a:p>
        </p:txBody>
      </p:sp>
    </p:spTree>
    <p:extLst>
      <p:ext uri="{BB962C8B-B14F-4D97-AF65-F5344CB8AC3E}">
        <p14:creationId xmlns:p14="http://schemas.microsoft.com/office/powerpoint/2010/main" val="334837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Hoạt động của GAs đơn giản là việc mô phỏng sự tiến hóa và chọn lọc tự nhiên bằng máy tính bắt đầu từ một quần thể ngẫu nhiên. Bên cạnh đó để tối ưu ta sử dụng hàm thích nghi để chọn cá thể tốt và loại bỏ cá thể xấu.</a:t>
            </a: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10</a:t>
            </a:fld>
            <a:endParaRPr lang="en-US"/>
          </a:p>
        </p:txBody>
      </p:sp>
    </p:spTree>
    <p:extLst>
      <p:ext uri="{BB962C8B-B14F-4D97-AF65-F5344CB8AC3E}">
        <p14:creationId xmlns:p14="http://schemas.microsoft.com/office/powerpoint/2010/main" val="4188863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Có thể thấy thuật toán này được ứng dụng trên hầu hết các lĩnh vực trong cuộc sống như: Vận tải, sinh học</a:t>
            </a:r>
            <a:r>
              <a:rPr lang="vi-VN" baseline="0" dirty="0" smtClean="0"/>
              <a:t> hay xác định giá cả, xử lý ảnh,...</a:t>
            </a:r>
            <a:endParaRPr lang="en-US" dirty="0" smtClean="0"/>
          </a:p>
          <a:p>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11</a:t>
            </a:fld>
            <a:endParaRPr lang="en-US"/>
          </a:p>
        </p:txBody>
      </p:sp>
    </p:spTree>
    <p:extLst>
      <p:ext uri="{BB962C8B-B14F-4D97-AF65-F5344CB8AC3E}">
        <p14:creationId xmlns:p14="http://schemas.microsoft.com/office/powerpoint/2010/main" val="426342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Heuristic là xét theo trọng số từ A-&gt;B và từ</a:t>
            </a:r>
            <a:r>
              <a:rPr lang="vi-VN" baseline="0" dirty="0" smtClean="0"/>
              <a:t> A -&gt; đích</a:t>
            </a: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12</a:t>
            </a:fld>
            <a:endParaRPr lang="en-US"/>
          </a:p>
        </p:txBody>
      </p:sp>
    </p:spTree>
    <p:extLst>
      <p:ext uri="{BB962C8B-B14F-4D97-AF65-F5344CB8AC3E}">
        <p14:creationId xmlns:p14="http://schemas.microsoft.com/office/powerpoint/2010/main" val="2352916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meta-heuristic-ket-hop-tuat-toan-giai-di-truyen-voi-thong-tin-thong-ke-xac-xuat-giai-quyet-bai-toan-nguoi-di-du-lich-pptx.htm</a:t>
            </a:r>
            <a:endParaRPr lang="en-US" dirty="0"/>
          </a:p>
        </p:txBody>
      </p:sp>
      <p:sp>
        <p:nvSpPr>
          <p:cNvPr id="4" name="Slide Number Placeholder 3"/>
          <p:cNvSpPr>
            <a:spLocks noGrp="1"/>
          </p:cNvSpPr>
          <p:nvPr>
            <p:ph type="sldNum" sz="quarter" idx="10"/>
          </p:nvPr>
        </p:nvSpPr>
        <p:spPr/>
        <p:txBody>
          <a:bodyPr/>
          <a:lstStyle/>
          <a:p>
            <a:fld id="{B9682591-D440-4BB1-B17D-80FDFCA12933}" type="slidenum">
              <a:rPr lang="en-US" smtClean="0"/>
              <a:t>13</a:t>
            </a:fld>
            <a:endParaRPr lang="en-US"/>
          </a:p>
        </p:txBody>
      </p:sp>
    </p:spTree>
    <p:extLst>
      <p:ext uri="{BB962C8B-B14F-4D97-AF65-F5344CB8AC3E}">
        <p14:creationId xmlns:p14="http://schemas.microsoft.com/office/powerpoint/2010/main" val="375683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B9D2B6-B4CA-4E14-85E0-7A91A620401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184200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B9D2B6-B4CA-4E14-85E0-7A91A620401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393887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B9D2B6-B4CA-4E14-85E0-7A91A620401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403350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B9D2B6-B4CA-4E14-85E0-7A91A620401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426382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B9D2B6-B4CA-4E14-85E0-7A91A620401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257736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B9D2B6-B4CA-4E14-85E0-7A91A620401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298012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B9D2B6-B4CA-4E14-85E0-7A91A620401B}"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105860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B9D2B6-B4CA-4E14-85E0-7A91A620401B}"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238328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9D2B6-B4CA-4E14-85E0-7A91A620401B}"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285050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B9D2B6-B4CA-4E14-85E0-7A91A620401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387413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B9D2B6-B4CA-4E14-85E0-7A91A620401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4DF0E-2D3B-46AD-9E97-8CFC210E6330}" type="slidenum">
              <a:rPr lang="en-US" smtClean="0"/>
              <a:t>‹#›</a:t>
            </a:fld>
            <a:endParaRPr lang="en-US"/>
          </a:p>
        </p:txBody>
      </p:sp>
    </p:spTree>
    <p:extLst>
      <p:ext uri="{BB962C8B-B14F-4D97-AF65-F5344CB8AC3E}">
        <p14:creationId xmlns:p14="http://schemas.microsoft.com/office/powerpoint/2010/main" val="355684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9D2B6-B4CA-4E14-85E0-7A91A620401B}" type="datetimeFigureOut">
              <a:rPr lang="en-US" smtClean="0"/>
              <a:t>1/22/2022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4DF0E-2D3B-46AD-9E97-8CFC210E6330}" type="slidenum">
              <a:rPr lang="en-US" smtClean="0"/>
              <a:t>‹#›</a:t>
            </a:fld>
            <a:endParaRPr lang="en-US"/>
          </a:p>
        </p:txBody>
      </p:sp>
    </p:spTree>
    <p:extLst>
      <p:ext uri="{BB962C8B-B14F-4D97-AF65-F5344CB8AC3E}">
        <p14:creationId xmlns:p14="http://schemas.microsoft.com/office/powerpoint/2010/main" val="2509135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scheduling-in-greedy-algorithms/" TargetMode="External"/><Relationship Id="rId2" Type="http://schemas.openxmlformats.org/officeDocument/2006/relationships/hyperlink" Target="http://tailieudientu.lrc.tnu.edu.vn/Upload/Collection/brief/brief_58146_20171102102542_NGO%20THI%20THANH%20THUY.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laptopvip.vn/nvidia-geforce-gt-720m-vi.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838200" y="349623"/>
            <a:ext cx="10515600" cy="1245877"/>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3600" dirty="0" smtClean="0">
                <a:solidFill>
                  <a:schemeClr val="bg1"/>
                </a:solidFill>
                <a:effectLst>
                  <a:outerShdw blurRad="38100" dist="38100" dir="2700000" algn="tl">
                    <a:srgbClr val="000000">
                      <a:alpha val="43137"/>
                    </a:srgbClr>
                  </a:outerShdw>
                </a:effectLst>
                <a:latin typeface="+mn-lt"/>
              </a:rPr>
              <a:t>Trường đại học Xây Dựng Hà Nội</a:t>
            </a:r>
            <a:br>
              <a:rPr lang="vi-VN" sz="3600" dirty="0" smtClean="0">
                <a:solidFill>
                  <a:schemeClr val="bg1"/>
                </a:solidFill>
                <a:effectLst>
                  <a:outerShdw blurRad="38100" dist="38100" dir="2700000" algn="tl">
                    <a:srgbClr val="000000">
                      <a:alpha val="43137"/>
                    </a:srgbClr>
                  </a:outerShdw>
                </a:effectLst>
                <a:latin typeface="+mn-lt"/>
              </a:rPr>
            </a:br>
            <a:r>
              <a:rPr lang="vi-VN" sz="2800" dirty="0" smtClean="0">
                <a:solidFill>
                  <a:schemeClr val="bg1"/>
                </a:solidFill>
                <a:effectLst>
                  <a:outerShdw blurRad="38100" dist="38100" dir="2700000" algn="tl">
                    <a:srgbClr val="000000">
                      <a:alpha val="43137"/>
                    </a:srgbClr>
                  </a:outerShdw>
                </a:effectLst>
                <a:latin typeface="+mn-lt"/>
              </a:rPr>
              <a:t>Bộ môn khoa học máy tính	</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 Placeholder 8"/>
          <p:cNvSpPr txBox="1">
            <a:spLocks/>
          </p:cNvSpPr>
          <p:nvPr/>
        </p:nvSpPr>
        <p:spPr>
          <a:xfrm>
            <a:off x="838200" y="1864659"/>
            <a:ext cx="10515600" cy="39892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vi-VN" dirty="0" smtClean="0"/>
          </a:p>
          <a:p>
            <a:endParaRPr lang="vi-VN" dirty="0"/>
          </a:p>
          <a:p>
            <a:endParaRPr lang="vi-VN" dirty="0" smtClean="0"/>
          </a:p>
          <a:p>
            <a:endParaRPr lang="vi-VN" dirty="0"/>
          </a:p>
          <a:p>
            <a:r>
              <a:rPr lang="vi-VN" sz="3200" dirty="0"/>
              <a:t>Group </a:t>
            </a:r>
            <a:r>
              <a:rPr lang="vi-VN" sz="3200" dirty="0" smtClean="0"/>
              <a:t>04 </a:t>
            </a:r>
            <a:r>
              <a:rPr lang="vi-VN" sz="3200" dirty="0"/>
              <a:t>– </a:t>
            </a:r>
            <a:r>
              <a:rPr lang="vi-VN" sz="3200" dirty="0" smtClean="0"/>
              <a:t>64CS3</a:t>
            </a:r>
          </a:p>
          <a:p>
            <a:endParaRPr lang="vi-VN" dirty="0" smtClean="0"/>
          </a:p>
          <a:p>
            <a:r>
              <a:rPr lang="vi-VN" sz="2800" dirty="0" smtClean="0"/>
              <a:t>Giải thuật di truyền (GAs) và các ứng dụng.</a:t>
            </a:r>
            <a:endParaRPr lang="en-US" sz="28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185" y="2097897"/>
            <a:ext cx="1523815" cy="1504339"/>
          </a:xfrm>
          <a:prstGeom prst="rect">
            <a:avLst/>
          </a:prstGeom>
        </p:spPr>
      </p:pic>
    </p:spTree>
    <p:extLst>
      <p:ext uri="{BB962C8B-B14F-4D97-AF65-F5344CB8AC3E}">
        <p14:creationId xmlns:p14="http://schemas.microsoft.com/office/powerpoint/2010/main" val="668400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1.2: So sánh Gas với kỹ thuật tối ưu khác</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254020" y="1638721"/>
            <a:ext cx="11522648" cy="3416320"/>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GAs </a:t>
            </a:r>
            <a:r>
              <a:rPr lang="vi-VN" sz="2400" dirty="0" smtClean="0"/>
              <a:t>làm việc với bộ mã của biến</a:t>
            </a:r>
          </a:p>
          <a:p>
            <a:pPr marL="342900" indent="-342900">
              <a:buFont typeface="Arial" panose="020B0604020202020204" pitchFamily="34" charset="0"/>
              <a:buChar char="•"/>
            </a:pPr>
            <a:endParaRPr lang="vi-VN" sz="2400" dirty="0"/>
          </a:p>
          <a:p>
            <a:pPr marL="342900" indent="-342900">
              <a:buFont typeface="Arial" panose="020B0604020202020204" pitchFamily="34" charset="0"/>
              <a:buChar char="•"/>
            </a:pPr>
            <a:r>
              <a:rPr lang="vi-VN" sz="2400" dirty="0" smtClean="0"/>
              <a:t>GAs hoạt động trên tập hợp đỉnh ( điểm tối ưu ) =&gt; Tránh hội tụ sớm tại điểm cục bộ địa phương.</a:t>
            </a:r>
          </a:p>
          <a:p>
            <a:pPr marL="342900" indent="-342900">
              <a:buFont typeface="Arial" panose="020B0604020202020204" pitchFamily="34" charset="0"/>
              <a:buChar char="•"/>
            </a:pPr>
            <a:endParaRPr lang="vi-VN" sz="2400" dirty="0"/>
          </a:p>
          <a:p>
            <a:pPr marL="342900" indent="-342900">
              <a:buFont typeface="Arial" panose="020B0604020202020204" pitchFamily="34" charset="0"/>
              <a:buChar char="•"/>
            </a:pPr>
            <a:r>
              <a:rPr lang="vi-VN" sz="2400" dirty="0" smtClean="0"/>
              <a:t>GAs có thể áp dụng cho hầu hết bài toán tối ưu </a:t>
            </a:r>
          </a:p>
          <a:p>
            <a:r>
              <a:rPr lang="vi-VN" sz="2400" dirty="0"/>
              <a:t>	</a:t>
            </a:r>
            <a:r>
              <a:rPr lang="vi-VN" sz="2400" dirty="0" smtClean="0"/>
              <a:t>			(liên tục hay rời rạc)</a:t>
            </a:r>
          </a:p>
          <a:p>
            <a:endParaRPr lang="vi-VN" sz="2400" dirty="0"/>
          </a:p>
          <a:p>
            <a:r>
              <a:rPr lang="vi-VN" sz="2400" dirty="0" smtClean="0"/>
              <a:t>*  GAs thuộc lớp các thuật toán Xác suất</a:t>
            </a:r>
            <a:endParaRPr lang="vi-VN" dirty="0" smtClean="0"/>
          </a:p>
        </p:txBody>
      </p:sp>
      <p:pic>
        <p:nvPicPr>
          <p:cNvPr id="10" name="Picture 9"/>
          <p:cNvPicPr>
            <a:picLocks noChangeAspect="1"/>
          </p:cNvPicPr>
          <p:nvPr/>
        </p:nvPicPr>
        <p:blipFill>
          <a:blip r:embed="rId3"/>
          <a:stretch>
            <a:fillRect/>
          </a:stretch>
        </p:blipFill>
        <p:spPr>
          <a:xfrm>
            <a:off x="8326371" y="2887658"/>
            <a:ext cx="3520636" cy="1878691"/>
          </a:xfrm>
          <a:prstGeom prst="rect">
            <a:avLst/>
          </a:prstGeom>
        </p:spPr>
      </p:pic>
    </p:spTree>
    <p:extLst>
      <p:ext uri="{BB962C8B-B14F-4D97-AF65-F5344CB8AC3E}">
        <p14:creationId xmlns:p14="http://schemas.microsoft.com/office/powerpoint/2010/main" val="208548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1.3: Ứng dụng của GAs</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499341" y="1293741"/>
            <a:ext cx="5490882"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t>Một số ứng dụng của thuật toán:</a:t>
            </a:r>
          </a:p>
        </p:txBody>
      </p:sp>
      <p:pic>
        <p:nvPicPr>
          <p:cNvPr id="2" name="Picture 1"/>
          <p:cNvPicPr>
            <a:picLocks noChangeAspect="1"/>
          </p:cNvPicPr>
          <p:nvPr/>
        </p:nvPicPr>
        <p:blipFill>
          <a:blip r:embed="rId3"/>
          <a:stretch>
            <a:fillRect/>
          </a:stretch>
        </p:blipFill>
        <p:spPr>
          <a:xfrm>
            <a:off x="971350" y="2278836"/>
            <a:ext cx="1984328" cy="30076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4"/>
          <a:stretch>
            <a:fillRect/>
          </a:stretch>
        </p:blipFill>
        <p:spPr>
          <a:xfrm>
            <a:off x="3741859" y="2209186"/>
            <a:ext cx="2354141" cy="3146913"/>
          </a:xfrm>
          <a:prstGeom prst="rect">
            <a:avLst/>
          </a:prstGeom>
        </p:spPr>
      </p:pic>
      <p:pic>
        <p:nvPicPr>
          <p:cNvPr id="15" name="Picture 14"/>
          <p:cNvPicPr>
            <a:picLocks noChangeAspect="1"/>
          </p:cNvPicPr>
          <p:nvPr/>
        </p:nvPicPr>
        <p:blipFill>
          <a:blip r:embed="rId5"/>
          <a:stretch>
            <a:fillRect/>
          </a:stretch>
        </p:blipFill>
        <p:spPr>
          <a:xfrm>
            <a:off x="6623642" y="1301496"/>
            <a:ext cx="5042494" cy="4660727"/>
          </a:xfrm>
          <a:prstGeom prst="rect">
            <a:avLst/>
          </a:prstGeom>
        </p:spPr>
      </p:pic>
    </p:spTree>
    <p:extLst>
      <p:ext uri="{BB962C8B-B14F-4D97-AF65-F5344CB8AC3E}">
        <p14:creationId xmlns:p14="http://schemas.microsoft.com/office/powerpoint/2010/main" val="1212645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1.3: Ứng dụng của GAs</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238082" y="1327173"/>
            <a:ext cx="6574699"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Giải thuật di truyền với bài toán du lịch:</a:t>
            </a:r>
          </a:p>
        </p:txBody>
      </p:sp>
      <p:sp>
        <p:nvSpPr>
          <p:cNvPr id="9" name="TextBox 8"/>
          <p:cNvSpPr txBox="1"/>
          <p:nvPr/>
        </p:nvSpPr>
        <p:spPr>
          <a:xfrm>
            <a:off x="238082" y="1836024"/>
            <a:ext cx="11545552" cy="830997"/>
          </a:xfrm>
          <a:prstGeom prst="rect">
            <a:avLst/>
          </a:prstGeom>
          <a:noFill/>
        </p:spPr>
        <p:txBody>
          <a:bodyPr wrap="square" rtlCol="0">
            <a:spAutoFit/>
          </a:bodyPr>
          <a:lstStyle/>
          <a:p>
            <a:r>
              <a:rPr lang="vi-VN" sz="2400" dirty="0" smtClean="0"/>
              <a:t>Mô tả: Du khách muốn thăm những thành phố anh ta quan tâm, mỗi thành phố 1 lần và trở lại điểm bắt đầu với chi phí nhỏ nhất.</a:t>
            </a:r>
          </a:p>
        </p:txBody>
      </p:sp>
      <p:sp>
        <p:nvSpPr>
          <p:cNvPr id="10" name="TextBox 9"/>
          <p:cNvSpPr txBox="1"/>
          <p:nvPr/>
        </p:nvSpPr>
        <p:spPr>
          <a:xfrm>
            <a:off x="238082" y="2844802"/>
            <a:ext cx="6574699"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Một số hướng tiếp cận:</a:t>
            </a:r>
          </a:p>
        </p:txBody>
      </p:sp>
      <p:sp>
        <p:nvSpPr>
          <p:cNvPr id="11" name="TextBox 10"/>
          <p:cNvSpPr txBox="1"/>
          <p:nvPr/>
        </p:nvSpPr>
        <p:spPr>
          <a:xfrm>
            <a:off x="343667" y="3387833"/>
            <a:ext cx="6378680" cy="1569660"/>
          </a:xfrm>
          <a:prstGeom prst="rect">
            <a:avLst/>
          </a:prstGeom>
          <a:noFill/>
        </p:spPr>
        <p:txBody>
          <a:bodyPr wrap="square" rtlCol="0">
            <a:spAutoFit/>
          </a:bodyPr>
          <a:lstStyle/>
          <a:p>
            <a:pPr marL="342900" indent="-342900">
              <a:buFont typeface="Wingdings" panose="05000000000000000000" pitchFamily="2" charset="2"/>
              <a:buChar char="Ø"/>
            </a:pPr>
            <a:r>
              <a:rPr lang="vi-VN" sz="2400" dirty="0" smtClean="0"/>
              <a:t>Thuật toán </a:t>
            </a:r>
            <a:r>
              <a:rPr lang="vi-VN" sz="2400" dirty="0"/>
              <a:t>Minimum Spanning Tree</a:t>
            </a:r>
            <a:endParaRPr lang="vi-VN" sz="2400" dirty="0" smtClean="0"/>
          </a:p>
          <a:p>
            <a:pPr marL="342900" indent="-342900">
              <a:buFont typeface="Wingdings" panose="05000000000000000000" pitchFamily="2" charset="2"/>
              <a:buChar char="Ø"/>
            </a:pPr>
            <a:r>
              <a:rPr lang="vi-VN" sz="2400" dirty="0" smtClean="0"/>
              <a:t>Giải thuật di truyền</a:t>
            </a:r>
          </a:p>
          <a:p>
            <a:pPr marL="342900" indent="-342900">
              <a:buFont typeface="Wingdings" panose="05000000000000000000" pitchFamily="2" charset="2"/>
              <a:buChar char="Ø"/>
            </a:pPr>
            <a:r>
              <a:rPr lang="vi-VN" sz="2400" dirty="0" smtClean="0"/>
              <a:t>Tìm kiếm heuristic</a:t>
            </a:r>
          </a:p>
          <a:p>
            <a:pPr marL="342900" indent="-342900">
              <a:buFont typeface="Wingdings" panose="05000000000000000000" pitchFamily="2" charset="2"/>
              <a:buChar char="Ø"/>
            </a:pPr>
            <a:r>
              <a:rPr lang="vi-VN" sz="2400" dirty="0" smtClean="0"/>
              <a:t>Láng riềng gần nhất ... </a:t>
            </a:r>
          </a:p>
        </p:txBody>
      </p:sp>
      <p:pic>
        <p:nvPicPr>
          <p:cNvPr id="2" name="Picture 1"/>
          <p:cNvPicPr>
            <a:picLocks noChangeAspect="1"/>
          </p:cNvPicPr>
          <p:nvPr/>
        </p:nvPicPr>
        <p:blipFill>
          <a:blip r:embed="rId3"/>
          <a:stretch>
            <a:fillRect/>
          </a:stretch>
        </p:blipFill>
        <p:spPr>
          <a:xfrm>
            <a:off x="7122502" y="2470250"/>
            <a:ext cx="3198849" cy="2862560"/>
          </a:xfrm>
          <a:prstGeom prst="rect">
            <a:avLst/>
          </a:prstGeom>
        </p:spPr>
      </p:pic>
    </p:spTree>
    <p:extLst>
      <p:ext uri="{BB962C8B-B14F-4D97-AF65-F5344CB8AC3E}">
        <p14:creationId xmlns:p14="http://schemas.microsoft.com/office/powerpoint/2010/main" val="3376915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1.3: Ứng dụng của GAs</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238082" y="1092445"/>
            <a:ext cx="6574699"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Giải thuật di truyền với bài toán du lịch:</a:t>
            </a:r>
          </a:p>
        </p:txBody>
      </p:sp>
      <p:pic>
        <p:nvPicPr>
          <p:cNvPr id="12" name="Picture 11"/>
          <p:cNvPicPr>
            <a:picLocks noChangeAspect="1"/>
          </p:cNvPicPr>
          <p:nvPr/>
        </p:nvPicPr>
        <p:blipFill>
          <a:blip r:embed="rId3"/>
          <a:stretch>
            <a:fillRect/>
          </a:stretch>
        </p:blipFill>
        <p:spPr>
          <a:xfrm>
            <a:off x="7608801" y="1836024"/>
            <a:ext cx="4332054" cy="3817863"/>
          </a:xfrm>
          <a:prstGeom prst="rect">
            <a:avLst/>
          </a:prstGeom>
        </p:spPr>
      </p:pic>
      <p:sp>
        <p:nvSpPr>
          <p:cNvPr id="13" name="TextBox 12"/>
          <p:cNvSpPr txBox="1"/>
          <p:nvPr/>
        </p:nvSpPr>
        <p:spPr>
          <a:xfrm>
            <a:off x="378757" y="1794908"/>
            <a:ext cx="7448907" cy="3170099"/>
          </a:xfrm>
          <a:prstGeom prst="rect">
            <a:avLst/>
          </a:prstGeom>
          <a:noFill/>
        </p:spPr>
        <p:txBody>
          <a:bodyPr wrap="square" rtlCol="0">
            <a:spAutoFit/>
          </a:bodyPr>
          <a:lstStyle/>
          <a:p>
            <a:pPr>
              <a:lnSpc>
                <a:spcPct val="150000"/>
              </a:lnSpc>
            </a:pPr>
            <a:r>
              <a:rPr lang="vi-VN" sz="2000" dirty="0" smtClean="0">
                <a:effectLst>
                  <a:outerShdw blurRad="38100" dist="38100" dir="2700000" algn="tl">
                    <a:srgbClr val="000000">
                      <a:alpha val="43137"/>
                    </a:srgbClr>
                  </a:outerShdw>
                </a:effectLst>
              </a:rPr>
              <a:t>Nội dung bài báo: </a:t>
            </a:r>
          </a:p>
          <a:p>
            <a:pPr>
              <a:lnSpc>
                <a:spcPct val="150000"/>
              </a:lnSpc>
            </a:pPr>
            <a:r>
              <a:rPr lang="vi-VN" sz="2000" dirty="0" smtClean="0"/>
              <a:t>Triển khai 3 phương pháp </a:t>
            </a:r>
          </a:p>
          <a:p>
            <a:pPr marL="342900" indent="-342900">
              <a:lnSpc>
                <a:spcPct val="150000"/>
              </a:lnSpc>
              <a:buFont typeface="Arial" panose="020B0604020202020204" pitchFamily="34" charset="0"/>
              <a:buChar char="•"/>
            </a:pPr>
            <a:r>
              <a:rPr lang="vi-VN" sz="2000" dirty="0" smtClean="0"/>
              <a:t>Thuật toán Christofide tìm kiếm cây phủ tối thiểu (Minimum Spanning Tree) và bổ sung một số cạnh để </a:t>
            </a:r>
          </a:p>
          <a:p>
            <a:pPr marL="342900" indent="-342900">
              <a:lnSpc>
                <a:spcPct val="150000"/>
              </a:lnSpc>
              <a:buFont typeface="Arial" panose="020B0604020202020204" pitchFamily="34" charset="0"/>
              <a:buChar char="•"/>
            </a:pPr>
            <a:r>
              <a:rPr lang="vi-VN" sz="2000" dirty="0" smtClean="0"/>
              <a:t>Thuật toán di truyền truyền thống.</a:t>
            </a:r>
          </a:p>
          <a:p>
            <a:pPr marL="342900" indent="-342900">
              <a:lnSpc>
                <a:spcPct val="150000"/>
              </a:lnSpc>
              <a:buFont typeface="Arial" panose="020B0604020202020204" pitchFamily="34" charset="0"/>
              <a:buChar char="•"/>
            </a:pPr>
            <a:r>
              <a:rPr lang="vi-VN" sz="2000" dirty="0" smtClean="0"/>
              <a:t>Thuật toán di truyền kết hợp thống kê.</a:t>
            </a:r>
            <a:endParaRPr lang="vi-VN" sz="2000" dirty="0"/>
          </a:p>
          <a:p>
            <a:pPr marL="342900" indent="-342900">
              <a:buFont typeface="Arial" panose="020B0604020202020204" pitchFamily="34" charset="0"/>
              <a:buChar char="•"/>
            </a:pPr>
            <a:endParaRPr lang="vi-VN" sz="20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627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1.3: Ứng dụng của GAs</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238082" y="1092445"/>
            <a:ext cx="6574699"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Giải thuật di truyền với bài toán du lịch:</a:t>
            </a:r>
          </a:p>
        </p:txBody>
      </p:sp>
      <p:sp>
        <p:nvSpPr>
          <p:cNvPr id="10" name="TextBox 9"/>
          <p:cNvSpPr txBox="1"/>
          <p:nvPr/>
        </p:nvSpPr>
        <p:spPr>
          <a:xfrm>
            <a:off x="362221" y="1898550"/>
            <a:ext cx="11508444" cy="2708434"/>
          </a:xfrm>
          <a:prstGeom prst="rect">
            <a:avLst/>
          </a:prstGeom>
          <a:noFill/>
        </p:spPr>
        <p:txBody>
          <a:bodyPr wrap="square" rtlCol="0">
            <a:spAutoFit/>
          </a:bodyPr>
          <a:lstStyle/>
          <a:p>
            <a:pPr>
              <a:lnSpc>
                <a:spcPct val="150000"/>
              </a:lnSpc>
            </a:pPr>
            <a:r>
              <a:rPr lang="vi-VN" sz="2000" dirty="0" smtClean="0">
                <a:effectLst>
                  <a:outerShdw blurRad="38100" dist="38100" dir="2700000" algn="tl">
                    <a:srgbClr val="000000">
                      <a:alpha val="43137"/>
                    </a:srgbClr>
                  </a:outerShdw>
                </a:effectLst>
              </a:rPr>
              <a:t>Ý tưởng thuật toán di truyền kết hợp với thống kê xác suất</a:t>
            </a:r>
          </a:p>
          <a:p>
            <a:pPr>
              <a:lnSpc>
                <a:spcPct val="150000"/>
              </a:lnSpc>
            </a:pPr>
            <a:r>
              <a:rPr lang="vi-VN" sz="2000" dirty="0"/>
              <a:t>Sử dụng GAs để tìm thông tin thống kê xác suất các cung sẽ xuất hiện trong chu trình tối ưu từ các cá thể, chọn lọc qua các thế hệ.</a:t>
            </a:r>
          </a:p>
          <a:p>
            <a:pPr>
              <a:lnSpc>
                <a:spcPct val="150000"/>
              </a:lnSpc>
            </a:pPr>
            <a:r>
              <a:rPr lang="vi-VN" sz="2000" dirty="0"/>
              <a:t>Sau đó thực hiện lại thuật toán GAs trong đó các phép lai ghép sẽ dựa vào thông tin xác suất tìm được ở trên.</a:t>
            </a:r>
          </a:p>
          <a:p>
            <a:pPr marL="342900" indent="-342900">
              <a:buFont typeface="Arial" panose="020B0604020202020204" pitchFamily="34" charset="0"/>
              <a:buChar char="•"/>
            </a:pPr>
            <a:endParaRPr lang="vi-VN" sz="2000" dirty="0" smtClean="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4397963" y="3877989"/>
            <a:ext cx="2592259" cy="2319740"/>
          </a:xfrm>
          <a:prstGeom prst="rect">
            <a:avLst/>
          </a:prstGeom>
        </p:spPr>
      </p:pic>
    </p:spTree>
    <p:extLst>
      <p:ext uri="{BB962C8B-B14F-4D97-AF65-F5344CB8AC3E}">
        <p14:creationId xmlns:p14="http://schemas.microsoft.com/office/powerpoint/2010/main" val="376487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1.3: Ứng dụng của GAs</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10"/>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11"/>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12"/>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238082" y="1092445"/>
            <a:ext cx="6574699"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Giải thuật di truyền với bài toán du lịch:</a:t>
            </a:r>
          </a:p>
        </p:txBody>
      </p:sp>
      <p:sp>
        <p:nvSpPr>
          <p:cNvPr id="9" name="TextBox 8"/>
          <p:cNvSpPr txBox="1"/>
          <p:nvPr/>
        </p:nvSpPr>
        <p:spPr>
          <a:xfrm>
            <a:off x="2216620" y="5102498"/>
            <a:ext cx="7448907" cy="1015663"/>
          </a:xfrm>
          <a:prstGeom prst="rect">
            <a:avLst/>
          </a:prstGeom>
          <a:noFill/>
        </p:spPr>
        <p:txBody>
          <a:bodyPr wrap="square" rtlCol="0">
            <a:spAutoFit/>
          </a:bodyPr>
          <a:lstStyle/>
          <a:p>
            <a:pPr algn="ctr"/>
            <a:r>
              <a:rPr lang="vi-VN" sz="2000" i="1" dirty="0" smtClean="0"/>
              <a:t>Kết quá: Được lấy từ bài báo trên</a:t>
            </a:r>
            <a:endParaRPr lang="vi-VN" sz="2000" dirty="0" smtClean="0">
              <a:effectLst>
                <a:outerShdw blurRad="38100" dist="38100" dir="2700000" algn="tl">
                  <a:srgbClr val="000000">
                    <a:alpha val="43137"/>
                  </a:srgbClr>
                </a:outerShdw>
              </a:effectLst>
            </a:endParaRPr>
          </a:p>
          <a:p>
            <a:pPr algn="ctr"/>
            <a:endParaRPr lang="vi-VN" sz="2000" dirty="0"/>
          </a:p>
          <a:p>
            <a:pPr algn="ctr"/>
            <a:endParaRPr lang="vi-VN" sz="2000" dirty="0" smtClean="0">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4"/>
          <a:stretch>
            <a:fillRect/>
          </a:stretch>
        </p:blipFill>
        <p:spPr>
          <a:xfrm>
            <a:off x="701634" y="1925536"/>
            <a:ext cx="5058248" cy="3118736"/>
          </a:xfrm>
          <a:prstGeom prst="rect">
            <a:avLst/>
          </a:prstGeom>
        </p:spPr>
      </p:pic>
      <p:pic>
        <p:nvPicPr>
          <p:cNvPr id="14" name="Picture 13"/>
          <p:cNvPicPr>
            <a:picLocks noChangeAspect="1"/>
          </p:cNvPicPr>
          <p:nvPr/>
        </p:nvPicPr>
        <p:blipFill>
          <a:blip r:embed="rId5"/>
          <a:stretch>
            <a:fillRect/>
          </a:stretch>
        </p:blipFill>
        <p:spPr>
          <a:xfrm>
            <a:off x="6203653" y="1925536"/>
            <a:ext cx="5462482" cy="3118736"/>
          </a:xfrm>
          <a:prstGeom prst="rect">
            <a:avLst/>
          </a:prstGeom>
        </p:spPr>
      </p:pic>
    </p:spTree>
    <p:extLst>
      <p:ext uri="{BB962C8B-B14F-4D97-AF65-F5344CB8AC3E}">
        <p14:creationId xmlns:p14="http://schemas.microsoft.com/office/powerpoint/2010/main" val="87861450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1.3: Ứng dụng của GAs</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278276" y="1102822"/>
            <a:ext cx="6574699"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Lập lịch thời khóa biểu:</a:t>
            </a:r>
          </a:p>
        </p:txBody>
      </p:sp>
      <p:sp>
        <p:nvSpPr>
          <p:cNvPr id="9" name="TextBox 8"/>
          <p:cNvSpPr txBox="1"/>
          <p:nvPr/>
        </p:nvSpPr>
        <p:spPr>
          <a:xfrm>
            <a:off x="398852" y="1815662"/>
            <a:ext cx="11793147" cy="4247317"/>
          </a:xfrm>
          <a:prstGeom prst="rect">
            <a:avLst/>
          </a:prstGeom>
          <a:noFill/>
        </p:spPr>
        <p:txBody>
          <a:bodyPr wrap="square" rtlCol="0">
            <a:spAutoFit/>
          </a:bodyPr>
          <a:lstStyle/>
          <a:p>
            <a:pPr>
              <a:lnSpc>
                <a:spcPct val="150000"/>
              </a:lnSpc>
            </a:pPr>
            <a:r>
              <a:rPr lang="vi-VN" sz="2000" dirty="0" smtClean="0">
                <a:effectLst>
                  <a:outerShdw blurRad="38100" dist="38100" dir="2700000" algn="tl">
                    <a:srgbClr val="000000">
                      <a:alpha val="43137"/>
                    </a:srgbClr>
                  </a:outerShdw>
                </a:effectLst>
              </a:rPr>
              <a:t>Ý tưởng:</a:t>
            </a:r>
          </a:p>
          <a:p>
            <a:pPr>
              <a:lnSpc>
                <a:spcPct val="150000"/>
              </a:lnSpc>
            </a:pPr>
            <a:r>
              <a:rPr lang="vi-VN" sz="2000" dirty="0" smtClean="0"/>
              <a:t>Với những ràng buộc dữ liệu thực tế, sử dụng thuật toán di truyền sau mỗi lần lai ghép sẽ chọn những cá thể có độ thích nghi tốt nhất đưa vào lai ghép. </a:t>
            </a:r>
          </a:p>
          <a:p>
            <a:pPr>
              <a:lnSpc>
                <a:spcPct val="150000"/>
              </a:lnSpc>
            </a:pPr>
            <a:r>
              <a:rPr lang="vi-VN" sz="2000" b="1" dirty="0" smtClean="0"/>
              <a:t>Đầu vào </a:t>
            </a:r>
            <a:r>
              <a:rPr lang="vi-VN" sz="2000" dirty="0" smtClean="0"/>
              <a:t>là dữ liệu phòng học, lịch học, môn học, giảng viên,...</a:t>
            </a:r>
          </a:p>
          <a:p>
            <a:pPr>
              <a:lnSpc>
                <a:spcPct val="150000"/>
              </a:lnSpc>
            </a:pPr>
            <a:r>
              <a:rPr lang="vi-VN" sz="2000" b="1" dirty="0" smtClean="0"/>
              <a:t>Đầu ra </a:t>
            </a:r>
            <a:r>
              <a:rPr lang="vi-VN" sz="2000" dirty="0" smtClean="0"/>
              <a:t>là thời khóa biểu</a:t>
            </a:r>
          </a:p>
          <a:p>
            <a:pPr>
              <a:lnSpc>
                <a:spcPct val="150000"/>
              </a:lnSpc>
            </a:pPr>
            <a:endParaRPr lang="vi-VN" sz="2000" dirty="0"/>
          </a:p>
          <a:p>
            <a:pPr>
              <a:lnSpc>
                <a:spcPct val="150000"/>
              </a:lnSpc>
            </a:pPr>
            <a:r>
              <a:rPr lang="vi-VN" sz="2000" i="1" dirty="0" smtClean="0"/>
              <a:t>Thuật toán này sẽ được cài đặt trong báo cáo này.</a:t>
            </a:r>
          </a:p>
          <a:p>
            <a:endParaRPr lang="vi-VN" sz="2000" dirty="0" smtClean="0">
              <a:effectLst>
                <a:outerShdw blurRad="38100" dist="38100" dir="2700000" algn="tl">
                  <a:srgbClr val="000000">
                    <a:alpha val="43137"/>
                  </a:srgbClr>
                </a:outerShdw>
              </a:effectLst>
            </a:endParaRPr>
          </a:p>
          <a:p>
            <a:endParaRPr lang="vi-VN" sz="2000" dirty="0"/>
          </a:p>
          <a:p>
            <a:endParaRPr lang="vi-VN" sz="20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02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1.3: Ứng dụng của GAs</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278276" y="1102822"/>
            <a:ext cx="6574699"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Sinh chữ tự động:</a:t>
            </a:r>
          </a:p>
        </p:txBody>
      </p:sp>
      <p:sp>
        <p:nvSpPr>
          <p:cNvPr id="10" name="TextBox 9"/>
          <p:cNvSpPr txBox="1"/>
          <p:nvPr/>
        </p:nvSpPr>
        <p:spPr>
          <a:xfrm>
            <a:off x="408901" y="1818894"/>
            <a:ext cx="6614896" cy="3016210"/>
          </a:xfrm>
          <a:prstGeom prst="rect">
            <a:avLst/>
          </a:prstGeom>
          <a:noFill/>
        </p:spPr>
        <p:txBody>
          <a:bodyPr wrap="square" rtlCol="0">
            <a:spAutoFit/>
          </a:bodyPr>
          <a:lstStyle/>
          <a:p>
            <a:pPr algn="just">
              <a:lnSpc>
                <a:spcPct val="150000"/>
              </a:lnSpc>
            </a:pPr>
            <a:r>
              <a:rPr lang="vi-VN" sz="2000" dirty="0" smtClean="0">
                <a:effectLst>
                  <a:outerShdw blurRad="38100" dist="38100" dir="2700000" algn="tl">
                    <a:srgbClr val="000000">
                      <a:alpha val="43137"/>
                    </a:srgbClr>
                  </a:outerShdw>
                </a:effectLst>
              </a:rPr>
              <a:t>Ý tưởng:</a:t>
            </a:r>
          </a:p>
          <a:p>
            <a:pPr algn="just"/>
            <a:r>
              <a:rPr lang="vi-VN" sz="2000" dirty="0" smtClean="0"/>
              <a:t>Với những tham số đầu vào là chữ cần tạo. Trong dữ liệu đã lưu 26 chữ cái latin và 18 kí tự. Sử dụng thuật toán Gas sẽ chạy ngẫu nhiên những chữ cái trong đó và sinh ra chữ ta cần tìm. </a:t>
            </a:r>
          </a:p>
          <a:p>
            <a:pPr algn="just"/>
            <a:r>
              <a:rPr lang="vi-VN" sz="2000" dirty="0" smtClean="0"/>
              <a:t>Sẽ chọn ra </a:t>
            </a:r>
            <a:r>
              <a:rPr lang="vi-VN" sz="2000" dirty="0"/>
              <a:t>các từ </a:t>
            </a:r>
            <a:r>
              <a:rPr lang="vi-VN" sz="2000" dirty="0" smtClean="0"/>
              <a:t>ngẫu nhiên đưa vào quần thể ban đầu và chọn hai từ trong quần thể lai ghép với nhau và chọn từ có độ thích nghi tốt nhất giữ lại và lai ghép ở những thế hệ tiếp theo.</a:t>
            </a:r>
          </a:p>
        </p:txBody>
      </p:sp>
      <p:pic>
        <p:nvPicPr>
          <p:cNvPr id="11" name="Picture 10"/>
          <p:cNvPicPr>
            <a:picLocks noChangeAspect="1"/>
          </p:cNvPicPr>
          <p:nvPr/>
        </p:nvPicPr>
        <p:blipFill>
          <a:blip r:embed="rId2"/>
          <a:stretch>
            <a:fillRect/>
          </a:stretch>
        </p:blipFill>
        <p:spPr>
          <a:xfrm>
            <a:off x="8618629" y="2084358"/>
            <a:ext cx="2092913" cy="2894200"/>
          </a:xfrm>
          <a:prstGeom prst="rect">
            <a:avLst/>
          </a:prstGeom>
        </p:spPr>
      </p:pic>
      <p:sp>
        <p:nvSpPr>
          <p:cNvPr id="12" name="TextBox 11"/>
          <p:cNvSpPr txBox="1"/>
          <p:nvPr/>
        </p:nvSpPr>
        <p:spPr>
          <a:xfrm>
            <a:off x="3716349" y="4609226"/>
            <a:ext cx="4140877" cy="369332"/>
          </a:xfrm>
          <a:prstGeom prst="rect">
            <a:avLst/>
          </a:prstGeom>
          <a:noFill/>
        </p:spPr>
        <p:txBody>
          <a:bodyPr wrap="none" rtlCol="0">
            <a:spAutoFit/>
          </a:bodyPr>
          <a:lstStyle/>
          <a:p>
            <a:r>
              <a:rPr lang="vi-VN" i="1" dirty="0" smtClean="0"/>
              <a:t>Thuật toán này được cài đặt bên dưới.</a:t>
            </a:r>
            <a:endParaRPr lang="en-US" i="1" dirty="0"/>
          </a:p>
        </p:txBody>
      </p:sp>
    </p:spTree>
    <p:extLst>
      <p:ext uri="{BB962C8B-B14F-4D97-AF65-F5344CB8AC3E}">
        <p14:creationId xmlns:p14="http://schemas.microsoft.com/office/powerpoint/2010/main" val="2469847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2669"/>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400" dirty="0" smtClean="0">
                <a:solidFill>
                  <a:schemeClr val="bg1"/>
                </a:solidFill>
                <a:effectLst>
                  <a:outerShdw blurRad="38100" dist="38100" dir="2700000" algn="tl">
                    <a:srgbClr val="000000">
                      <a:alpha val="43137"/>
                    </a:srgbClr>
                  </a:outerShdw>
                </a:effectLst>
                <a:latin typeface="+mn-lt"/>
              </a:rPr>
              <a:t>Phần 2: Bài toán lập lịch</a:t>
            </a:r>
            <a:endParaRPr lang="en-US" sz="24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724038"/>
            <a:ext cx="11545552" cy="5632311"/>
          </a:xfrm>
          <a:prstGeom prst="rect">
            <a:avLst/>
          </a:prstGeom>
          <a:noFill/>
        </p:spPr>
        <p:txBody>
          <a:bodyPr wrap="square" rtlCol="0">
            <a:spAutoFit/>
          </a:bodyPr>
          <a:lstStyle/>
          <a:p>
            <a:r>
              <a:rPr lang="vi-VN" sz="2400" dirty="0" smtClean="0"/>
              <a:t>Từ những dữ liệu đầu vào ta sẽ tạo ra được một bộ thời khóa biểu mà thỏa mãn được mọi điều kiện mà người dùng đặt ra.</a:t>
            </a:r>
          </a:p>
          <a:p>
            <a:endParaRPr lang="vi-VN" sz="2400" dirty="0" smtClean="0"/>
          </a:p>
          <a:p>
            <a:pPr marL="342900" indent="-342900">
              <a:buFont typeface="Arial" panose="020B0604020202020204" pitchFamily="34" charset="0"/>
              <a:buChar char="•"/>
            </a:pPr>
            <a:r>
              <a:rPr lang="vi-VN" sz="2400" dirty="0" smtClean="0"/>
              <a:t>Dữ liệu của bài toán: </a:t>
            </a:r>
          </a:p>
          <a:p>
            <a:r>
              <a:rPr lang="vi-VN" sz="2400" dirty="0"/>
              <a:t>	</a:t>
            </a:r>
            <a:r>
              <a:rPr lang="vi-VN" sz="2400" dirty="0" smtClean="0"/>
              <a:t>- Danh sách các bộ môn</a:t>
            </a:r>
          </a:p>
          <a:p>
            <a:pPr lvl="2" fontAlgn="base"/>
            <a:r>
              <a:rPr lang="vi-VN"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Danh</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endParaRPr lang="en-US" sz="2400" dirty="0">
              <a:latin typeface="Arial" panose="020B0604020202020204" pitchFamily="34" charset="0"/>
              <a:cs typeface="Arial" panose="020B0604020202020204" pitchFamily="34" charset="0"/>
            </a:endParaRPr>
          </a:p>
          <a:p>
            <a:pPr lvl="2" fontAlgn="base"/>
            <a:r>
              <a:rPr lang="vi-VN"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Danh</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endParaRPr lang="en-US" sz="2400" dirty="0">
              <a:latin typeface="Arial" panose="020B0604020202020204" pitchFamily="34" charset="0"/>
              <a:cs typeface="Arial" panose="020B0604020202020204" pitchFamily="34" charset="0"/>
            </a:endParaRPr>
          </a:p>
          <a:p>
            <a:pPr lvl="2" fontAlgn="base"/>
            <a:r>
              <a:rPr lang="vi-VN"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Danh</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endParaRPr lang="en-US" sz="2400" dirty="0">
              <a:latin typeface="Arial" panose="020B0604020202020204" pitchFamily="34" charset="0"/>
              <a:cs typeface="Arial" panose="020B0604020202020204" pitchFamily="34" charset="0"/>
            </a:endParaRPr>
          </a:p>
          <a:p>
            <a:pPr lvl="2" fontAlgn="base"/>
            <a:r>
              <a:rPr lang="vi-VN"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Danh</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giờ</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endParaRPr lang="en-US" sz="2400" dirty="0">
              <a:latin typeface="Arial" panose="020B0604020202020204" pitchFamily="34" charset="0"/>
              <a:cs typeface="Arial" panose="020B0604020202020204" pitchFamily="34" charset="0"/>
            </a:endParaRPr>
          </a:p>
          <a:p>
            <a:r>
              <a:rPr lang="vi-VN" sz="2400" dirty="0" smtClean="0"/>
              <a:t> </a:t>
            </a:r>
          </a:p>
          <a:p>
            <a:pPr marL="342900" indent="-342900">
              <a:buFont typeface="Arial" panose="020B0604020202020204" pitchFamily="34" charset="0"/>
              <a:buChar char="•"/>
            </a:pPr>
            <a:r>
              <a:rPr lang="vi-VN" sz="2400" dirty="0" smtClean="0"/>
              <a:t>Ràng buộc của bài toán</a:t>
            </a:r>
          </a:p>
          <a:p>
            <a:r>
              <a:rPr lang="vi-VN" sz="2400" dirty="0"/>
              <a:t>	</a:t>
            </a:r>
            <a:r>
              <a:rPr lang="vi-VN" sz="2400" dirty="0" smtClean="0"/>
              <a:t>- Hai mô học khác nhau không thể cùng một phòng tại cùng một thời điểm.</a:t>
            </a:r>
          </a:p>
          <a:p>
            <a:r>
              <a:rPr lang="vi-VN" sz="2400" dirty="0" smtClean="0"/>
              <a:t>	- Các phòng học phải đảm bảo chỗ ngồi cho sinh viên.</a:t>
            </a:r>
          </a:p>
          <a:p>
            <a:r>
              <a:rPr lang="vi-VN" sz="2400" dirty="0" smtClean="0"/>
              <a:t>	- Giảng viên không thể dạy hai lớp cùng một thời gian.</a:t>
            </a:r>
            <a:endParaRPr lang="vi-VN" sz="2400" dirty="0"/>
          </a:p>
          <a:p>
            <a:pPr marL="342900" indent="-342900">
              <a:buFont typeface="Arial" panose="020B0604020202020204" pitchFamily="34" charset="0"/>
              <a:buChar char="•"/>
            </a:pPr>
            <a:endParaRPr lang="vi-VN" sz="2400" dirty="0" smtClean="0"/>
          </a:p>
        </p:txBody>
      </p:sp>
      <p:pic>
        <p:nvPicPr>
          <p:cNvPr id="2" name="Picture 1"/>
          <p:cNvPicPr>
            <a:picLocks noChangeAspect="1"/>
          </p:cNvPicPr>
          <p:nvPr/>
        </p:nvPicPr>
        <p:blipFill>
          <a:blip r:embed="rId2"/>
          <a:stretch>
            <a:fillRect/>
          </a:stretch>
        </p:blipFill>
        <p:spPr>
          <a:xfrm>
            <a:off x="7273027" y="1360119"/>
            <a:ext cx="2955253" cy="3013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0130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2: Bài toán lập lịch</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1108180"/>
            <a:ext cx="11545552" cy="3785652"/>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t>Mỗi số hướng tiếp cận giải bài toán thời khóa biểu:</a:t>
            </a:r>
          </a:p>
          <a:p>
            <a:endParaRPr lang="vi-VN" sz="2400" dirty="0" smtClean="0"/>
          </a:p>
          <a:p>
            <a:endParaRPr lang="vi-VN" sz="2400" dirty="0" smtClean="0"/>
          </a:p>
          <a:p>
            <a:r>
              <a:rPr lang="vi-VN" sz="2400" dirty="0" smtClean="0"/>
              <a:t>	- Mô phỏng luyện kim</a:t>
            </a:r>
            <a:r>
              <a:rPr lang="vi-VN" sz="2400" dirty="0"/>
              <a:t> </a:t>
            </a:r>
            <a:r>
              <a:rPr lang="vi-VN" sz="2400" dirty="0" smtClean="0"/>
              <a:t>( </a:t>
            </a:r>
            <a:r>
              <a:rPr lang="vi-VN" sz="2400" dirty="0" smtClean="0">
                <a:hlinkClick r:id="rId2"/>
              </a:rPr>
              <a:t>Tham khảo</a:t>
            </a:r>
            <a:r>
              <a:rPr lang="vi-VN" sz="2400" dirty="0" smtClean="0"/>
              <a:t> ) </a:t>
            </a:r>
          </a:p>
          <a:p>
            <a:endParaRPr lang="vi-VN" sz="2400" dirty="0" smtClean="0"/>
          </a:p>
          <a:p>
            <a:r>
              <a:rPr lang="vi-VN" sz="2400" dirty="0"/>
              <a:t>	</a:t>
            </a:r>
            <a:r>
              <a:rPr lang="vi-VN" sz="2400" dirty="0" smtClean="0"/>
              <a:t>- Tìm kiếm Tabu ( Tabu Search)</a:t>
            </a:r>
          </a:p>
          <a:p>
            <a:endParaRPr lang="vi-VN" sz="2400" dirty="0" smtClean="0"/>
          </a:p>
          <a:p>
            <a:r>
              <a:rPr lang="vi-VN" sz="2400" dirty="0"/>
              <a:t>	</a:t>
            </a:r>
            <a:r>
              <a:rPr lang="vi-VN" sz="2400" dirty="0" smtClean="0"/>
              <a:t>- Giải thuật leo đồi (Hill-Climbing)</a:t>
            </a:r>
          </a:p>
          <a:p>
            <a:endParaRPr lang="vi-VN" sz="2400" dirty="0" smtClean="0"/>
          </a:p>
          <a:p>
            <a:r>
              <a:rPr lang="vi-VN" sz="2400" dirty="0"/>
              <a:t>	</a:t>
            </a:r>
            <a:r>
              <a:rPr lang="vi-VN" sz="2400" dirty="0" smtClean="0"/>
              <a:t>- Thuật toán tham lam ( </a:t>
            </a:r>
            <a:r>
              <a:rPr lang="vi-VN" sz="2400" dirty="0" smtClean="0">
                <a:hlinkClick r:id="rId3"/>
              </a:rPr>
              <a:t>Tham khảo </a:t>
            </a:r>
            <a:r>
              <a:rPr lang="vi-VN" sz="2400" dirty="0" smtClean="0"/>
              <a:t>)</a:t>
            </a:r>
          </a:p>
        </p:txBody>
      </p:sp>
    </p:spTree>
    <p:extLst>
      <p:ext uri="{BB962C8B-B14F-4D97-AF65-F5344CB8AC3E}">
        <p14:creationId xmlns:p14="http://schemas.microsoft.com/office/powerpoint/2010/main" val="1055025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 </a:t>
            </a:r>
            <a:r>
              <a:rPr lang="en-US" sz="2800" dirty="0">
                <a:solidFill>
                  <a:schemeClr val="bg1"/>
                </a:solidFill>
                <a:effectLst>
                  <a:outerShdw blurRad="38100" dist="38100" dir="2700000" algn="tl">
                    <a:srgbClr val="000000">
                      <a:alpha val="43137"/>
                    </a:srgbClr>
                  </a:outerShdw>
                </a:effectLst>
                <a:latin typeface="+mn-lt"/>
              </a:rPr>
              <a:t>1</a:t>
            </a:r>
            <a:r>
              <a:rPr lang="vi-VN" sz="2800" dirty="0" smtClean="0">
                <a:solidFill>
                  <a:schemeClr val="bg1"/>
                </a:solidFill>
                <a:effectLst>
                  <a:outerShdw blurRad="38100" dist="38100" dir="2700000" algn="tl">
                    <a:srgbClr val="000000">
                      <a:alpha val="43137"/>
                    </a:srgbClr>
                  </a:outerShdw>
                </a:effectLst>
                <a:latin typeface="+mn-lt"/>
              </a:rPr>
              <a:t>. Mở đầu – Lý do chọn đề tài</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103770" y="4909302"/>
            <a:ext cx="4181371" cy="646331"/>
          </a:xfrm>
          <a:prstGeom prst="rect">
            <a:avLst/>
          </a:prstGeom>
          <a:noFill/>
        </p:spPr>
        <p:txBody>
          <a:bodyPr wrap="square" rtlCol="0">
            <a:spAutoFit/>
          </a:bodyPr>
          <a:lstStyle/>
          <a:p>
            <a:r>
              <a:rPr lang="vi-VN" dirty="0" smtClean="0">
                <a:effectLst>
                  <a:outerShdw blurRad="38100" dist="38100" dir="2700000" algn="tl">
                    <a:srgbClr val="000000">
                      <a:alpha val="43137"/>
                    </a:srgbClr>
                  </a:outerShdw>
                </a:effectLst>
              </a:rPr>
              <a:t>Đưa công nghệ thông tin vào giáo dục</a:t>
            </a:r>
            <a:endParaRPr lang="vi-VN" dirty="0">
              <a:effectLst>
                <a:outerShdw blurRad="38100" dist="38100" dir="2700000" algn="tl">
                  <a:srgbClr val="000000">
                    <a:alpha val="43137"/>
                  </a:srgbClr>
                </a:outerShdw>
              </a:effectLst>
            </a:endParaRPr>
          </a:p>
          <a:p>
            <a:pPr marL="342900" indent="-342900">
              <a:buFontTx/>
              <a:buChar char="-"/>
            </a:pPr>
            <a:endParaRPr lang="vi-VN" dirty="0" smtClean="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2"/>
          <a:stretch>
            <a:fillRect/>
          </a:stretch>
        </p:blipFill>
        <p:spPr>
          <a:xfrm>
            <a:off x="835378" y="1768666"/>
            <a:ext cx="2718156" cy="26111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11"/>
          <p:cNvSpPr/>
          <p:nvPr/>
        </p:nvSpPr>
        <p:spPr>
          <a:xfrm>
            <a:off x="8274756" y="4909302"/>
            <a:ext cx="3285067" cy="646331"/>
          </a:xfrm>
          <a:prstGeom prst="rect">
            <a:avLst/>
          </a:prstGeom>
        </p:spPr>
        <p:txBody>
          <a:bodyPr wrap="square">
            <a:spAutoFit/>
          </a:bodyPr>
          <a:lstStyle/>
          <a:p>
            <a:r>
              <a:rPr lang="vi-VN" dirty="0" smtClean="0">
                <a:effectLst>
                  <a:outerShdw blurRad="38100" dist="38100" dir="2700000" algn="tl">
                    <a:srgbClr val="000000">
                      <a:alpha val="43137"/>
                    </a:srgbClr>
                  </a:outerShdw>
                </a:effectLst>
              </a:rPr>
              <a:t>Tìm </a:t>
            </a:r>
            <a:r>
              <a:rPr lang="vi-VN" dirty="0">
                <a:effectLst>
                  <a:outerShdw blurRad="38100" dist="38100" dir="2700000" algn="tl">
                    <a:srgbClr val="000000">
                      <a:alpha val="43137"/>
                    </a:srgbClr>
                  </a:outerShdw>
                </a:effectLst>
              </a:rPr>
              <a:t>hiểu và </a:t>
            </a:r>
            <a:r>
              <a:rPr lang="vi-VN" dirty="0" smtClean="0">
                <a:effectLst>
                  <a:outerShdw blurRad="38100" dist="38100" dir="2700000" algn="tl">
                    <a:srgbClr val="000000">
                      <a:alpha val="43137"/>
                    </a:srgbClr>
                  </a:outerShdw>
                </a:effectLst>
              </a:rPr>
              <a:t>ứng dụng lý thuyết vào thực tế</a:t>
            </a:r>
            <a:endParaRPr lang="vi-VN" dirty="0">
              <a:effectLst>
                <a:outerShdw blurRad="38100" dist="38100" dir="2700000" algn="tl">
                  <a:srgbClr val="000000">
                    <a:alpha val="43137"/>
                  </a:srgbClr>
                </a:outerShdw>
              </a:effectLst>
            </a:endParaRPr>
          </a:p>
        </p:txBody>
      </p:sp>
      <p:sp>
        <p:nvSpPr>
          <p:cNvPr id="13" name="Rectangle 12"/>
          <p:cNvSpPr/>
          <p:nvPr/>
        </p:nvSpPr>
        <p:spPr>
          <a:xfrm>
            <a:off x="4560964" y="4919083"/>
            <a:ext cx="3070071" cy="369332"/>
          </a:xfrm>
          <a:prstGeom prst="rect">
            <a:avLst/>
          </a:prstGeom>
        </p:spPr>
        <p:txBody>
          <a:bodyPr wrap="none">
            <a:spAutoFit/>
          </a:bodyPr>
          <a:lstStyle/>
          <a:p>
            <a:r>
              <a:rPr lang="vi-VN" dirty="0" smtClean="0">
                <a:effectLst>
                  <a:outerShdw blurRad="38100" dist="38100" dir="2700000" algn="tl">
                    <a:srgbClr val="000000">
                      <a:alpha val="43137"/>
                    </a:srgbClr>
                  </a:outerShdw>
                </a:effectLst>
              </a:rPr>
              <a:t>Thay thế công việc thủ công</a:t>
            </a:r>
            <a:endParaRPr lang="vi-VN" dirty="0">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3"/>
          <a:stretch>
            <a:fillRect/>
          </a:stretch>
        </p:blipFill>
        <p:spPr>
          <a:xfrm>
            <a:off x="4701980" y="2446233"/>
            <a:ext cx="2828925" cy="1933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p:cNvPicPr>
            <a:picLocks noChangeAspect="1"/>
          </p:cNvPicPr>
          <p:nvPr/>
        </p:nvPicPr>
        <p:blipFill>
          <a:blip r:embed="rId4"/>
          <a:stretch>
            <a:fillRect/>
          </a:stretch>
        </p:blipFill>
        <p:spPr>
          <a:xfrm>
            <a:off x="8274756" y="2761949"/>
            <a:ext cx="3027708" cy="1617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8599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3: Ứng dụng giải thuật di truyền vào bài toán xếp lịch</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1054395"/>
            <a:ext cx="11545552"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B1: Lấy dữ liệu từ các file excel. Ta được nhiễm sắc thể như sau:</a:t>
            </a:r>
          </a:p>
        </p:txBody>
      </p:sp>
      <p:pic>
        <p:nvPicPr>
          <p:cNvPr id="1026" name="Picture 2" descr="https://lh4.googleusercontent.com/Zsuj5q8gbwzel_peXLq0I9qQQlos7G5AEs10yE6_IxenISeEdAKC5uZTuw_2r_gb_tTApEXCABxS3OmOqIUcMnCvPcGwF7AzwekST_Hg1VPTMRe4yEQ0L_9aQkw8CzNdIa94L_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709" y="2219173"/>
            <a:ext cx="7518882" cy="301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116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3: Ứng dụng giải thuật di truyền vào bài toán xếp lịch</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743095"/>
            <a:ext cx="11545552"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Độ thích nghi (Fitness):</a:t>
            </a:r>
            <a:endParaRPr lang="vi-VN" dirty="0" smtClean="0"/>
          </a:p>
        </p:txBody>
      </p:sp>
      <p:sp>
        <p:nvSpPr>
          <p:cNvPr id="9" name="TextBox 8"/>
          <p:cNvSpPr txBox="1"/>
          <p:nvPr/>
        </p:nvSpPr>
        <p:spPr>
          <a:xfrm>
            <a:off x="514748" y="2283684"/>
            <a:ext cx="6195888" cy="2723823"/>
          </a:xfrm>
          <a:prstGeom prst="rect">
            <a:avLst/>
          </a:prstGeom>
          <a:noFill/>
        </p:spPr>
        <p:txBody>
          <a:bodyPr wrap="square" rtlCol="0">
            <a:spAutoFit/>
          </a:bodyPr>
          <a:lstStyle/>
          <a:p>
            <a:pPr>
              <a:lnSpc>
                <a:spcPct val="150000"/>
              </a:lnSpc>
            </a:pPr>
            <a:r>
              <a:rPr lang="vi-VN" b="1" i="1" dirty="0" smtClean="0"/>
              <a:t>Ràng buộc của bài toán:</a:t>
            </a:r>
          </a:p>
          <a:p>
            <a:pPr marL="285750" indent="-285750">
              <a:lnSpc>
                <a:spcPct val="150000"/>
              </a:lnSpc>
              <a:buFontTx/>
              <a:buChar char="-"/>
            </a:pPr>
            <a:r>
              <a:rPr lang="vi-VN" dirty="0" smtClean="0"/>
              <a:t>Sức chứa phòng học &gt; số lượng sinh viên học môn học.</a:t>
            </a:r>
          </a:p>
          <a:p>
            <a:pPr marL="285750" indent="-285750">
              <a:lnSpc>
                <a:spcPct val="150000"/>
              </a:lnSpc>
              <a:buFontTx/>
              <a:buChar char="-"/>
            </a:pPr>
            <a:r>
              <a:rPr lang="vi-VN" dirty="0" smtClean="0"/>
              <a:t>Cùng thời điểm:</a:t>
            </a:r>
          </a:p>
          <a:p>
            <a:pPr marL="742950" lvl="1" indent="-285750">
              <a:lnSpc>
                <a:spcPct val="150000"/>
              </a:lnSpc>
              <a:buFont typeface="Wingdings" panose="05000000000000000000" pitchFamily="2" charset="2"/>
              <a:buChar char="Ø"/>
            </a:pPr>
            <a:r>
              <a:rPr lang="vi-VN" dirty="0" smtClean="0"/>
              <a:t>2 môn khác nhau không cùng một phòng</a:t>
            </a:r>
          </a:p>
          <a:p>
            <a:pPr marL="742950" lvl="1" indent="-285750">
              <a:lnSpc>
                <a:spcPct val="150000"/>
              </a:lnSpc>
              <a:buFont typeface="Wingdings" panose="05000000000000000000" pitchFamily="2" charset="2"/>
              <a:buChar char="Ø"/>
            </a:pPr>
            <a:r>
              <a:rPr lang="vi-VN" dirty="0" smtClean="0"/>
              <a:t>2 giảng viên khác nhau không cùng một phòng</a:t>
            </a:r>
          </a:p>
          <a:p>
            <a:pPr marL="742950" lvl="1" indent="-285750">
              <a:buFontTx/>
              <a:buChar char="-"/>
            </a:pPr>
            <a:endParaRPr lang="vi-VN" dirty="0" smtClean="0"/>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85347244"/>
              </p:ext>
            </p:extLst>
          </p:nvPr>
        </p:nvGraphicFramePr>
        <p:xfrm>
          <a:off x="6891257" y="1103242"/>
          <a:ext cx="4829800" cy="1030051"/>
        </p:xfrm>
        <a:graphic>
          <a:graphicData uri="http://schemas.openxmlformats.org/drawingml/2006/table">
            <a:tbl>
              <a:tblPr firstRow="1" bandRow="1">
                <a:tableStyleId>{22838BEF-8BB2-4498-84A7-C5851F593DF1}</a:tableStyleId>
              </a:tblPr>
              <a:tblGrid>
                <a:gridCol w="965960">
                  <a:extLst>
                    <a:ext uri="{9D8B030D-6E8A-4147-A177-3AD203B41FA5}">
                      <a16:colId xmlns:a16="http://schemas.microsoft.com/office/drawing/2014/main" val="3047661777"/>
                    </a:ext>
                  </a:extLst>
                </a:gridCol>
                <a:gridCol w="965960">
                  <a:extLst>
                    <a:ext uri="{9D8B030D-6E8A-4147-A177-3AD203B41FA5}">
                      <a16:colId xmlns:a16="http://schemas.microsoft.com/office/drawing/2014/main" val="3538199260"/>
                    </a:ext>
                  </a:extLst>
                </a:gridCol>
                <a:gridCol w="965960">
                  <a:extLst>
                    <a:ext uri="{9D8B030D-6E8A-4147-A177-3AD203B41FA5}">
                      <a16:colId xmlns:a16="http://schemas.microsoft.com/office/drawing/2014/main" val="2110316391"/>
                    </a:ext>
                  </a:extLst>
                </a:gridCol>
                <a:gridCol w="965960">
                  <a:extLst>
                    <a:ext uri="{9D8B030D-6E8A-4147-A177-3AD203B41FA5}">
                      <a16:colId xmlns:a16="http://schemas.microsoft.com/office/drawing/2014/main" val="1142537717"/>
                    </a:ext>
                  </a:extLst>
                </a:gridCol>
                <a:gridCol w="965960">
                  <a:extLst>
                    <a:ext uri="{9D8B030D-6E8A-4147-A177-3AD203B41FA5}">
                      <a16:colId xmlns:a16="http://schemas.microsoft.com/office/drawing/2014/main" val="262710530"/>
                    </a:ext>
                  </a:extLst>
                </a:gridCol>
              </a:tblGrid>
              <a:tr h="298531">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1796040922"/>
                  </a:ext>
                </a:extLst>
              </a:tr>
              <a:tr h="284371">
                <a:tc>
                  <a:txBody>
                    <a:bodyPr/>
                    <a:lstStyle/>
                    <a:p>
                      <a:pPr algn="ctr"/>
                      <a:r>
                        <a:rPr lang="vi-VN" sz="900" dirty="0" smtClean="0"/>
                        <a:t>IT</a:t>
                      </a:r>
                      <a:endParaRPr lang="en-US" sz="900" dirty="0"/>
                    </a:p>
                  </a:txBody>
                  <a:tcPr/>
                </a:tc>
                <a:tc>
                  <a:txBody>
                    <a:bodyPr/>
                    <a:lstStyle/>
                    <a:p>
                      <a:pPr algn="ctr"/>
                      <a:r>
                        <a:rPr lang="vi-VN" sz="900" dirty="0" smtClean="0"/>
                        <a:t>Java</a:t>
                      </a:r>
                      <a:endParaRPr lang="en-US" sz="900" dirty="0"/>
                    </a:p>
                  </a:txBody>
                  <a:tcPr/>
                </a:tc>
                <a:tc>
                  <a:txBody>
                    <a:bodyPr/>
                    <a:lstStyle/>
                    <a:p>
                      <a:pPr algn="ctr"/>
                      <a:r>
                        <a:rPr lang="vi-VN" sz="900" dirty="0" smtClean="0"/>
                        <a:t>210.H1</a:t>
                      </a:r>
                      <a:endParaRPr lang="en-US"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900" dirty="0" smtClean="0"/>
                        <a:t>Hoàng Nam Thắng</a:t>
                      </a:r>
                      <a:endParaRPr lang="en-US" sz="900" dirty="0" smtClean="0"/>
                    </a:p>
                  </a:txBody>
                  <a:tcPr/>
                </a:tc>
                <a:tc>
                  <a:txBody>
                    <a:bodyPr/>
                    <a:lstStyle/>
                    <a:p>
                      <a:pPr algn="ctr"/>
                      <a:r>
                        <a:rPr lang="vi-VN" sz="900" dirty="0" smtClean="0"/>
                        <a:t>Ca 3 – thứ 2</a:t>
                      </a:r>
                      <a:endParaRPr lang="en-US" sz="900" dirty="0"/>
                    </a:p>
                  </a:txBody>
                  <a:tcPr/>
                </a:tc>
                <a:extLst>
                  <a:ext uri="{0D108BD9-81ED-4DB2-BD59-A6C34878D82A}">
                    <a16:rowId xmlns:a16="http://schemas.microsoft.com/office/drawing/2014/main" val="3669680841"/>
                  </a:ext>
                </a:extLst>
              </a:tr>
              <a:tr h="284371">
                <a:tc>
                  <a:txBody>
                    <a:bodyPr/>
                    <a:lstStyle/>
                    <a:p>
                      <a:pPr algn="ctr"/>
                      <a:r>
                        <a:rPr lang="vi-VN" sz="900" dirty="0" smtClean="0"/>
                        <a:t>Toán ứng dụng</a:t>
                      </a:r>
                      <a:endParaRPr lang="en-US" sz="900" dirty="0"/>
                    </a:p>
                  </a:txBody>
                  <a:tcPr/>
                </a:tc>
                <a:tc>
                  <a:txBody>
                    <a:bodyPr/>
                    <a:lstStyle/>
                    <a:p>
                      <a:pPr algn="ctr"/>
                      <a:r>
                        <a:rPr lang="vi-VN" sz="900" dirty="0" smtClean="0"/>
                        <a:t>Phân tích thuật toán</a:t>
                      </a:r>
                      <a:endParaRPr lang="en-US" sz="900" dirty="0"/>
                    </a:p>
                  </a:txBody>
                  <a:tcPr/>
                </a:tc>
                <a:tc>
                  <a:txBody>
                    <a:bodyPr/>
                    <a:lstStyle/>
                    <a:p>
                      <a:pPr algn="ctr"/>
                      <a:r>
                        <a:rPr lang="vi-VN" sz="900" dirty="0" smtClean="0"/>
                        <a:t>101.H1</a:t>
                      </a:r>
                      <a:endParaRPr lang="en-US" sz="900" dirty="0"/>
                    </a:p>
                  </a:txBody>
                  <a:tcPr/>
                </a:tc>
                <a:tc>
                  <a:txBody>
                    <a:bodyPr/>
                    <a:lstStyle/>
                    <a:p>
                      <a:pPr algn="ctr"/>
                      <a:r>
                        <a:rPr lang="vi-VN" sz="900" dirty="0" smtClean="0"/>
                        <a:t>Phạm Hồng Phong</a:t>
                      </a:r>
                      <a:endParaRPr lang="en-US" sz="900" dirty="0"/>
                    </a:p>
                  </a:txBody>
                  <a:tcPr/>
                </a:tc>
                <a:tc>
                  <a:txBody>
                    <a:bodyPr/>
                    <a:lstStyle/>
                    <a:p>
                      <a:pPr algn="ctr"/>
                      <a:r>
                        <a:rPr lang="vi-VN" sz="900" dirty="0" smtClean="0"/>
                        <a:t>Ca 3 – thứ 4</a:t>
                      </a:r>
                      <a:endParaRPr lang="en-US" sz="900" dirty="0"/>
                    </a:p>
                  </a:txBody>
                  <a:tcPr/>
                </a:tc>
                <a:extLst>
                  <a:ext uri="{0D108BD9-81ED-4DB2-BD59-A6C34878D82A}">
                    <a16:rowId xmlns:a16="http://schemas.microsoft.com/office/drawing/2014/main" val="3860835404"/>
                  </a:ext>
                </a:extLst>
              </a:tr>
            </a:tbl>
          </a:graphicData>
        </a:graphic>
      </p:graphicFrame>
      <p:sp>
        <p:nvSpPr>
          <p:cNvPr id="13" name="Down Arrow 12"/>
          <p:cNvSpPr/>
          <p:nvPr/>
        </p:nvSpPr>
        <p:spPr>
          <a:xfrm>
            <a:off x="9183740" y="2351581"/>
            <a:ext cx="397234" cy="823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7828211" y="5244346"/>
                <a:ext cx="3108287" cy="853375"/>
              </a:xfrm>
              <a:prstGeom prst="rect">
                <a:avLst/>
              </a:prstGeom>
              <a:noFill/>
              <a:ln>
                <a:solidFill>
                  <a:schemeClr val="accent1"/>
                </a:solidFill>
              </a:ln>
            </p:spPr>
            <p:txBody>
              <a:bodyPr wrap="none" rtlCol="0">
                <a:spAutoFit/>
              </a:bodyPr>
              <a:lstStyle/>
              <a:p>
                <a:r>
                  <a:rPr lang="vi-VN" dirty="0" smtClean="0"/>
                  <a:t>Độ thích nghi = </a:t>
                </a:r>
                <a14:m>
                  <m:oMath xmlns:m="http://schemas.openxmlformats.org/officeDocument/2006/math">
                    <m:f>
                      <m:fPr>
                        <m:ctrlPr>
                          <a:rPr lang="en-US" sz="2000" i="1">
                            <a:latin typeface="Cambria Math" panose="02040503050406030204" pitchFamily="18" charset="0"/>
                          </a:rPr>
                        </m:ctrlPr>
                      </m:fPr>
                      <m:num>
                        <m:r>
                          <a:rPr lang="vi-VN" sz="2000" i="1">
                            <a:latin typeface="Cambria Math" panose="02040503050406030204" pitchFamily="18" charset="0"/>
                          </a:rPr>
                          <m:t>1</m:t>
                        </m:r>
                      </m:num>
                      <m:den>
                        <m:r>
                          <a:rPr lang="vi-VN" sz="2000" i="1">
                            <a:latin typeface="Cambria Math" panose="02040503050406030204" pitchFamily="18" charset="0"/>
                          </a:rPr>
                          <m:t>1</m:t>
                        </m:r>
                        <m:r>
                          <a:rPr lang="en-US" sz="2000" i="1">
                            <a:latin typeface="Cambria Math" panose="02040503050406030204" pitchFamily="18" charset="0"/>
                          </a:rPr>
                          <m:t>.</m:t>
                        </m:r>
                        <m:r>
                          <a:rPr lang="vi-VN" sz="2000" i="1">
                            <a:latin typeface="Cambria Math" panose="02040503050406030204" pitchFamily="18" charset="0"/>
                          </a:rPr>
                          <m:t>0</m:t>
                        </m:r>
                        <m:r>
                          <a:rPr lang="en-US" sz="2000" i="1">
                            <a:latin typeface="Cambria Math" panose="02040503050406030204" pitchFamily="18" charset="0"/>
                          </a:rPr>
                          <m:t>∗ </m:t>
                        </m:r>
                        <m:r>
                          <a:rPr lang="vi-VN" sz="2000" i="1">
                            <a:latin typeface="Cambria Math" panose="02040503050406030204" pitchFamily="18" charset="0"/>
                          </a:rPr>
                          <m:t>𝑐𝑜𝑛𝑓𝑙𝑖𝑐𝑡</m:t>
                        </m:r>
                        <m:r>
                          <a:rPr lang="en-US" sz="2000" i="1">
                            <a:latin typeface="Cambria Math" panose="02040503050406030204" pitchFamily="18" charset="0"/>
                          </a:rPr>
                          <m:t>+</m:t>
                        </m:r>
                        <m:r>
                          <a:rPr lang="vi-VN" sz="2000" i="1">
                            <a:latin typeface="Cambria Math" panose="02040503050406030204" pitchFamily="18" charset="0"/>
                          </a:rPr>
                          <m:t>1</m:t>
                        </m:r>
                      </m:den>
                    </m:f>
                  </m:oMath>
                </a14:m>
                <a:endParaRPr lang="en-US" dirty="0"/>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828211" y="5244346"/>
                <a:ext cx="3108287" cy="853375"/>
              </a:xfrm>
              <a:prstGeom prst="rect">
                <a:avLst/>
              </a:prstGeom>
              <a:blipFill>
                <a:blip r:embed="rId2"/>
                <a:stretch>
                  <a:fillRect l="-1367"/>
                </a:stretch>
              </a:blipFill>
              <a:ln>
                <a:solidFill>
                  <a:schemeClr val="accent1"/>
                </a:solidFill>
              </a:ln>
            </p:spPr>
            <p:txBody>
              <a:bodyPr/>
              <a:lstStyle/>
              <a:p>
                <a:r>
                  <a:rPr lang="en-US">
                    <a:noFill/>
                  </a:rPr>
                  <a:t> </a:t>
                </a:r>
              </a:p>
            </p:txBody>
          </p:sp>
        </mc:Fallback>
      </mc:AlternateContent>
      <p:sp>
        <p:nvSpPr>
          <p:cNvPr id="15" name="Rounded Rectangle 14"/>
          <p:cNvSpPr/>
          <p:nvPr/>
        </p:nvSpPr>
        <p:spPr>
          <a:xfrm>
            <a:off x="8129935" y="3175520"/>
            <a:ext cx="2504843" cy="1026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Kiểm tra ràng buộc</a:t>
            </a:r>
            <a:endParaRPr lang="en-US" dirty="0"/>
          </a:p>
        </p:txBody>
      </p:sp>
      <p:sp>
        <p:nvSpPr>
          <p:cNvPr id="16" name="Down Arrow 15"/>
          <p:cNvSpPr/>
          <p:nvPr/>
        </p:nvSpPr>
        <p:spPr>
          <a:xfrm>
            <a:off x="9183738" y="4347005"/>
            <a:ext cx="397234" cy="823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792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3: Ứng dụng giải thuật di truyền vào bài toán xếp lịch</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922888"/>
            <a:ext cx="11545552" cy="830997"/>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B2: Khởi tạo quần thể:</a:t>
            </a:r>
          </a:p>
          <a:p>
            <a:r>
              <a:rPr lang="vi-VN" sz="2400" dirty="0" smtClean="0"/>
              <a:t>Với tham số đầu vào là số lượng cá thể trong quần thể</a:t>
            </a:r>
          </a:p>
        </p:txBody>
      </p:sp>
      <p:sp>
        <p:nvSpPr>
          <p:cNvPr id="10" name="TextBox 9"/>
          <p:cNvSpPr txBox="1"/>
          <p:nvPr/>
        </p:nvSpPr>
        <p:spPr>
          <a:xfrm>
            <a:off x="533400" y="2252604"/>
            <a:ext cx="6086475" cy="2862322"/>
          </a:xfrm>
          <a:prstGeom prst="rect">
            <a:avLst/>
          </a:prstGeom>
          <a:noFill/>
        </p:spPr>
        <p:txBody>
          <a:bodyPr wrap="square" rtlCol="0">
            <a:spAutoFit/>
          </a:bodyPr>
          <a:lstStyle/>
          <a:p>
            <a:r>
              <a:rPr lang="vi-VN" b="1" dirty="0"/>
              <a:t>Procedure</a:t>
            </a:r>
            <a:r>
              <a:rPr lang="vi-VN" dirty="0"/>
              <a:t> Population() </a:t>
            </a:r>
            <a:endParaRPr lang="vi-VN" dirty="0" smtClean="0"/>
          </a:p>
          <a:p>
            <a:r>
              <a:rPr lang="vi-VN" b="1" dirty="0" smtClean="0"/>
              <a:t>Input</a:t>
            </a:r>
            <a:r>
              <a:rPr lang="vi-VN" dirty="0"/>
              <a:t>: N </a:t>
            </a:r>
            <a:r>
              <a:rPr lang="vi-VN" dirty="0" smtClean="0"/>
              <a:t>     //Số </a:t>
            </a:r>
            <a:r>
              <a:rPr lang="vi-VN" dirty="0"/>
              <a:t>lượng cá </a:t>
            </a:r>
            <a:r>
              <a:rPr lang="vi-VN" dirty="0" smtClean="0"/>
              <a:t>thể </a:t>
            </a:r>
            <a:r>
              <a:rPr lang="vi-VN" dirty="0"/>
              <a:t>yêu </a:t>
            </a:r>
            <a:r>
              <a:rPr lang="vi-VN" dirty="0" smtClean="0"/>
              <a:t>cầu </a:t>
            </a:r>
            <a:r>
              <a:rPr lang="vi-VN" dirty="0"/>
              <a:t>trong </a:t>
            </a:r>
            <a:r>
              <a:rPr lang="vi-VN" dirty="0" smtClean="0"/>
              <a:t>quần thể </a:t>
            </a:r>
            <a:r>
              <a:rPr lang="vi-VN" b="1" dirty="0"/>
              <a:t>Output</a:t>
            </a:r>
            <a:r>
              <a:rPr lang="vi-VN" dirty="0"/>
              <a:t>: Po //</a:t>
            </a:r>
            <a:r>
              <a:rPr lang="vi-VN" dirty="0" smtClean="0"/>
              <a:t>Quần thể </a:t>
            </a:r>
            <a:r>
              <a:rPr lang="vi-VN" dirty="0"/>
              <a:t>các cá </a:t>
            </a:r>
            <a:r>
              <a:rPr lang="vi-VN" dirty="0" smtClean="0"/>
              <a:t>thể </a:t>
            </a:r>
          </a:p>
          <a:p>
            <a:r>
              <a:rPr lang="vi-VN" b="1" dirty="0" smtClean="0"/>
              <a:t>Begin</a:t>
            </a:r>
            <a:r>
              <a:rPr lang="vi-VN" dirty="0" smtClean="0"/>
              <a:t> </a:t>
            </a:r>
          </a:p>
          <a:p>
            <a:pPr lvl="1"/>
            <a:r>
              <a:rPr lang="vi-VN" b="1" dirty="0" smtClean="0"/>
              <a:t>While</a:t>
            </a:r>
            <a:r>
              <a:rPr lang="vi-VN" dirty="0" smtClean="0"/>
              <a:t> </a:t>
            </a:r>
            <a:r>
              <a:rPr lang="vi-VN" dirty="0"/>
              <a:t>(i ≤ N) </a:t>
            </a:r>
            <a:r>
              <a:rPr lang="vi-VN" b="1" dirty="0" smtClean="0"/>
              <a:t>do</a:t>
            </a:r>
            <a:r>
              <a:rPr lang="vi-VN" dirty="0" smtClean="0"/>
              <a:t> </a:t>
            </a:r>
          </a:p>
          <a:p>
            <a:pPr lvl="2"/>
            <a:r>
              <a:rPr lang="vi-VN" dirty="0" smtClean="0"/>
              <a:t>P=Individual</a:t>
            </a:r>
            <a:r>
              <a:rPr lang="vi-VN" dirty="0"/>
              <a:t>() </a:t>
            </a:r>
            <a:r>
              <a:rPr lang="vi-VN" dirty="0" smtClean="0"/>
              <a:t>      //tạo một </a:t>
            </a:r>
            <a:r>
              <a:rPr lang="vi-VN" dirty="0"/>
              <a:t>cá </a:t>
            </a:r>
            <a:r>
              <a:rPr lang="vi-VN" dirty="0" smtClean="0"/>
              <a:t>thể mới </a:t>
            </a:r>
          </a:p>
          <a:p>
            <a:pPr lvl="2"/>
            <a:r>
              <a:rPr lang="vi-VN" dirty="0" smtClean="0"/>
              <a:t>Po=Po ∪ P	//đặt </a:t>
            </a:r>
            <a:r>
              <a:rPr lang="vi-VN" dirty="0"/>
              <a:t>cá </a:t>
            </a:r>
            <a:r>
              <a:rPr lang="vi-VN" dirty="0" smtClean="0"/>
              <a:t>thể mới </a:t>
            </a:r>
            <a:r>
              <a:rPr lang="vi-VN" dirty="0"/>
              <a:t>vào </a:t>
            </a:r>
            <a:r>
              <a:rPr lang="vi-VN" dirty="0" smtClean="0"/>
              <a:t>quần thể </a:t>
            </a:r>
          </a:p>
          <a:p>
            <a:pPr lvl="2"/>
            <a:r>
              <a:rPr lang="vi-VN" dirty="0" smtClean="0"/>
              <a:t>i=i</a:t>
            </a:r>
            <a:r>
              <a:rPr lang="vi-VN" dirty="0"/>
              <a:t>++ </a:t>
            </a:r>
            <a:endParaRPr lang="vi-VN" dirty="0" smtClean="0"/>
          </a:p>
          <a:p>
            <a:pPr lvl="1"/>
            <a:r>
              <a:rPr lang="vi-VN" b="1" dirty="0" smtClean="0"/>
              <a:t>Endwhile</a:t>
            </a:r>
            <a:r>
              <a:rPr lang="vi-VN" dirty="0" smtClean="0"/>
              <a:t> </a:t>
            </a:r>
          </a:p>
          <a:p>
            <a:r>
              <a:rPr lang="vi-VN" b="1" dirty="0" smtClean="0"/>
              <a:t>End</a:t>
            </a:r>
            <a:r>
              <a:rPr lang="vi-VN" dirty="0" smtClean="0"/>
              <a:t> </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579826142"/>
              </p:ext>
            </p:extLst>
          </p:nvPr>
        </p:nvGraphicFramePr>
        <p:xfrm>
          <a:off x="7012034" y="2252604"/>
          <a:ext cx="4601200" cy="2970312"/>
        </p:xfrm>
        <a:graphic>
          <a:graphicData uri="http://schemas.openxmlformats.org/drawingml/2006/table">
            <a:tbl>
              <a:tblPr firstRow="1" bandRow="1">
                <a:tableStyleId>{22838BEF-8BB2-4498-84A7-C5851F593DF1}</a:tableStyleId>
              </a:tblPr>
              <a:tblGrid>
                <a:gridCol w="920240">
                  <a:extLst>
                    <a:ext uri="{9D8B030D-6E8A-4147-A177-3AD203B41FA5}">
                      <a16:colId xmlns:a16="http://schemas.microsoft.com/office/drawing/2014/main" val="1281870411"/>
                    </a:ext>
                  </a:extLst>
                </a:gridCol>
                <a:gridCol w="920240">
                  <a:extLst>
                    <a:ext uri="{9D8B030D-6E8A-4147-A177-3AD203B41FA5}">
                      <a16:colId xmlns:a16="http://schemas.microsoft.com/office/drawing/2014/main" val="3938838555"/>
                    </a:ext>
                  </a:extLst>
                </a:gridCol>
                <a:gridCol w="920240">
                  <a:extLst>
                    <a:ext uri="{9D8B030D-6E8A-4147-A177-3AD203B41FA5}">
                      <a16:colId xmlns:a16="http://schemas.microsoft.com/office/drawing/2014/main" val="739259800"/>
                    </a:ext>
                  </a:extLst>
                </a:gridCol>
                <a:gridCol w="920240">
                  <a:extLst>
                    <a:ext uri="{9D8B030D-6E8A-4147-A177-3AD203B41FA5}">
                      <a16:colId xmlns:a16="http://schemas.microsoft.com/office/drawing/2014/main" val="1220251340"/>
                    </a:ext>
                  </a:extLst>
                </a:gridCol>
                <a:gridCol w="920240">
                  <a:extLst>
                    <a:ext uri="{9D8B030D-6E8A-4147-A177-3AD203B41FA5}">
                      <a16:colId xmlns:a16="http://schemas.microsoft.com/office/drawing/2014/main" val="1496532870"/>
                    </a:ext>
                  </a:extLst>
                </a:gridCol>
              </a:tblGrid>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2471638555"/>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2852251843"/>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3541089993"/>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1078408422"/>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2430010965"/>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1412867357"/>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2143634253"/>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4104382010"/>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2846351318"/>
                  </a:ext>
                </a:extLst>
              </a:tr>
            </a:tbl>
          </a:graphicData>
        </a:graphic>
      </p:graphicFrame>
      <p:sp>
        <p:nvSpPr>
          <p:cNvPr id="14" name="Left Brace 13"/>
          <p:cNvSpPr/>
          <p:nvPr/>
        </p:nvSpPr>
        <p:spPr>
          <a:xfrm>
            <a:off x="6619875" y="2216377"/>
            <a:ext cx="371475" cy="30418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Curved Connector 15"/>
          <p:cNvCxnSpPr/>
          <p:nvPr/>
        </p:nvCxnSpPr>
        <p:spPr>
          <a:xfrm rot="10800000" flipV="1">
            <a:off x="8515350" y="5114926"/>
            <a:ext cx="1181100" cy="431972"/>
          </a:xfrm>
          <a:prstGeom prst="curvedConnector3">
            <a:avLst>
              <a:gd name="adj1" fmla="val 30645"/>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012034" y="5552358"/>
            <a:ext cx="2327881" cy="338554"/>
          </a:xfrm>
          <a:prstGeom prst="rect">
            <a:avLst/>
          </a:prstGeom>
          <a:noFill/>
        </p:spPr>
        <p:txBody>
          <a:bodyPr wrap="none" rtlCol="0">
            <a:spAutoFit/>
          </a:bodyPr>
          <a:lstStyle/>
          <a:p>
            <a:r>
              <a:rPr lang="vi-VN" sz="1600" b="1" dirty="0" smtClean="0">
                <a:solidFill>
                  <a:schemeClr val="accent1">
                    <a:lumMod val="50000"/>
                  </a:schemeClr>
                </a:solidFill>
              </a:rPr>
              <a:t>Một bộ thời khóa biểu</a:t>
            </a:r>
            <a:endParaRPr lang="en-US" sz="1600" b="1" dirty="0">
              <a:solidFill>
                <a:schemeClr val="accent1">
                  <a:lumMod val="50000"/>
                </a:schemeClr>
              </a:solidFill>
            </a:endParaRPr>
          </a:p>
        </p:txBody>
      </p:sp>
    </p:spTree>
    <p:extLst>
      <p:ext uri="{BB962C8B-B14F-4D97-AF65-F5344CB8AC3E}">
        <p14:creationId xmlns:p14="http://schemas.microsoft.com/office/powerpoint/2010/main" val="2568064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3: Ứng dụng giải thuật di truyền vào bài toán xếp lịch</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922888"/>
            <a:ext cx="11545552" cy="738664"/>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B2: Lai ghép - Chọn cá thể vào lớp cha-mẹ:</a:t>
            </a:r>
          </a:p>
          <a:p>
            <a:r>
              <a:rPr lang="vi-VN" dirty="0" smtClean="0"/>
              <a:t>Ý tưởng sẽ lấy ngẫu nhiên n cá thể từ quần thể và chọn cái Fitness tốt nhất (</a:t>
            </a:r>
            <a:r>
              <a:rPr lang="vi-VN" b="1" dirty="0" smtClean="0"/>
              <a:t>phương pháp Tournament</a:t>
            </a:r>
            <a:r>
              <a:rPr lang="vi-VN" dirty="0" smtClean="0"/>
              <a:t>).</a:t>
            </a:r>
          </a:p>
        </p:txBody>
      </p:sp>
      <p:sp>
        <p:nvSpPr>
          <p:cNvPr id="10" name="Rectangle 9"/>
          <p:cNvSpPr/>
          <p:nvPr/>
        </p:nvSpPr>
        <p:spPr>
          <a:xfrm>
            <a:off x="277073" y="1777980"/>
            <a:ext cx="5839370" cy="3416320"/>
          </a:xfrm>
          <a:prstGeom prst="rect">
            <a:avLst/>
          </a:prstGeom>
        </p:spPr>
        <p:txBody>
          <a:bodyPr wrap="square">
            <a:spAutoFit/>
          </a:bodyPr>
          <a:lstStyle/>
          <a:p>
            <a:r>
              <a:rPr lang="vi-VN" b="1" dirty="0"/>
              <a:t>Procedure</a:t>
            </a:r>
            <a:r>
              <a:rPr lang="vi-VN" dirty="0"/>
              <a:t> </a:t>
            </a:r>
            <a:r>
              <a:rPr lang="vi-VN" dirty="0" smtClean="0"/>
              <a:t>selectTournamentPop() </a:t>
            </a:r>
            <a:endParaRPr lang="vi-VN" dirty="0"/>
          </a:p>
          <a:p>
            <a:r>
              <a:rPr lang="vi-VN" b="1" dirty="0"/>
              <a:t>Input</a:t>
            </a:r>
            <a:r>
              <a:rPr lang="vi-VN" dirty="0"/>
              <a:t>:    </a:t>
            </a:r>
            <a:r>
              <a:rPr lang="en-US" dirty="0"/>
              <a:t>Population </a:t>
            </a:r>
            <a:r>
              <a:rPr lang="vi-VN" dirty="0"/>
              <a:t> //Quần thể ban </a:t>
            </a:r>
            <a:r>
              <a:rPr lang="vi-VN" dirty="0" smtClean="0"/>
              <a:t>đầu</a:t>
            </a:r>
          </a:p>
          <a:p>
            <a:r>
              <a:rPr lang="vi-VN" dirty="0"/>
              <a:t>	</a:t>
            </a:r>
            <a:r>
              <a:rPr lang="vi-VN" dirty="0" smtClean="0"/>
              <a:t>Select_Size //Số lượng cá thể trong lớp cha</a:t>
            </a:r>
            <a:endParaRPr lang="vi-VN" dirty="0"/>
          </a:p>
          <a:p>
            <a:r>
              <a:rPr lang="vi-VN" b="1" dirty="0"/>
              <a:t>Output</a:t>
            </a:r>
            <a:r>
              <a:rPr lang="vi-VN" dirty="0"/>
              <a:t>: </a:t>
            </a:r>
            <a:r>
              <a:rPr lang="vi-VN" dirty="0" smtClean="0"/>
              <a:t>tournament_sche //Cá thể được chọn</a:t>
            </a:r>
            <a:endParaRPr lang="vi-VN" dirty="0"/>
          </a:p>
          <a:p>
            <a:r>
              <a:rPr lang="vi-VN" b="1" dirty="0"/>
              <a:t>Begin</a:t>
            </a:r>
            <a:r>
              <a:rPr lang="vi-VN" dirty="0"/>
              <a:t> </a:t>
            </a:r>
          </a:p>
          <a:p>
            <a:pPr lvl="1"/>
            <a:r>
              <a:rPr lang="vi-VN" b="1" dirty="0"/>
              <a:t>While</a:t>
            </a:r>
            <a:r>
              <a:rPr lang="vi-VN" dirty="0"/>
              <a:t> (i ≤ Select_Size</a:t>
            </a:r>
            <a:r>
              <a:rPr lang="vi-VN" dirty="0" smtClean="0"/>
              <a:t>) </a:t>
            </a:r>
            <a:r>
              <a:rPr lang="vi-VN" b="1" dirty="0"/>
              <a:t>do</a:t>
            </a:r>
          </a:p>
          <a:p>
            <a:pPr lvl="1"/>
            <a:r>
              <a:rPr lang="vi-VN" b="1" dirty="0"/>
              <a:t>	</a:t>
            </a:r>
            <a:r>
              <a:rPr lang="vi-VN" dirty="0" smtClean="0"/>
              <a:t>tournament_pop.append(Population[random]) 	i=i</a:t>
            </a:r>
            <a:r>
              <a:rPr lang="vi-VN" dirty="0"/>
              <a:t>++ </a:t>
            </a:r>
          </a:p>
          <a:p>
            <a:pPr lvl="1"/>
            <a:r>
              <a:rPr lang="vi-VN" b="1" dirty="0"/>
              <a:t>Endwhile</a:t>
            </a:r>
            <a:r>
              <a:rPr lang="vi-VN" dirty="0"/>
              <a:t> </a:t>
            </a:r>
            <a:endParaRPr lang="vi-VN" dirty="0" smtClean="0"/>
          </a:p>
          <a:p>
            <a:pPr lvl="1"/>
            <a:r>
              <a:rPr lang="vi-VN" dirty="0"/>
              <a:t>tournament_sche </a:t>
            </a:r>
            <a:r>
              <a:rPr lang="vi-VN" dirty="0" smtClean="0"/>
              <a:t> = tournament_pop.sort(with Fitness())[0]</a:t>
            </a:r>
            <a:endParaRPr lang="vi-VN" dirty="0"/>
          </a:p>
          <a:p>
            <a:r>
              <a:rPr lang="vi-VN" b="1" dirty="0"/>
              <a:t>End</a:t>
            </a:r>
            <a:r>
              <a:rPr lang="vi-VN" dirty="0"/>
              <a:t> </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275949216"/>
              </p:ext>
            </p:extLst>
          </p:nvPr>
        </p:nvGraphicFramePr>
        <p:xfrm>
          <a:off x="7426604" y="1692329"/>
          <a:ext cx="3105230" cy="2468880"/>
        </p:xfrm>
        <a:graphic>
          <a:graphicData uri="http://schemas.openxmlformats.org/drawingml/2006/table">
            <a:tbl>
              <a:tblPr firstRow="1" bandRow="1">
                <a:tableStyleId>{22838BEF-8BB2-4498-84A7-C5851F593DF1}</a:tableStyleId>
              </a:tblPr>
              <a:tblGrid>
                <a:gridCol w="621046">
                  <a:extLst>
                    <a:ext uri="{9D8B030D-6E8A-4147-A177-3AD203B41FA5}">
                      <a16:colId xmlns:a16="http://schemas.microsoft.com/office/drawing/2014/main" val="1281870411"/>
                    </a:ext>
                  </a:extLst>
                </a:gridCol>
                <a:gridCol w="621046">
                  <a:extLst>
                    <a:ext uri="{9D8B030D-6E8A-4147-A177-3AD203B41FA5}">
                      <a16:colId xmlns:a16="http://schemas.microsoft.com/office/drawing/2014/main" val="3938838555"/>
                    </a:ext>
                  </a:extLst>
                </a:gridCol>
                <a:gridCol w="621046">
                  <a:extLst>
                    <a:ext uri="{9D8B030D-6E8A-4147-A177-3AD203B41FA5}">
                      <a16:colId xmlns:a16="http://schemas.microsoft.com/office/drawing/2014/main" val="739259800"/>
                    </a:ext>
                  </a:extLst>
                </a:gridCol>
                <a:gridCol w="621046">
                  <a:extLst>
                    <a:ext uri="{9D8B030D-6E8A-4147-A177-3AD203B41FA5}">
                      <a16:colId xmlns:a16="http://schemas.microsoft.com/office/drawing/2014/main" val="1220251340"/>
                    </a:ext>
                  </a:extLst>
                </a:gridCol>
                <a:gridCol w="621046">
                  <a:extLst>
                    <a:ext uri="{9D8B030D-6E8A-4147-A177-3AD203B41FA5}">
                      <a16:colId xmlns:a16="http://schemas.microsoft.com/office/drawing/2014/main" val="1496532870"/>
                    </a:ext>
                  </a:extLst>
                </a:gridCol>
              </a:tblGrid>
              <a:tr h="261554">
                <a:tc>
                  <a:txBody>
                    <a:bodyPr/>
                    <a:lstStyle/>
                    <a:p>
                      <a:pPr algn="ctr"/>
                      <a:r>
                        <a:rPr lang="vi-VN" sz="600" dirty="0" smtClean="0"/>
                        <a:t>Bộ môn</a:t>
                      </a:r>
                      <a:endParaRPr lang="en-US" sz="600" dirty="0"/>
                    </a:p>
                  </a:txBody>
                  <a:tcPr/>
                </a:tc>
                <a:tc>
                  <a:txBody>
                    <a:bodyPr/>
                    <a:lstStyle/>
                    <a:p>
                      <a:pPr algn="ctr"/>
                      <a:r>
                        <a:rPr lang="vi-VN" sz="600" dirty="0" smtClean="0"/>
                        <a:t>Môn học</a:t>
                      </a:r>
                      <a:endParaRPr lang="en-US" sz="600" dirty="0"/>
                    </a:p>
                  </a:txBody>
                  <a:tcPr/>
                </a:tc>
                <a:tc>
                  <a:txBody>
                    <a:bodyPr/>
                    <a:lstStyle/>
                    <a:p>
                      <a:pPr algn="ctr"/>
                      <a:r>
                        <a:rPr lang="vi-VN" sz="600" dirty="0" smtClean="0"/>
                        <a:t>Phòng học</a:t>
                      </a:r>
                      <a:endParaRPr lang="en-US" sz="600" dirty="0"/>
                    </a:p>
                  </a:txBody>
                  <a:tcPr/>
                </a:tc>
                <a:tc>
                  <a:txBody>
                    <a:bodyPr/>
                    <a:lstStyle/>
                    <a:p>
                      <a:pPr algn="ctr"/>
                      <a:r>
                        <a:rPr lang="vi-VN" sz="600" dirty="0" smtClean="0"/>
                        <a:t>Giảng viên</a:t>
                      </a:r>
                      <a:endParaRPr lang="en-US" sz="600" dirty="0"/>
                    </a:p>
                  </a:txBody>
                  <a:tcPr/>
                </a:tc>
                <a:tc>
                  <a:txBody>
                    <a:bodyPr/>
                    <a:lstStyle/>
                    <a:p>
                      <a:pPr algn="ctr"/>
                      <a:r>
                        <a:rPr lang="vi-VN" sz="600" dirty="0" smtClean="0"/>
                        <a:t>Thời gian học</a:t>
                      </a:r>
                      <a:endParaRPr lang="en-US" sz="600" dirty="0"/>
                    </a:p>
                  </a:txBody>
                  <a:tcPr/>
                </a:tc>
                <a:extLst>
                  <a:ext uri="{0D108BD9-81ED-4DB2-BD59-A6C34878D82A}">
                    <a16:rowId xmlns:a16="http://schemas.microsoft.com/office/drawing/2014/main" val="2471638555"/>
                  </a:ext>
                </a:extLst>
              </a:tr>
              <a:tr h="261554">
                <a:tc>
                  <a:txBody>
                    <a:bodyPr/>
                    <a:lstStyle/>
                    <a:p>
                      <a:pPr algn="ctr"/>
                      <a:r>
                        <a:rPr lang="vi-VN" sz="600" dirty="0" smtClean="0"/>
                        <a:t>Bộ môn</a:t>
                      </a:r>
                      <a:endParaRPr lang="en-US" sz="600" dirty="0"/>
                    </a:p>
                  </a:txBody>
                  <a:tcPr/>
                </a:tc>
                <a:tc>
                  <a:txBody>
                    <a:bodyPr/>
                    <a:lstStyle/>
                    <a:p>
                      <a:pPr algn="ctr"/>
                      <a:r>
                        <a:rPr lang="vi-VN" sz="600" dirty="0" smtClean="0"/>
                        <a:t>Môn học</a:t>
                      </a:r>
                      <a:endParaRPr lang="en-US" sz="600" dirty="0"/>
                    </a:p>
                  </a:txBody>
                  <a:tcPr/>
                </a:tc>
                <a:tc>
                  <a:txBody>
                    <a:bodyPr/>
                    <a:lstStyle/>
                    <a:p>
                      <a:pPr algn="ctr"/>
                      <a:r>
                        <a:rPr lang="vi-VN" sz="600" dirty="0" smtClean="0"/>
                        <a:t>Phòng học</a:t>
                      </a:r>
                      <a:endParaRPr lang="en-US" sz="600" dirty="0"/>
                    </a:p>
                  </a:txBody>
                  <a:tcPr/>
                </a:tc>
                <a:tc>
                  <a:txBody>
                    <a:bodyPr/>
                    <a:lstStyle/>
                    <a:p>
                      <a:pPr algn="ctr"/>
                      <a:r>
                        <a:rPr lang="vi-VN" sz="600" dirty="0" smtClean="0"/>
                        <a:t>Giảng viên</a:t>
                      </a:r>
                      <a:endParaRPr lang="en-US" sz="600" dirty="0"/>
                    </a:p>
                  </a:txBody>
                  <a:tcPr/>
                </a:tc>
                <a:tc>
                  <a:txBody>
                    <a:bodyPr/>
                    <a:lstStyle/>
                    <a:p>
                      <a:pPr algn="ctr"/>
                      <a:r>
                        <a:rPr lang="vi-VN" sz="600" dirty="0" smtClean="0"/>
                        <a:t>Thời gian học</a:t>
                      </a:r>
                      <a:endParaRPr lang="en-US" sz="600" dirty="0"/>
                    </a:p>
                  </a:txBody>
                  <a:tcPr/>
                </a:tc>
                <a:extLst>
                  <a:ext uri="{0D108BD9-81ED-4DB2-BD59-A6C34878D82A}">
                    <a16:rowId xmlns:a16="http://schemas.microsoft.com/office/drawing/2014/main" val="2852251843"/>
                  </a:ext>
                </a:extLst>
              </a:tr>
              <a:tr h="261554">
                <a:tc>
                  <a:txBody>
                    <a:bodyPr/>
                    <a:lstStyle/>
                    <a:p>
                      <a:pPr algn="ctr"/>
                      <a:r>
                        <a:rPr lang="vi-VN" sz="600" dirty="0" smtClean="0"/>
                        <a:t>Bộ môn</a:t>
                      </a:r>
                      <a:endParaRPr lang="en-US" sz="600" dirty="0"/>
                    </a:p>
                  </a:txBody>
                  <a:tcPr/>
                </a:tc>
                <a:tc>
                  <a:txBody>
                    <a:bodyPr/>
                    <a:lstStyle/>
                    <a:p>
                      <a:pPr algn="ctr"/>
                      <a:r>
                        <a:rPr lang="vi-VN" sz="600" dirty="0" smtClean="0"/>
                        <a:t>Môn học</a:t>
                      </a:r>
                      <a:endParaRPr lang="en-US" sz="600" dirty="0"/>
                    </a:p>
                  </a:txBody>
                  <a:tcPr/>
                </a:tc>
                <a:tc>
                  <a:txBody>
                    <a:bodyPr/>
                    <a:lstStyle/>
                    <a:p>
                      <a:pPr algn="ctr"/>
                      <a:r>
                        <a:rPr lang="vi-VN" sz="600" dirty="0" smtClean="0"/>
                        <a:t>Phòng học</a:t>
                      </a:r>
                      <a:endParaRPr lang="en-US" sz="600" dirty="0"/>
                    </a:p>
                  </a:txBody>
                  <a:tcPr/>
                </a:tc>
                <a:tc>
                  <a:txBody>
                    <a:bodyPr/>
                    <a:lstStyle/>
                    <a:p>
                      <a:pPr algn="ctr"/>
                      <a:r>
                        <a:rPr lang="vi-VN" sz="600" dirty="0" smtClean="0"/>
                        <a:t>Giảng viên</a:t>
                      </a:r>
                      <a:endParaRPr lang="en-US" sz="600" dirty="0"/>
                    </a:p>
                  </a:txBody>
                  <a:tcPr/>
                </a:tc>
                <a:tc>
                  <a:txBody>
                    <a:bodyPr/>
                    <a:lstStyle/>
                    <a:p>
                      <a:pPr algn="ctr"/>
                      <a:r>
                        <a:rPr lang="vi-VN" sz="600" dirty="0" smtClean="0"/>
                        <a:t>Thời gian học</a:t>
                      </a:r>
                      <a:endParaRPr lang="en-US" sz="600" dirty="0"/>
                    </a:p>
                  </a:txBody>
                  <a:tcPr/>
                </a:tc>
                <a:extLst>
                  <a:ext uri="{0D108BD9-81ED-4DB2-BD59-A6C34878D82A}">
                    <a16:rowId xmlns:a16="http://schemas.microsoft.com/office/drawing/2014/main" val="3541089993"/>
                  </a:ext>
                </a:extLst>
              </a:tr>
              <a:tr h="261554">
                <a:tc>
                  <a:txBody>
                    <a:bodyPr/>
                    <a:lstStyle/>
                    <a:p>
                      <a:pPr algn="ctr"/>
                      <a:r>
                        <a:rPr lang="vi-VN" sz="600" dirty="0" smtClean="0"/>
                        <a:t>Bộ môn</a:t>
                      </a:r>
                      <a:endParaRPr lang="en-US" sz="600" dirty="0"/>
                    </a:p>
                  </a:txBody>
                  <a:tcPr/>
                </a:tc>
                <a:tc>
                  <a:txBody>
                    <a:bodyPr/>
                    <a:lstStyle/>
                    <a:p>
                      <a:pPr algn="ctr"/>
                      <a:r>
                        <a:rPr lang="vi-VN" sz="600" dirty="0" smtClean="0"/>
                        <a:t>Môn học</a:t>
                      </a:r>
                      <a:endParaRPr lang="en-US" sz="600" dirty="0"/>
                    </a:p>
                  </a:txBody>
                  <a:tcPr/>
                </a:tc>
                <a:tc>
                  <a:txBody>
                    <a:bodyPr/>
                    <a:lstStyle/>
                    <a:p>
                      <a:pPr algn="ctr"/>
                      <a:r>
                        <a:rPr lang="vi-VN" sz="600" dirty="0" smtClean="0"/>
                        <a:t>Phòng học</a:t>
                      </a:r>
                      <a:endParaRPr lang="en-US" sz="600" dirty="0"/>
                    </a:p>
                  </a:txBody>
                  <a:tcPr/>
                </a:tc>
                <a:tc>
                  <a:txBody>
                    <a:bodyPr/>
                    <a:lstStyle/>
                    <a:p>
                      <a:pPr algn="ctr"/>
                      <a:r>
                        <a:rPr lang="vi-VN" sz="600" dirty="0" smtClean="0"/>
                        <a:t>Giảng viên</a:t>
                      </a:r>
                      <a:endParaRPr lang="en-US" sz="600" dirty="0"/>
                    </a:p>
                  </a:txBody>
                  <a:tcPr/>
                </a:tc>
                <a:tc>
                  <a:txBody>
                    <a:bodyPr/>
                    <a:lstStyle/>
                    <a:p>
                      <a:pPr algn="ctr"/>
                      <a:r>
                        <a:rPr lang="vi-VN" sz="600" dirty="0" smtClean="0"/>
                        <a:t>Thời gian học</a:t>
                      </a:r>
                      <a:endParaRPr lang="en-US" sz="600" dirty="0"/>
                    </a:p>
                  </a:txBody>
                  <a:tcPr/>
                </a:tc>
                <a:extLst>
                  <a:ext uri="{0D108BD9-81ED-4DB2-BD59-A6C34878D82A}">
                    <a16:rowId xmlns:a16="http://schemas.microsoft.com/office/drawing/2014/main" val="1078408422"/>
                  </a:ext>
                </a:extLst>
              </a:tr>
              <a:tr h="261554">
                <a:tc>
                  <a:txBody>
                    <a:bodyPr/>
                    <a:lstStyle/>
                    <a:p>
                      <a:pPr algn="ctr"/>
                      <a:r>
                        <a:rPr lang="vi-VN" sz="600" dirty="0" smtClean="0"/>
                        <a:t>Bộ môn</a:t>
                      </a:r>
                      <a:endParaRPr lang="en-US" sz="600" dirty="0"/>
                    </a:p>
                  </a:txBody>
                  <a:tcPr/>
                </a:tc>
                <a:tc>
                  <a:txBody>
                    <a:bodyPr/>
                    <a:lstStyle/>
                    <a:p>
                      <a:pPr algn="ctr"/>
                      <a:r>
                        <a:rPr lang="vi-VN" sz="600" dirty="0" smtClean="0"/>
                        <a:t>Môn học</a:t>
                      </a:r>
                      <a:endParaRPr lang="en-US" sz="600" dirty="0"/>
                    </a:p>
                  </a:txBody>
                  <a:tcPr/>
                </a:tc>
                <a:tc>
                  <a:txBody>
                    <a:bodyPr/>
                    <a:lstStyle/>
                    <a:p>
                      <a:pPr algn="ctr"/>
                      <a:r>
                        <a:rPr lang="vi-VN" sz="600" dirty="0" smtClean="0"/>
                        <a:t>Phòng học</a:t>
                      </a:r>
                      <a:endParaRPr lang="en-US" sz="600" dirty="0"/>
                    </a:p>
                  </a:txBody>
                  <a:tcPr/>
                </a:tc>
                <a:tc>
                  <a:txBody>
                    <a:bodyPr/>
                    <a:lstStyle/>
                    <a:p>
                      <a:pPr algn="ctr"/>
                      <a:r>
                        <a:rPr lang="vi-VN" sz="600" dirty="0" smtClean="0"/>
                        <a:t>Giảng viên</a:t>
                      </a:r>
                      <a:endParaRPr lang="en-US" sz="600" dirty="0"/>
                    </a:p>
                  </a:txBody>
                  <a:tcPr/>
                </a:tc>
                <a:tc>
                  <a:txBody>
                    <a:bodyPr/>
                    <a:lstStyle/>
                    <a:p>
                      <a:pPr algn="ctr"/>
                      <a:r>
                        <a:rPr lang="vi-VN" sz="600" dirty="0" smtClean="0"/>
                        <a:t>Thời gian học</a:t>
                      </a:r>
                      <a:endParaRPr lang="en-US" sz="600" dirty="0"/>
                    </a:p>
                  </a:txBody>
                  <a:tcPr/>
                </a:tc>
                <a:extLst>
                  <a:ext uri="{0D108BD9-81ED-4DB2-BD59-A6C34878D82A}">
                    <a16:rowId xmlns:a16="http://schemas.microsoft.com/office/drawing/2014/main" val="2430010965"/>
                  </a:ext>
                </a:extLst>
              </a:tr>
              <a:tr h="261554">
                <a:tc>
                  <a:txBody>
                    <a:bodyPr/>
                    <a:lstStyle/>
                    <a:p>
                      <a:pPr algn="ctr"/>
                      <a:r>
                        <a:rPr lang="vi-VN" sz="600" dirty="0" smtClean="0"/>
                        <a:t>Bộ môn</a:t>
                      </a:r>
                      <a:endParaRPr lang="en-US" sz="600" dirty="0"/>
                    </a:p>
                  </a:txBody>
                  <a:tcPr/>
                </a:tc>
                <a:tc>
                  <a:txBody>
                    <a:bodyPr/>
                    <a:lstStyle/>
                    <a:p>
                      <a:pPr algn="ctr"/>
                      <a:r>
                        <a:rPr lang="vi-VN" sz="600" dirty="0" smtClean="0"/>
                        <a:t>Môn học</a:t>
                      </a:r>
                      <a:endParaRPr lang="en-US" sz="600" dirty="0"/>
                    </a:p>
                  </a:txBody>
                  <a:tcPr/>
                </a:tc>
                <a:tc>
                  <a:txBody>
                    <a:bodyPr/>
                    <a:lstStyle/>
                    <a:p>
                      <a:pPr algn="ctr"/>
                      <a:r>
                        <a:rPr lang="vi-VN" sz="600" dirty="0" smtClean="0"/>
                        <a:t>Phòng học</a:t>
                      </a:r>
                      <a:endParaRPr lang="en-US" sz="600" dirty="0"/>
                    </a:p>
                  </a:txBody>
                  <a:tcPr/>
                </a:tc>
                <a:tc>
                  <a:txBody>
                    <a:bodyPr/>
                    <a:lstStyle/>
                    <a:p>
                      <a:pPr algn="ctr"/>
                      <a:r>
                        <a:rPr lang="vi-VN" sz="600" dirty="0" smtClean="0"/>
                        <a:t>Giảng viên</a:t>
                      </a:r>
                      <a:endParaRPr lang="en-US" sz="600" dirty="0"/>
                    </a:p>
                  </a:txBody>
                  <a:tcPr/>
                </a:tc>
                <a:tc>
                  <a:txBody>
                    <a:bodyPr/>
                    <a:lstStyle/>
                    <a:p>
                      <a:pPr algn="ctr"/>
                      <a:r>
                        <a:rPr lang="vi-VN" sz="600" dirty="0" smtClean="0"/>
                        <a:t>Thời gian học</a:t>
                      </a:r>
                      <a:endParaRPr lang="en-US" sz="600" dirty="0"/>
                    </a:p>
                  </a:txBody>
                  <a:tcPr/>
                </a:tc>
                <a:extLst>
                  <a:ext uri="{0D108BD9-81ED-4DB2-BD59-A6C34878D82A}">
                    <a16:rowId xmlns:a16="http://schemas.microsoft.com/office/drawing/2014/main" val="1412867357"/>
                  </a:ext>
                </a:extLst>
              </a:tr>
              <a:tr h="261554">
                <a:tc>
                  <a:txBody>
                    <a:bodyPr/>
                    <a:lstStyle/>
                    <a:p>
                      <a:pPr algn="ctr"/>
                      <a:r>
                        <a:rPr lang="vi-VN" sz="600" dirty="0" smtClean="0"/>
                        <a:t>Bộ môn</a:t>
                      </a:r>
                      <a:endParaRPr lang="en-US" sz="600" dirty="0"/>
                    </a:p>
                  </a:txBody>
                  <a:tcPr/>
                </a:tc>
                <a:tc>
                  <a:txBody>
                    <a:bodyPr/>
                    <a:lstStyle/>
                    <a:p>
                      <a:pPr algn="ctr"/>
                      <a:r>
                        <a:rPr lang="vi-VN" sz="600" dirty="0" smtClean="0"/>
                        <a:t>Môn học</a:t>
                      </a:r>
                      <a:endParaRPr lang="en-US" sz="600" dirty="0"/>
                    </a:p>
                  </a:txBody>
                  <a:tcPr/>
                </a:tc>
                <a:tc>
                  <a:txBody>
                    <a:bodyPr/>
                    <a:lstStyle/>
                    <a:p>
                      <a:pPr algn="ctr"/>
                      <a:r>
                        <a:rPr lang="vi-VN" sz="600" dirty="0" smtClean="0"/>
                        <a:t>Phòng học</a:t>
                      </a:r>
                      <a:endParaRPr lang="en-US" sz="600" dirty="0"/>
                    </a:p>
                  </a:txBody>
                  <a:tcPr/>
                </a:tc>
                <a:tc>
                  <a:txBody>
                    <a:bodyPr/>
                    <a:lstStyle/>
                    <a:p>
                      <a:pPr algn="ctr"/>
                      <a:r>
                        <a:rPr lang="vi-VN" sz="600" dirty="0" smtClean="0"/>
                        <a:t>Giảng viên</a:t>
                      </a:r>
                      <a:endParaRPr lang="en-US" sz="600" dirty="0"/>
                    </a:p>
                  </a:txBody>
                  <a:tcPr/>
                </a:tc>
                <a:tc>
                  <a:txBody>
                    <a:bodyPr/>
                    <a:lstStyle/>
                    <a:p>
                      <a:pPr algn="ctr"/>
                      <a:r>
                        <a:rPr lang="vi-VN" sz="600" dirty="0" smtClean="0"/>
                        <a:t>Thời gian học</a:t>
                      </a:r>
                      <a:endParaRPr lang="en-US" sz="600" dirty="0"/>
                    </a:p>
                  </a:txBody>
                  <a:tcPr/>
                </a:tc>
                <a:extLst>
                  <a:ext uri="{0D108BD9-81ED-4DB2-BD59-A6C34878D82A}">
                    <a16:rowId xmlns:a16="http://schemas.microsoft.com/office/drawing/2014/main" val="2143634253"/>
                  </a:ext>
                </a:extLst>
              </a:tr>
              <a:tr h="261554">
                <a:tc>
                  <a:txBody>
                    <a:bodyPr/>
                    <a:lstStyle/>
                    <a:p>
                      <a:pPr algn="ctr"/>
                      <a:r>
                        <a:rPr lang="vi-VN" sz="600" dirty="0" smtClean="0"/>
                        <a:t>Bộ môn</a:t>
                      </a:r>
                      <a:endParaRPr lang="en-US" sz="600" dirty="0"/>
                    </a:p>
                  </a:txBody>
                  <a:tcPr/>
                </a:tc>
                <a:tc>
                  <a:txBody>
                    <a:bodyPr/>
                    <a:lstStyle/>
                    <a:p>
                      <a:pPr algn="ctr"/>
                      <a:r>
                        <a:rPr lang="vi-VN" sz="600" dirty="0" smtClean="0"/>
                        <a:t>Môn học</a:t>
                      </a:r>
                      <a:endParaRPr lang="en-US" sz="600" dirty="0"/>
                    </a:p>
                  </a:txBody>
                  <a:tcPr/>
                </a:tc>
                <a:tc>
                  <a:txBody>
                    <a:bodyPr/>
                    <a:lstStyle/>
                    <a:p>
                      <a:pPr algn="ctr"/>
                      <a:r>
                        <a:rPr lang="vi-VN" sz="600" dirty="0" smtClean="0"/>
                        <a:t>Phòng học</a:t>
                      </a:r>
                      <a:endParaRPr lang="en-US" sz="600" dirty="0"/>
                    </a:p>
                  </a:txBody>
                  <a:tcPr/>
                </a:tc>
                <a:tc>
                  <a:txBody>
                    <a:bodyPr/>
                    <a:lstStyle/>
                    <a:p>
                      <a:pPr algn="ctr"/>
                      <a:r>
                        <a:rPr lang="vi-VN" sz="600" dirty="0" smtClean="0"/>
                        <a:t>Giảng viên</a:t>
                      </a:r>
                      <a:endParaRPr lang="en-US" sz="600" dirty="0"/>
                    </a:p>
                  </a:txBody>
                  <a:tcPr/>
                </a:tc>
                <a:tc>
                  <a:txBody>
                    <a:bodyPr/>
                    <a:lstStyle/>
                    <a:p>
                      <a:pPr algn="ctr"/>
                      <a:r>
                        <a:rPr lang="vi-VN" sz="600" dirty="0" smtClean="0"/>
                        <a:t>Thời gian học</a:t>
                      </a:r>
                      <a:endParaRPr lang="en-US" sz="600" dirty="0"/>
                    </a:p>
                  </a:txBody>
                  <a:tcPr/>
                </a:tc>
                <a:extLst>
                  <a:ext uri="{0D108BD9-81ED-4DB2-BD59-A6C34878D82A}">
                    <a16:rowId xmlns:a16="http://schemas.microsoft.com/office/drawing/2014/main" val="4104382010"/>
                  </a:ext>
                </a:extLst>
              </a:tr>
              <a:tr h="261554">
                <a:tc>
                  <a:txBody>
                    <a:bodyPr/>
                    <a:lstStyle/>
                    <a:p>
                      <a:pPr algn="ctr"/>
                      <a:r>
                        <a:rPr lang="vi-VN" sz="600" dirty="0" smtClean="0"/>
                        <a:t>Bộ môn</a:t>
                      </a:r>
                      <a:endParaRPr lang="en-US" sz="600" dirty="0"/>
                    </a:p>
                  </a:txBody>
                  <a:tcPr/>
                </a:tc>
                <a:tc>
                  <a:txBody>
                    <a:bodyPr/>
                    <a:lstStyle/>
                    <a:p>
                      <a:pPr algn="ctr"/>
                      <a:r>
                        <a:rPr lang="vi-VN" sz="600" dirty="0" smtClean="0"/>
                        <a:t>Môn học</a:t>
                      </a:r>
                      <a:endParaRPr lang="en-US" sz="600" dirty="0"/>
                    </a:p>
                  </a:txBody>
                  <a:tcPr/>
                </a:tc>
                <a:tc>
                  <a:txBody>
                    <a:bodyPr/>
                    <a:lstStyle/>
                    <a:p>
                      <a:pPr algn="ctr"/>
                      <a:r>
                        <a:rPr lang="vi-VN" sz="600" dirty="0" smtClean="0"/>
                        <a:t>Phòng học</a:t>
                      </a:r>
                      <a:endParaRPr lang="en-US" sz="600" dirty="0"/>
                    </a:p>
                  </a:txBody>
                  <a:tcPr/>
                </a:tc>
                <a:tc>
                  <a:txBody>
                    <a:bodyPr/>
                    <a:lstStyle/>
                    <a:p>
                      <a:pPr algn="ctr"/>
                      <a:r>
                        <a:rPr lang="vi-VN" sz="600" dirty="0" smtClean="0"/>
                        <a:t>Giảng viên</a:t>
                      </a:r>
                      <a:endParaRPr lang="en-US" sz="600" dirty="0"/>
                    </a:p>
                  </a:txBody>
                  <a:tcPr/>
                </a:tc>
                <a:tc>
                  <a:txBody>
                    <a:bodyPr/>
                    <a:lstStyle/>
                    <a:p>
                      <a:pPr algn="ctr"/>
                      <a:r>
                        <a:rPr lang="vi-VN" sz="600" dirty="0" smtClean="0"/>
                        <a:t>Thời gian học</a:t>
                      </a:r>
                      <a:endParaRPr lang="en-US" sz="600" dirty="0"/>
                    </a:p>
                  </a:txBody>
                  <a:tcPr/>
                </a:tc>
                <a:extLst>
                  <a:ext uri="{0D108BD9-81ED-4DB2-BD59-A6C34878D82A}">
                    <a16:rowId xmlns:a16="http://schemas.microsoft.com/office/drawing/2014/main" val="284635131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84665741"/>
              </p:ext>
            </p:extLst>
          </p:nvPr>
        </p:nvGraphicFramePr>
        <p:xfrm>
          <a:off x="5561436" y="4888453"/>
          <a:ext cx="2820565" cy="731520"/>
        </p:xfrm>
        <a:graphic>
          <a:graphicData uri="http://schemas.openxmlformats.org/drawingml/2006/table">
            <a:tbl>
              <a:tblPr firstRow="1" bandRow="1">
                <a:tableStyleId>{22838BEF-8BB2-4498-84A7-C5851F593DF1}</a:tableStyleId>
              </a:tblPr>
              <a:tblGrid>
                <a:gridCol w="564113">
                  <a:extLst>
                    <a:ext uri="{9D8B030D-6E8A-4147-A177-3AD203B41FA5}">
                      <a16:colId xmlns:a16="http://schemas.microsoft.com/office/drawing/2014/main" val="2989638863"/>
                    </a:ext>
                  </a:extLst>
                </a:gridCol>
                <a:gridCol w="564113">
                  <a:extLst>
                    <a:ext uri="{9D8B030D-6E8A-4147-A177-3AD203B41FA5}">
                      <a16:colId xmlns:a16="http://schemas.microsoft.com/office/drawing/2014/main" val="1267858645"/>
                    </a:ext>
                  </a:extLst>
                </a:gridCol>
                <a:gridCol w="564113">
                  <a:extLst>
                    <a:ext uri="{9D8B030D-6E8A-4147-A177-3AD203B41FA5}">
                      <a16:colId xmlns:a16="http://schemas.microsoft.com/office/drawing/2014/main" val="871140995"/>
                    </a:ext>
                  </a:extLst>
                </a:gridCol>
                <a:gridCol w="564113">
                  <a:extLst>
                    <a:ext uri="{9D8B030D-6E8A-4147-A177-3AD203B41FA5}">
                      <a16:colId xmlns:a16="http://schemas.microsoft.com/office/drawing/2014/main" val="1147468259"/>
                    </a:ext>
                  </a:extLst>
                </a:gridCol>
                <a:gridCol w="564113">
                  <a:extLst>
                    <a:ext uri="{9D8B030D-6E8A-4147-A177-3AD203B41FA5}">
                      <a16:colId xmlns:a16="http://schemas.microsoft.com/office/drawing/2014/main" val="2490770156"/>
                    </a:ext>
                  </a:extLst>
                </a:gridCol>
              </a:tblGrid>
              <a:tr h="209357">
                <a:tc>
                  <a:txBody>
                    <a:bodyPr/>
                    <a:lstStyle/>
                    <a:p>
                      <a:pPr algn="ctr"/>
                      <a:r>
                        <a:rPr lang="vi-VN" sz="500" dirty="0" smtClean="0"/>
                        <a:t>Bộ môn</a:t>
                      </a:r>
                      <a:endParaRPr lang="en-US" sz="500" dirty="0"/>
                    </a:p>
                  </a:txBody>
                  <a:tcPr/>
                </a:tc>
                <a:tc>
                  <a:txBody>
                    <a:bodyPr/>
                    <a:lstStyle/>
                    <a:p>
                      <a:pPr algn="ctr"/>
                      <a:r>
                        <a:rPr lang="vi-VN" sz="500" dirty="0" smtClean="0"/>
                        <a:t>Môn học</a:t>
                      </a:r>
                      <a:endParaRPr lang="en-US" sz="500" dirty="0"/>
                    </a:p>
                  </a:txBody>
                  <a:tcPr/>
                </a:tc>
                <a:tc>
                  <a:txBody>
                    <a:bodyPr/>
                    <a:lstStyle/>
                    <a:p>
                      <a:pPr algn="ctr"/>
                      <a:r>
                        <a:rPr lang="vi-VN" sz="500" dirty="0" smtClean="0"/>
                        <a:t>Phòng học</a:t>
                      </a:r>
                      <a:endParaRPr lang="en-US" sz="500" dirty="0"/>
                    </a:p>
                  </a:txBody>
                  <a:tcPr/>
                </a:tc>
                <a:tc>
                  <a:txBody>
                    <a:bodyPr/>
                    <a:lstStyle/>
                    <a:p>
                      <a:pPr algn="ctr"/>
                      <a:r>
                        <a:rPr lang="vi-VN" sz="500" dirty="0" smtClean="0"/>
                        <a:t>Giảng viên</a:t>
                      </a:r>
                      <a:endParaRPr lang="en-US" sz="500" dirty="0"/>
                    </a:p>
                  </a:txBody>
                  <a:tcPr/>
                </a:tc>
                <a:tc>
                  <a:txBody>
                    <a:bodyPr/>
                    <a:lstStyle/>
                    <a:p>
                      <a:pPr algn="ctr"/>
                      <a:r>
                        <a:rPr lang="vi-VN" sz="500" dirty="0" smtClean="0"/>
                        <a:t>Thời gian học</a:t>
                      </a:r>
                      <a:endParaRPr lang="en-US" sz="500" dirty="0"/>
                    </a:p>
                  </a:txBody>
                  <a:tcPr/>
                </a:tc>
                <a:extLst>
                  <a:ext uri="{0D108BD9-81ED-4DB2-BD59-A6C34878D82A}">
                    <a16:rowId xmlns:a16="http://schemas.microsoft.com/office/drawing/2014/main" val="4044869006"/>
                  </a:ext>
                </a:extLst>
              </a:tr>
              <a:tr h="209357">
                <a:tc>
                  <a:txBody>
                    <a:bodyPr/>
                    <a:lstStyle/>
                    <a:p>
                      <a:pPr algn="ctr"/>
                      <a:r>
                        <a:rPr lang="vi-VN" sz="500" dirty="0" smtClean="0"/>
                        <a:t>Bộ môn</a:t>
                      </a:r>
                      <a:endParaRPr lang="en-US" sz="500" dirty="0"/>
                    </a:p>
                  </a:txBody>
                  <a:tcPr/>
                </a:tc>
                <a:tc>
                  <a:txBody>
                    <a:bodyPr/>
                    <a:lstStyle/>
                    <a:p>
                      <a:pPr algn="ctr"/>
                      <a:r>
                        <a:rPr lang="vi-VN" sz="500" dirty="0" smtClean="0"/>
                        <a:t>Môn học</a:t>
                      </a:r>
                      <a:endParaRPr lang="en-US" sz="500" dirty="0"/>
                    </a:p>
                  </a:txBody>
                  <a:tcPr/>
                </a:tc>
                <a:tc>
                  <a:txBody>
                    <a:bodyPr/>
                    <a:lstStyle/>
                    <a:p>
                      <a:pPr algn="ctr"/>
                      <a:r>
                        <a:rPr lang="vi-VN" sz="500" dirty="0" smtClean="0"/>
                        <a:t>Phòng học</a:t>
                      </a:r>
                      <a:endParaRPr lang="en-US" sz="500" dirty="0"/>
                    </a:p>
                  </a:txBody>
                  <a:tcPr/>
                </a:tc>
                <a:tc>
                  <a:txBody>
                    <a:bodyPr/>
                    <a:lstStyle/>
                    <a:p>
                      <a:pPr algn="ctr"/>
                      <a:r>
                        <a:rPr lang="vi-VN" sz="500" dirty="0" smtClean="0"/>
                        <a:t>Giảng viên</a:t>
                      </a:r>
                      <a:endParaRPr lang="en-US" sz="500" dirty="0"/>
                    </a:p>
                  </a:txBody>
                  <a:tcPr/>
                </a:tc>
                <a:tc>
                  <a:txBody>
                    <a:bodyPr/>
                    <a:lstStyle/>
                    <a:p>
                      <a:pPr algn="ctr"/>
                      <a:r>
                        <a:rPr lang="vi-VN" sz="500" dirty="0" smtClean="0"/>
                        <a:t>Thời gian học</a:t>
                      </a:r>
                      <a:endParaRPr lang="en-US" sz="500" dirty="0"/>
                    </a:p>
                  </a:txBody>
                  <a:tcPr/>
                </a:tc>
                <a:extLst>
                  <a:ext uri="{0D108BD9-81ED-4DB2-BD59-A6C34878D82A}">
                    <a16:rowId xmlns:a16="http://schemas.microsoft.com/office/drawing/2014/main" val="2759638853"/>
                  </a:ext>
                </a:extLst>
              </a:tr>
              <a:tr h="209357">
                <a:tc>
                  <a:txBody>
                    <a:bodyPr/>
                    <a:lstStyle/>
                    <a:p>
                      <a:pPr algn="ctr"/>
                      <a:r>
                        <a:rPr lang="vi-VN" sz="500" dirty="0" smtClean="0"/>
                        <a:t>Bộ môn</a:t>
                      </a:r>
                      <a:endParaRPr lang="en-US" sz="500" dirty="0"/>
                    </a:p>
                  </a:txBody>
                  <a:tcPr/>
                </a:tc>
                <a:tc>
                  <a:txBody>
                    <a:bodyPr/>
                    <a:lstStyle/>
                    <a:p>
                      <a:pPr algn="ctr"/>
                      <a:r>
                        <a:rPr lang="vi-VN" sz="500" dirty="0" smtClean="0"/>
                        <a:t>Môn học</a:t>
                      </a:r>
                      <a:endParaRPr lang="en-US" sz="500" dirty="0"/>
                    </a:p>
                  </a:txBody>
                  <a:tcPr/>
                </a:tc>
                <a:tc>
                  <a:txBody>
                    <a:bodyPr/>
                    <a:lstStyle/>
                    <a:p>
                      <a:pPr algn="ctr"/>
                      <a:r>
                        <a:rPr lang="vi-VN" sz="500" dirty="0" smtClean="0"/>
                        <a:t>Phòng học</a:t>
                      </a:r>
                      <a:endParaRPr lang="en-US" sz="500" dirty="0"/>
                    </a:p>
                  </a:txBody>
                  <a:tcPr/>
                </a:tc>
                <a:tc>
                  <a:txBody>
                    <a:bodyPr/>
                    <a:lstStyle/>
                    <a:p>
                      <a:pPr algn="ctr"/>
                      <a:r>
                        <a:rPr lang="vi-VN" sz="500" dirty="0" smtClean="0"/>
                        <a:t>Giảng viên</a:t>
                      </a:r>
                      <a:endParaRPr lang="en-US" sz="500" dirty="0"/>
                    </a:p>
                  </a:txBody>
                  <a:tcPr/>
                </a:tc>
                <a:tc>
                  <a:txBody>
                    <a:bodyPr/>
                    <a:lstStyle/>
                    <a:p>
                      <a:pPr algn="ctr"/>
                      <a:r>
                        <a:rPr lang="vi-VN" sz="500" dirty="0" smtClean="0"/>
                        <a:t>Thời gian học</a:t>
                      </a:r>
                      <a:endParaRPr lang="en-US" sz="500" dirty="0"/>
                    </a:p>
                  </a:txBody>
                  <a:tcPr/>
                </a:tc>
                <a:extLst>
                  <a:ext uri="{0D108BD9-81ED-4DB2-BD59-A6C34878D82A}">
                    <a16:rowId xmlns:a16="http://schemas.microsoft.com/office/drawing/2014/main" val="1028859750"/>
                  </a:ext>
                </a:extLst>
              </a:tr>
            </a:tbl>
          </a:graphicData>
        </a:graphic>
      </p:graphicFrame>
      <p:cxnSp>
        <p:nvCxnSpPr>
          <p:cNvPr id="14" name="Curved Connector 13"/>
          <p:cNvCxnSpPr/>
          <p:nvPr/>
        </p:nvCxnSpPr>
        <p:spPr>
          <a:xfrm rot="5400000">
            <a:off x="5808803" y="3154224"/>
            <a:ext cx="2057400" cy="117820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8762624">
            <a:off x="5702632" y="3725546"/>
            <a:ext cx="1547218" cy="307777"/>
          </a:xfrm>
          <a:prstGeom prst="rect">
            <a:avLst/>
          </a:prstGeom>
          <a:noFill/>
        </p:spPr>
        <p:txBody>
          <a:bodyPr wrap="none" rtlCol="0">
            <a:spAutoFit/>
          </a:bodyPr>
          <a:lstStyle/>
          <a:p>
            <a:r>
              <a:rPr lang="vi-VN" sz="1400" dirty="0" smtClean="0">
                <a:solidFill>
                  <a:schemeClr val="accent1">
                    <a:lumMod val="50000"/>
                  </a:schemeClr>
                </a:solidFill>
              </a:rPr>
              <a:t>Random 3 cá thể</a:t>
            </a:r>
            <a:endParaRPr lang="en-US" sz="1400" dirty="0">
              <a:solidFill>
                <a:schemeClr val="accent1">
                  <a:lumMod val="50000"/>
                </a:schemeClr>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1040401660"/>
              </p:ext>
            </p:extLst>
          </p:nvPr>
        </p:nvGraphicFramePr>
        <p:xfrm>
          <a:off x="9274534" y="4888453"/>
          <a:ext cx="2820565" cy="731520"/>
        </p:xfrm>
        <a:graphic>
          <a:graphicData uri="http://schemas.openxmlformats.org/drawingml/2006/table">
            <a:tbl>
              <a:tblPr firstRow="1" bandRow="1">
                <a:tableStyleId>{22838BEF-8BB2-4498-84A7-C5851F593DF1}</a:tableStyleId>
              </a:tblPr>
              <a:tblGrid>
                <a:gridCol w="564113">
                  <a:extLst>
                    <a:ext uri="{9D8B030D-6E8A-4147-A177-3AD203B41FA5}">
                      <a16:colId xmlns:a16="http://schemas.microsoft.com/office/drawing/2014/main" val="2989638863"/>
                    </a:ext>
                  </a:extLst>
                </a:gridCol>
                <a:gridCol w="564113">
                  <a:extLst>
                    <a:ext uri="{9D8B030D-6E8A-4147-A177-3AD203B41FA5}">
                      <a16:colId xmlns:a16="http://schemas.microsoft.com/office/drawing/2014/main" val="1267858645"/>
                    </a:ext>
                  </a:extLst>
                </a:gridCol>
                <a:gridCol w="564113">
                  <a:extLst>
                    <a:ext uri="{9D8B030D-6E8A-4147-A177-3AD203B41FA5}">
                      <a16:colId xmlns:a16="http://schemas.microsoft.com/office/drawing/2014/main" val="871140995"/>
                    </a:ext>
                  </a:extLst>
                </a:gridCol>
                <a:gridCol w="564113">
                  <a:extLst>
                    <a:ext uri="{9D8B030D-6E8A-4147-A177-3AD203B41FA5}">
                      <a16:colId xmlns:a16="http://schemas.microsoft.com/office/drawing/2014/main" val="1147468259"/>
                    </a:ext>
                  </a:extLst>
                </a:gridCol>
                <a:gridCol w="564113">
                  <a:extLst>
                    <a:ext uri="{9D8B030D-6E8A-4147-A177-3AD203B41FA5}">
                      <a16:colId xmlns:a16="http://schemas.microsoft.com/office/drawing/2014/main" val="2490770156"/>
                    </a:ext>
                  </a:extLst>
                </a:gridCol>
              </a:tblGrid>
              <a:tr h="209357">
                <a:tc>
                  <a:txBody>
                    <a:bodyPr/>
                    <a:lstStyle/>
                    <a:p>
                      <a:pPr algn="ctr"/>
                      <a:r>
                        <a:rPr lang="vi-VN" sz="500" dirty="0" smtClean="0"/>
                        <a:t>Bộ môn</a:t>
                      </a:r>
                      <a:endParaRPr lang="en-US" sz="500" dirty="0"/>
                    </a:p>
                  </a:txBody>
                  <a:tcPr>
                    <a:solidFill>
                      <a:srgbClr val="FFC000"/>
                    </a:solidFill>
                  </a:tcPr>
                </a:tc>
                <a:tc>
                  <a:txBody>
                    <a:bodyPr/>
                    <a:lstStyle/>
                    <a:p>
                      <a:pPr algn="ctr"/>
                      <a:r>
                        <a:rPr lang="vi-VN" sz="500" dirty="0" smtClean="0"/>
                        <a:t>Môn học</a:t>
                      </a:r>
                      <a:endParaRPr lang="en-US" sz="500" dirty="0"/>
                    </a:p>
                  </a:txBody>
                  <a:tcPr>
                    <a:solidFill>
                      <a:srgbClr val="FFC000"/>
                    </a:solidFill>
                  </a:tcPr>
                </a:tc>
                <a:tc>
                  <a:txBody>
                    <a:bodyPr/>
                    <a:lstStyle/>
                    <a:p>
                      <a:pPr algn="ctr"/>
                      <a:r>
                        <a:rPr lang="vi-VN" sz="500" dirty="0" smtClean="0"/>
                        <a:t>Phòng học</a:t>
                      </a:r>
                      <a:endParaRPr lang="en-US" sz="500" dirty="0"/>
                    </a:p>
                  </a:txBody>
                  <a:tcPr>
                    <a:solidFill>
                      <a:srgbClr val="FFC000"/>
                    </a:solidFill>
                  </a:tcPr>
                </a:tc>
                <a:tc>
                  <a:txBody>
                    <a:bodyPr/>
                    <a:lstStyle/>
                    <a:p>
                      <a:pPr algn="ctr"/>
                      <a:r>
                        <a:rPr lang="vi-VN" sz="500" dirty="0" smtClean="0"/>
                        <a:t>Giảng viên</a:t>
                      </a:r>
                      <a:endParaRPr lang="en-US" sz="500" dirty="0"/>
                    </a:p>
                  </a:txBody>
                  <a:tcPr>
                    <a:solidFill>
                      <a:srgbClr val="FFC000"/>
                    </a:solidFill>
                  </a:tcPr>
                </a:tc>
                <a:tc>
                  <a:txBody>
                    <a:bodyPr/>
                    <a:lstStyle/>
                    <a:p>
                      <a:pPr algn="ctr"/>
                      <a:r>
                        <a:rPr lang="vi-VN" sz="500" dirty="0" smtClean="0"/>
                        <a:t>Thời gian học</a:t>
                      </a:r>
                      <a:endParaRPr lang="en-US" sz="500" dirty="0"/>
                    </a:p>
                  </a:txBody>
                  <a:tcPr>
                    <a:solidFill>
                      <a:srgbClr val="FFC000"/>
                    </a:solidFill>
                  </a:tcPr>
                </a:tc>
                <a:extLst>
                  <a:ext uri="{0D108BD9-81ED-4DB2-BD59-A6C34878D82A}">
                    <a16:rowId xmlns:a16="http://schemas.microsoft.com/office/drawing/2014/main" val="4044869006"/>
                  </a:ext>
                </a:extLst>
              </a:tr>
              <a:tr h="209357">
                <a:tc>
                  <a:txBody>
                    <a:bodyPr/>
                    <a:lstStyle/>
                    <a:p>
                      <a:pPr algn="ctr"/>
                      <a:r>
                        <a:rPr lang="vi-VN" sz="500" dirty="0" smtClean="0"/>
                        <a:t>Bộ môn</a:t>
                      </a:r>
                      <a:endParaRPr lang="en-US" sz="500" dirty="0"/>
                    </a:p>
                  </a:txBody>
                  <a:tcPr/>
                </a:tc>
                <a:tc>
                  <a:txBody>
                    <a:bodyPr/>
                    <a:lstStyle/>
                    <a:p>
                      <a:pPr algn="ctr"/>
                      <a:r>
                        <a:rPr lang="vi-VN" sz="500" dirty="0" smtClean="0"/>
                        <a:t>Môn học</a:t>
                      </a:r>
                      <a:endParaRPr lang="en-US" sz="500" dirty="0"/>
                    </a:p>
                  </a:txBody>
                  <a:tcPr/>
                </a:tc>
                <a:tc>
                  <a:txBody>
                    <a:bodyPr/>
                    <a:lstStyle/>
                    <a:p>
                      <a:pPr algn="ctr"/>
                      <a:r>
                        <a:rPr lang="vi-VN" sz="500" dirty="0" smtClean="0"/>
                        <a:t>Phòng học</a:t>
                      </a:r>
                      <a:endParaRPr lang="en-US" sz="500" dirty="0"/>
                    </a:p>
                  </a:txBody>
                  <a:tcPr/>
                </a:tc>
                <a:tc>
                  <a:txBody>
                    <a:bodyPr/>
                    <a:lstStyle/>
                    <a:p>
                      <a:pPr algn="ctr"/>
                      <a:r>
                        <a:rPr lang="vi-VN" sz="500" dirty="0" smtClean="0"/>
                        <a:t>Giảng viên</a:t>
                      </a:r>
                      <a:endParaRPr lang="en-US" sz="500" dirty="0"/>
                    </a:p>
                  </a:txBody>
                  <a:tcPr/>
                </a:tc>
                <a:tc>
                  <a:txBody>
                    <a:bodyPr/>
                    <a:lstStyle/>
                    <a:p>
                      <a:pPr algn="ctr"/>
                      <a:r>
                        <a:rPr lang="vi-VN" sz="500" dirty="0" smtClean="0"/>
                        <a:t>Thời gian học</a:t>
                      </a:r>
                      <a:endParaRPr lang="en-US" sz="500" dirty="0"/>
                    </a:p>
                  </a:txBody>
                  <a:tcPr/>
                </a:tc>
                <a:extLst>
                  <a:ext uri="{0D108BD9-81ED-4DB2-BD59-A6C34878D82A}">
                    <a16:rowId xmlns:a16="http://schemas.microsoft.com/office/drawing/2014/main" val="2759638853"/>
                  </a:ext>
                </a:extLst>
              </a:tr>
              <a:tr h="209357">
                <a:tc>
                  <a:txBody>
                    <a:bodyPr/>
                    <a:lstStyle/>
                    <a:p>
                      <a:pPr algn="ctr"/>
                      <a:r>
                        <a:rPr lang="vi-VN" sz="500" dirty="0" smtClean="0"/>
                        <a:t>Bộ môn</a:t>
                      </a:r>
                      <a:endParaRPr lang="en-US" sz="500" dirty="0"/>
                    </a:p>
                  </a:txBody>
                  <a:tcPr/>
                </a:tc>
                <a:tc>
                  <a:txBody>
                    <a:bodyPr/>
                    <a:lstStyle/>
                    <a:p>
                      <a:pPr algn="ctr"/>
                      <a:r>
                        <a:rPr lang="vi-VN" sz="500" dirty="0" smtClean="0"/>
                        <a:t>Môn học</a:t>
                      </a:r>
                      <a:endParaRPr lang="en-US" sz="500" dirty="0"/>
                    </a:p>
                  </a:txBody>
                  <a:tcPr/>
                </a:tc>
                <a:tc>
                  <a:txBody>
                    <a:bodyPr/>
                    <a:lstStyle/>
                    <a:p>
                      <a:pPr algn="ctr"/>
                      <a:r>
                        <a:rPr lang="vi-VN" sz="500" dirty="0" smtClean="0"/>
                        <a:t>Phòng học</a:t>
                      </a:r>
                      <a:endParaRPr lang="en-US" sz="500" dirty="0"/>
                    </a:p>
                  </a:txBody>
                  <a:tcPr/>
                </a:tc>
                <a:tc>
                  <a:txBody>
                    <a:bodyPr/>
                    <a:lstStyle/>
                    <a:p>
                      <a:pPr algn="ctr"/>
                      <a:r>
                        <a:rPr lang="vi-VN" sz="500" dirty="0" smtClean="0"/>
                        <a:t>Giảng viên</a:t>
                      </a:r>
                      <a:endParaRPr lang="en-US" sz="500" dirty="0"/>
                    </a:p>
                  </a:txBody>
                  <a:tcPr/>
                </a:tc>
                <a:tc>
                  <a:txBody>
                    <a:bodyPr/>
                    <a:lstStyle/>
                    <a:p>
                      <a:pPr algn="ctr"/>
                      <a:r>
                        <a:rPr lang="vi-VN" sz="500" dirty="0" smtClean="0"/>
                        <a:t>Thời gian học</a:t>
                      </a:r>
                      <a:endParaRPr lang="en-US" sz="500" dirty="0"/>
                    </a:p>
                  </a:txBody>
                  <a:tcPr/>
                </a:tc>
                <a:extLst>
                  <a:ext uri="{0D108BD9-81ED-4DB2-BD59-A6C34878D82A}">
                    <a16:rowId xmlns:a16="http://schemas.microsoft.com/office/drawing/2014/main" val="1028859750"/>
                  </a:ext>
                </a:extLst>
              </a:tr>
            </a:tbl>
          </a:graphicData>
        </a:graphic>
      </p:graphicFrame>
      <p:cxnSp>
        <p:nvCxnSpPr>
          <p:cNvPr id="23" name="Straight Arrow Connector 22"/>
          <p:cNvCxnSpPr>
            <a:endCxn id="21" idx="1"/>
          </p:cNvCxnSpPr>
          <p:nvPr/>
        </p:nvCxnSpPr>
        <p:spPr>
          <a:xfrm>
            <a:off x="8382001" y="5254213"/>
            <a:ext cx="892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43574" y="4921536"/>
            <a:ext cx="569387" cy="369332"/>
          </a:xfrm>
          <a:prstGeom prst="rect">
            <a:avLst/>
          </a:prstGeom>
          <a:noFill/>
        </p:spPr>
        <p:txBody>
          <a:bodyPr wrap="none" rtlCol="0">
            <a:spAutoFit/>
          </a:bodyPr>
          <a:lstStyle/>
          <a:p>
            <a:r>
              <a:rPr lang="vi-VN" dirty="0" smtClean="0">
                <a:solidFill>
                  <a:schemeClr val="accent1">
                    <a:lumMod val="50000"/>
                  </a:schemeClr>
                </a:solidFill>
              </a:rPr>
              <a:t>sort</a:t>
            </a:r>
            <a:endParaRPr lang="en-US" dirty="0">
              <a:solidFill>
                <a:schemeClr val="accent1">
                  <a:lumMod val="50000"/>
                </a:schemeClr>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521642932"/>
              </p:ext>
            </p:extLst>
          </p:nvPr>
        </p:nvGraphicFramePr>
        <p:xfrm>
          <a:off x="7417984" y="5994667"/>
          <a:ext cx="2820565" cy="243840"/>
        </p:xfrm>
        <a:graphic>
          <a:graphicData uri="http://schemas.openxmlformats.org/drawingml/2006/table">
            <a:tbl>
              <a:tblPr firstRow="1" bandRow="1">
                <a:tableStyleId>{22838BEF-8BB2-4498-84A7-C5851F593DF1}</a:tableStyleId>
              </a:tblPr>
              <a:tblGrid>
                <a:gridCol w="564113">
                  <a:extLst>
                    <a:ext uri="{9D8B030D-6E8A-4147-A177-3AD203B41FA5}">
                      <a16:colId xmlns:a16="http://schemas.microsoft.com/office/drawing/2014/main" val="3893804957"/>
                    </a:ext>
                  </a:extLst>
                </a:gridCol>
                <a:gridCol w="564113">
                  <a:extLst>
                    <a:ext uri="{9D8B030D-6E8A-4147-A177-3AD203B41FA5}">
                      <a16:colId xmlns:a16="http://schemas.microsoft.com/office/drawing/2014/main" val="1396841598"/>
                    </a:ext>
                  </a:extLst>
                </a:gridCol>
                <a:gridCol w="564113">
                  <a:extLst>
                    <a:ext uri="{9D8B030D-6E8A-4147-A177-3AD203B41FA5}">
                      <a16:colId xmlns:a16="http://schemas.microsoft.com/office/drawing/2014/main" val="3045532840"/>
                    </a:ext>
                  </a:extLst>
                </a:gridCol>
                <a:gridCol w="564113">
                  <a:extLst>
                    <a:ext uri="{9D8B030D-6E8A-4147-A177-3AD203B41FA5}">
                      <a16:colId xmlns:a16="http://schemas.microsoft.com/office/drawing/2014/main" val="1917135182"/>
                    </a:ext>
                  </a:extLst>
                </a:gridCol>
                <a:gridCol w="564113">
                  <a:extLst>
                    <a:ext uri="{9D8B030D-6E8A-4147-A177-3AD203B41FA5}">
                      <a16:colId xmlns:a16="http://schemas.microsoft.com/office/drawing/2014/main" val="4075759433"/>
                    </a:ext>
                  </a:extLst>
                </a:gridCol>
              </a:tblGrid>
              <a:tr h="209357">
                <a:tc>
                  <a:txBody>
                    <a:bodyPr/>
                    <a:lstStyle/>
                    <a:p>
                      <a:pPr algn="ctr"/>
                      <a:r>
                        <a:rPr lang="vi-VN" sz="500" dirty="0" smtClean="0"/>
                        <a:t>Bộ môn</a:t>
                      </a:r>
                      <a:endParaRPr lang="en-US" sz="500" dirty="0"/>
                    </a:p>
                  </a:txBody>
                  <a:tcPr>
                    <a:solidFill>
                      <a:srgbClr val="FFC000"/>
                    </a:solidFill>
                  </a:tcPr>
                </a:tc>
                <a:tc>
                  <a:txBody>
                    <a:bodyPr/>
                    <a:lstStyle/>
                    <a:p>
                      <a:pPr algn="ctr"/>
                      <a:r>
                        <a:rPr lang="vi-VN" sz="500" dirty="0" smtClean="0"/>
                        <a:t>Môn học</a:t>
                      </a:r>
                      <a:endParaRPr lang="en-US" sz="500" dirty="0"/>
                    </a:p>
                  </a:txBody>
                  <a:tcPr>
                    <a:solidFill>
                      <a:srgbClr val="FFC000"/>
                    </a:solidFill>
                  </a:tcPr>
                </a:tc>
                <a:tc>
                  <a:txBody>
                    <a:bodyPr/>
                    <a:lstStyle/>
                    <a:p>
                      <a:pPr algn="ctr"/>
                      <a:r>
                        <a:rPr lang="vi-VN" sz="500" dirty="0" smtClean="0"/>
                        <a:t>Phòng học</a:t>
                      </a:r>
                      <a:endParaRPr lang="en-US" sz="500" dirty="0"/>
                    </a:p>
                  </a:txBody>
                  <a:tcPr>
                    <a:solidFill>
                      <a:srgbClr val="FFC000"/>
                    </a:solidFill>
                  </a:tcPr>
                </a:tc>
                <a:tc>
                  <a:txBody>
                    <a:bodyPr/>
                    <a:lstStyle/>
                    <a:p>
                      <a:pPr algn="ctr"/>
                      <a:r>
                        <a:rPr lang="vi-VN" sz="500" dirty="0" smtClean="0"/>
                        <a:t>Giảng viên</a:t>
                      </a:r>
                      <a:endParaRPr lang="en-US" sz="500" dirty="0"/>
                    </a:p>
                  </a:txBody>
                  <a:tcPr>
                    <a:solidFill>
                      <a:srgbClr val="FFC000"/>
                    </a:solidFill>
                  </a:tcPr>
                </a:tc>
                <a:tc>
                  <a:txBody>
                    <a:bodyPr/>
                    <a:lstStyle/>
                    <a:p>
                      <a:pPr algn="ctr"/>
                      <a:r>
                        <a:rPr lang="vi-VN" sz="500" dirty="0" smtClean="0"/>
                        <a:t>Thời gian học</a:t>
                      </a:r>
                      <a:endParaRPr lang="en-US" sz="500" dirty="0"/>
                    </a:p>
                  </a:txBody>
                  <a:tcPr>
                    <a:solidFill>
                      <a:srgbClr val="FFC000"/>
                    </a:solidFill>
                  </a:tcPr>
                </a:tc>
                <a:extLst>
                  <a:ext uri="{0D108BD9-81ED-4DB2-BD59-A6C34878D82A}">
                    <a16:rowId xmlns:a16="http://schemas.microsoft.com/office/drawing/2014/main" val="250269358"/>
                  </a:ext>
                </a:extLst>
              </a:tr>
            </a:tbl>
          </a:graphicData>
        </a:graphic>
      </p:graphicFrame>
      <p:cxnSp>
        <p:nvCxnSpPr>
          <p:cNvPr id="27" name="Straight Arrow Connector 26"/>
          <p:cNvCxnSpPr>
            <a:endCxn id="25" idx="0"/>
          </p:cNvCxnSpPr>
          <p:nvPr/>
        </p:nvCxnSpPr>
        <p:spPr>
          <a:xfrm flipH="1">
            <a:off x="8828266" y="5619973"/>
            <a:ext cx="896759" cy="374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426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3: Ứng dụng giải thuật di truyền vào bài toán xếp lịch</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922888"/>
            <a:ext cx="11545552" cy="1077218"/>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B2: Lai ghép:</a:t>
            </a:r>
          </a:p>
          <a:p>
            <a:r>
              <a:rPr lang="vi-VN" sz="2000" dirty="0" smtClean="0"/>
              <a:t>Ý tưởng là sẽ lấy ra 1 cặp cha-mẹ sau đó lai phép từng nhiễm sắc thể trong cặp cha-mẹ theo 1 xác suất.</a:t>
            </a:r>
          </a:p>
        </p:txBody>
      </p:sp>
      <p:sp>
        <p:nvSpPr>
          <p:cNvPr id="9" name="TextBox 8"/>
          <p:cNvSpPr txBox="1"/>
          <p:nvPr/>
        </p:nvSpPr>
        <p:spPr>
          <a:xfrm>
            <a:off x="323224" y="2252604"/>
            <a:ext cx="6086475" cy="3416320"/>
          </a:xfrm>
          <a:prstGeom prst="rect">
            <a:avLst/>
          </a:prstGeom>
          <a:noFill/>
        </p:spPr>
        <p:txBody>
          <a:bodyPr wrap="square" rtlCol="0">
            <a:spAutoFit/>
          </a:bodyPr>
          <a:lstStyle/>
          <a:p>
            <a:r>
              <a:rPr lang="vi-VN" b="1" dirty="0"/>
              <a:t>Procedure</a:t>
            </a:r>
            <a:r>
              <a:rPr lang="vi-VN" dirty="0"/>
              <a:t> CrossSche</a:t>
            </a:r>
            <a:r>
              <a:rPr lang="vi-VN" dirty="0" smtClean="0"/>
              <a:t>() </a:t>
            </a:r>
          </a:p>
          <a:p>
            <a:r>
              <a:rPr lang="vi-VN" b="1" dirty="0" smtClean="0"/>
              <a:t>Input</a:t>
            </a:r>
            <a:r>
              <a:rPr lang="vi-VN" dirty="0"/>
              <a:t>: </a:t>
            </a:r>
            <a:r>
              <a:rPr lang="vi-VN" dirty="0" smtClean="0"/>
              <a:t>sche1, sche2</a:t>
            </a:r>
            <a:r>
              <a:rPr lang="en-US" dirty="0" smtClean="0"/>
              <a:t> </a:t>
            </a:r>
            <a:r>
              <a:rPr lang="vi-VN" dirty="0" smtClean="0"/>
              <a:t> // cặp cha-mẹ</a:t>
            </a:r>
          </a:p>
          <a:p>
            <a:r>
              <a:rPr lang="vi-VN" b="1" dirty="0" smtClean="0"/>
              <a:t>Output</a:t>
            </a:r>
            <a:r>
              <a:rPr lang="vi-VN" dirty="0"/>
              <a:t>: </a:t>
            </a:r>
            <a:r>
              <a:rPr lang="vi-VN" dirty="0" smtClean="0"/>
              <a:t>cross_sche //Cá thể mới được sinh ra</a:t>
            </a:r>
          </a:p>
          <a:p>
            <a:r>
              <a:rPr lang="vi-VN" b="1" dirty="0" smtClean="0"/>
              <a:t>Begin</a:t>
            </a:r>
            <a:endParaRPr lang="vi-VN" dirty="0" smtClean="0"/>
          </a:p>
          <a:p>
            <a:pPr lvl="1"/>
            <a:r>
              <a:rPr lang="vi-VN" b="1" dirty="0" smtClean="0"/>
              <a:t>While</a:t>
            </a:r>
            <a:r>
              <a:rPr lang="vi-VN" dirty="0" smtClean="0"/>
              <a:t> </a:t>
            </a:r>
            <a:r>
              <a:rPr lang="vi-VN" dirty="0"/>
              <a:t>(i ≤ </a:t>
            </a:r>
            <a:r>
              <a:rPr lang="vi-VN" dirty="0" smtClean="0"/>
              <a:t>len(sche1.getClass())) </a:t>
            </a:r>
            <a:r>
              <a:rPr lang="vi-VN" b="1" dirty="0" smtClean="0"/>
              <a:t>do</a:t>
            </a:r>
          </a:p>
          <a:p>
            <a:pPr lvl="1"/>
            <a:r>
              <a:rPr lang="vi-VN" b="1" dirty="0"/>
              <a:t>	</a:t>
            </a:r>
            <a:r>
              <a:rPr lang="vi-VN" b="1" dirty="0" smtClean="0"/>
              <a:t>if </a:t>
            </a:r>
            <a:r>
              <a:rPr lang="vi-VN" dirty="0" smtClean="0"/>
              <a:t>(random() &gt; 0.5) </a:t>
            </a:r>
            <a:r>
              <a:rPr lang="vi-VN" b="1" dirty="0" smtClean="0"/>
              <a:t>then</a:t>
            </a:r>
          </a:p>
          <a:p>
            <a:pPr lvl="1"/>
            <a:r>
              <a:rPr lang="vi-VN" b="1" dirty="0" smtClean="0"/>
              <a:t>	    </a:t>
            </a:r>
            <a:r>
              <a:rPr lang="vi-VN" dirty="0" smtClean="0"/>
              <a:t>cross_sche.getClass()[i] = sche1.getClass()[i]</a:t>
            </a:r>
          </a:p>
          <a:p>
            <a:pPr lvl="1"/>
            <a:r>
              <a:rPr lang="vi-VN" dirty="0"/>
              <a:t>	</a:t>
            </a:r>
            <a:r>
              <a:rPr lang="vi-VN" b="1" dirty="0" smtClean="0"/>
              <a:t>else then</a:t>
            </a:r>
          </a:p>
          <a:p>
            <a:pPr lvl="1"/>
            <a:r>
              <a:rPr lang="vi-VN" dirty="0"/>
              <a:t>	 </a:t>
            </a:r>
            <a:r>
              <a:rPr lang="vi-VN" dirty="0" smtClean="0"/>
              <a:t>   </a:t>
            </a:r>
            <a:r>
              <a:rPr lang="vi-VN" dirty="0"/>
              <a:t>cross_sche.getClass()[i] = </a:t>
            </a:r>
            <a:r>
              <a:rPr lang="vi-VN" dirty="0" smtClean="0"/>
              <a:t>sche2.getClass</a:t>
            </a:r>
            <a:r>
              <a:rPr lang="vi-VN" dirty="0"/>
              <a:t>()[i</a:t>
            </a:r>
            <a:r>
              <a:rPr lang="vi-VN" dirty="0" smtClean="0"/>
              <a:t>]</a:t>
            </a:r>
          </a:p>
          <a:p>
            <a:pPr lvl="2"/>
            <a:r>
              <a:rPr lang="vi-VN" dirty="0" smtClean="0"/>
              <a:t>i=i</a:t>
            </a:r>
            <a:r>
              <a:rPr lang="vi-VN" dirty="0"/>
              <a:t>++ </a:t>
            </a:r>
            <a:endParaRPr lang="vi-VN" dirty="0" smtClean="0"/>
          </a:p>
          <a:p>
            <a:pPr lvl="1"/>
            <a:r>
              <a:rPr lang="vi-VN" b="1" dirty="0" smtClean="0"/>
              <a:t>Endwhile</a:t>
            </a:r>
            <a:r>
              <a:rPr lang="vi-VN" dirty="0" smtClean="0"/>
              <a:t> </a:t>
            </a:r>
          </a:p>
          <a:p>
            <a:r>
              <a:rPr lang="vi-VN" b="1" dirty="0" smtClean="0"/>
              <a:t>End</a:t>
            </a:r>
            <a:r>
              <a:rPr lang="vi-VN" dirty="0" smtClean="0"/>
              <a:t> </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995323557"/>
              </p:ext>
            </p:extLst>
          </p:nvPr>
        </p:nvGraphicFramePr>
        <p:xfrm>
          <a:off x="7038973" y="1752600"/>
          <a:ext cx="4829800" cy="934933"/>
        </p:xfrm>
        <a:graphic>
          <a:graphicData uri="http://schemas.openxmlformats.org/drawingml/2006/table">
            <a:tbl>
              <a:tblPr firstRow="1" bandRow="1">
                <a:tableStyleId>{22838BEF-8BB2-4498-84A7-C5851F593DF1}</a:tableStyleId>
              </a:tblPr>
              <a:tblGrid>
                <a:gridCol w="965960">
                  <a:extLst>
                    <a:ext uri="{9D8B030D-6E8A-4147-A177-3AD203B41FA5}">
                      <a16:colId xmlns:a16="http://schemas.microsoft.com/office/drawing/2014/main" val="1681222289"/>
                    </a:ext>
                  </a:extLst>
                </a:gridCol>
                <a:gridCol w="965960">
                  <a:extLst>
                    <a:ext uri="{9D8B030D-6E8A-4147-A177-3AD203B41FA5}">
                      <a16:colId xmlns:a16="http://schemas.microsoft.com/office/drawing/2014/main" val="2618933164"/>
                    </a:ext>
                  </a:extLst>
                </a:gridCol>
                <a:gridCol w="965960">
                  <a:extLst>
                    <a:ext uri="{9D8B030D-6E8A-4147-A177-3AD203B41FA5}">
                      <a16:colId xmlns:a16="http://schemas.microsoft.com/office/drawing/2014/main" val="733486617"/>
                    </a:ext>
                  </a:extLst>
                </a:gridCol>
                <a:gridCol w="965960">
                  <a:extLst>
                    <a:ext uri="{9D8B030D-6E8A-4147-A177-3AD203B41FA5}">
                      <a16:colId xmlns:a16="http://schemas.microsoft.com/office/drawing/2014/main" val="4040442442"/>
                    </a:ext>
                  </a:extLst>
                </a:gridCol>
                <a:gridCol w="965960">
                  <a:extLst>
                    <a:ext uri="{9D8B030D-6E8A-4147-A177-3AD203B41FA5}">
                      <a16:colId xmlns:a16="http://schemas.microsoft.com/office/drawing/2014/main" val="2562660199"/>
                    </a:ext>
                  </a:extLst>
                </a:gridCol>
              </a:tblGrid>
              <a:tr h="264373">
                <a:tc>
                  <a:txBody>
                    <a:bodyPr/>
                    <a:lstStyle/>
                    <a:p>
                      <a:pPr algn="ctr"/>
                      <a:r>
                        <a:rPr lang="vi-VN" sz="800" dirty="0" smtClean="0"/>
                        <a:t>Bộ môn</a:t>
                      </a:r>
                      <a:endParaRPr lang="en-US" sz="800" dirty="0"/>
                    </a:p>
                  </a:txBody>
                  <a:tcPr/>
                </a:tc>
                <a:tc>
                  <a:txBody>
                    <a:bodyPr/>
                    <a:lstStyle/>
                    <a:p>
                      <a:pPr algn="ctr"/>
                      <a:r>
                        <a:rPr lang="vi-VN" sz="800" dirty="0" smtClean="0"/>
                        <a:t>Môn học</a:t>
                      </a:r>
                      <a:endParaRPr lang="en-US" sz="800" dirty="0"/>
                    </a:p>
                  </a:txBody>
                  <a:tcPr/>
                </a:tc>
                <a:tc>
                  <a:txBody>
                    <a:bodyPr/>
                    <a:lstStyle/>
                    <a:p>
                      <a:pPr algn="ctr"/>
                      <a:r>
                        <a:rPr lang="vi-VN" sz="800" dirty="0" smtClean="0"/>
                        <a:t>Phòng học</a:t>
                      </a:r>
                      <a:endParaRPr lang="en-US" sz="800" dirty="0"/>
                    </a:p>
                  </a:txBody>
                  <a:tcPr/>
                </a:tc>
                <a:tc>
                  <a:txBody>
                    <a:bodyPr/>
                    <a:lstStyle/>
                    <a:p>
                      <a:pPr algn="ctr"/>
                      <a:r>
                        <a:rPr lang="vi-VN" sz="800" dirty="0" smtClean="0"/>
                        <a:t>Giảng viên</a:t>
                      </a:r>
                      <a:endParaRPr lang="en-US" sz="800" dirty="0"/>
                    </a:p>
                  </a:txBody>
                  <a:tcPr/>
                </a:tc>
                <a:tc>
                  <a:txBody>
                    <a:bodyPr/>
                    <a:lstStyle/>
                    <a:p>
                      <a:pPr algn="ctr"/>
                      <a:r>
                        <a:rPr lang="vi-VN" sz="800" dirty="0" smtClean="0"/>
                        <a:t>Thời gian học</a:t>
                      </a:r>
                      <a:endParaRPr lang="en-US" sz="800" dirty="0"/>
                    </a:p>
                  </a:txBody>
                  <a:tcPr/>
                </a:tc>
                <a:extLst>
                  <a:ext uri="{0D108BD9-81ED-4DB2-BD59-A6C34878D82A}">
                    <a16:rowId xmlns:a16="http://schemas.microsoft.com/office/drawing/2014/main" val="1158545993"/>
                  </a:ext>
                </a:extLst>
              </a:tr>
              <a:tr h="320412">
                <a:tc>
                  <a:txBody>
                    <a:bodyPr/>
                    <a:lstStyle/>
                    <a:p>
                      <a:pPr algn="ctr"/>
                      <a:r>
                        <a:rPr lang="vi-VN" sz="800" dirty="0" smtClean="0"/>
                        <a:t>IT</a:t>
                      </a:r>
                      <a:endParaRPr lang="en-US" sz="800" dirty="0"/>
                    </a:p>
                  </a:txBody>
                  <a:tcPr/>
                </a:tc>
                <a:tc>
                  <a:txBody>
                    <a:bodyPr/>
                    <a:lstStyle/>
                    <a:p>
                      <a:pPr algn="ctr"/>
                      <a:r>
                        <a:rPr lang="vi-VN" sz="800" dirty="0" smtClean="0"/>
                        <a:t>Java</a:t>
                      </a:r>
                      <a:endParaRPr lang="en-US" sz="800" dirty="0"/>
                    </a:p>
                  </a:txBody>
                  <a:tcPr/>
                </a:tc>
                <a:tc>
                  <a:txBody>
                    <a:bodyPr/>
                    <a:lstStyle/>
                    <a:p>
                      <a:pPr algn="ctr"/>
                      <a:r>
                        <a:rPr lang="vi-VN" sz="800" dirty="0" smtClean="0"/>
                        <a:t>210.H1</a:t>
                      </a:r>
                      <a:endParaRPr lang="en-US" sz="800" dirty="0"/>
                    </a:p>
                  </a:txBody>
                  <a:tcPr>
                    <a:solidFill>
                      <a:schemeClr val="accent1">
                        <a:lumMod val="60000"/>
                        <a:lumOff val="40000"/>
                      </a:schemeClr>
                    </a:solidFill>
                  </a:tcPr>
                </a:tc>
                <a:tc>
                  <a:txBody>
                    <a:bodyPr/>
                    <a:lstStyle/>
                    <a:p>
                      <a:pPr algn="ctr"/>
                      <a:r>
                        <a:rPr lang="vi-VN" sz="800" dirty="0" smtClean="0"/>
                        <a:t>Hoàng Nam Thắng</a:t>
                      </a:r>
                      <a:endParaRPr lang="en-US" sz="800" dirty="0"/>
                    </a:p>
                  </a:txBody>
                  <a:tcPr>
                    <a:solidFill>
                      <a:schemeClr val="accent1">
                        <a:lumMod val="60000"/>
                        <a:lumOff val="40000"/>
                      </a:schemeClr>
                    </a:solidFill>
                  </a:tcPr>
                </a:tc>
                <a:tc>
                  <a:txBody>
                    <a:bodyPr/>
                    <a:lstStyle/>
                    <a:p>
                      <a:pPr algn="ctr"/>
                      <a:r>
                        <a:rPr lang="vi-VN" sz="800" dirty="0" smtClean="0"/>
                        <a:t>Ca 3 – thứ 2</a:t>
                      </a:r>
                      <a:endParaRPr lang="en-US" sz="800" dirty="0"/>
                    </a:p>
                  </a:txBody>
                  <a:tcPr>
                    <a:solidFill>
                      <a:schemeClr val="accent1">
                        <a:lumMod val="60000"/>
                        <a:lumOff val="40000"/>
                      </a:schemeClr>
                    </a:solidFill>
                  </a:tcPr>
                </a:tc>
                <a:extLst>
                  <a:ext uri="{0D108BD9-81ED-4DB2-BD59-A6C34878D82A}">
                    <a16:rowId xmlns:a16="http://schemas.microsoft.com/office/drawing/2014/main" val="3915360517"/>
                  </a:ext>
                </a:extLst>
              </a:tr>
              <a:tr h="320412">
                <a:tc>
                  <a:txBody>
                    <a:bodyPr/>
                    <a:lstStyle/>
                    <a:p>
                      <a:pPr algn="ctr"/>
                      <a:r>
                        <a:rPr lang="vi-VN" sz="800" dirty="0" smtClean="0"/>
                        <a:t>Toán ứng dụng</a:t>
                      </a:r>
                      <a:endParaRPr lang="en-US" sz="800" dirty="0"/>
                    </a:p>
                  </a:txBody>
                  <a:tcPr/>
                </a:tc>
                <a:tc>
                  <a:txBody>
                    <a:bodyPr/>
                    <a:lstStyle/>
                    <a:p>
                      <a:pPr algn="ctr"/>
                      <a:r>
                        <a:rPr lang="vi-VN" sz="800" dirty="0" smtClean="0"/>
                        <a:t>Phân tích thuật toán</a:t>
                      </a:r>
                      <a:endParaRPr lang="en-US" sz="800" dirty="0"/>
                    </a:p>
                  </a:txBody>
                  <a:tcPr/>
                </a:tc>
                <a:tc>
                  <a:txBody>
                    <a:bodyPr/>
                    <a:lstStyle/>
                    <a:p>
                      <a:pPr algn="ctr"/>
                      <a:r>
                        <a:rPr lang="vi-VN" sz="800" dirty="0" smtClean="0"/>
                        <a:t>101.H1</a:t>
                      </a:r>
                      <a:endParaRPr lang="en-US" sz="800" dirty="0"/>
                    </a:p>
                  </a:txBody>
                  <a:tcPr>
                    <a:solidFill>
                      <a:schemeClr val="accent1">
                        <a:lumMod val="60000"/>
                        <a:lumOff val="40000"/>
                      </a:schemeClr>
                    </a:solidFill>
                  </a:tcPr>
                </a:tc>
                <a:tc>
                  <a:txBody>
                    <a:bodyPr/>
                    <a:lstStyle/>
                    <a:p>
                      <a:pPr algn="ctr"/>
                      <a:r>
                        <a:rPr lang="vi-VN" sz="800" dirty="0" smtClean="0"/>
                        <a:t>Phạm Hồng Phong</a:t>
                      </a:r>
                      <a:endParaRPr lang="en-US" sz="800" dirty="0"/>
                    </a:p>
                  </a:txBody>
                  <a:tcPr>
                    <a:solidFill>
                      <a:schemeClr val="accent1">
                        <a:lumMod val="60000"/>
                        <a:lumOff val="40000"/>
                      </a:schemeClr>
                    </a:solidFill>
                  </a:tcPr>
                </a:tc>
                <a:tc>
                  <a:txBody>
                    <a:bodyPr/>
                    <a:lstStyle/>
                    <a:p>
                      <a:pPr algn="ctr"/>
                      <a:r>
                        <a:rPr lang="vi-VN" sz="800" dirty="0" smtClean="0"/>
                        <a:t>Ca 4 – thứ 3</a:t>
                      </a:r>
                      <a:endParaRPr lang="en-US" sz="800" dirty="0"/>
                    </a:p>
                  </a:txBody>
                  <a:tcPr>
                    <a:solidFill>
                      <a:schemeClr val="accent1">
                        <a:lumMod val="60000"/>
                        <a:lumOff val="40000"/>
                      </a:schemeClr>
                    </a:solidFill>
                  </a:tcPr>
                </a:tc>
                <a:extLst>
                  <a:ext uri="{0D108BD9-81ED-4DB2-BD59-A6C34878D82A}">
                    <a16:rowId xmlns:a16="http://schemas.microsoft.com/office/drawing/2014/main" val="300765179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9859347"/>
              </p:ext>
            </p:extLst>
          </p:nvPr>
        </p:nvGraphicFramePr>
        <p:xfrm>
          <a:off x="7038973" y="3095627"/>
          <a:ext cx="4829800" cy="985337"/>
        </p:xfrm>
        <a:graphic>
          <a:graphicData uri="http://schemas.openxmlformats.org/drawingml/2006/table">
            <a:tbl>
              <a:tblPr firstRow="1" bandRow="1">
                <a:tableStyleId>{22838BEF-8BB2-4498-84A7-C5851F593DF1}</a:tableStyleId>
              </a:tblPr>
              <a:tblGrid>
                <a:gridCol w="965960">
                  <a:extLst>
                    <a:ext uri="{9D8B030D-6E8A-4147-A177-3AD203B41FA5}">
                      <a16:colId xmlns:a16="http://schemas.microsoft.com/office/drawing/2014/main" val="1681222289"/>
                    </a:ext>
                  </a:extLst>
                </a:gridCol>
                <a:gridCol w="965960">
                  <a:extLst>
                    <a:ext uri="{9D8B030D-6E8A-4147-A177-3AD203B41FA5}">
                      <a16:colId xmlns:a16="http://schemas.microsoft.com/office/drawing/2014/main" val="2618933164"/>
                    </a:ext>
                  </a:extLst>
                </a:gridCol>
                <a:gridCol w="965960">
                  <a:extLst>
                    <a:ext uri="{9D8B030D-6E8A-4147-A177-3AD203B41FA5}">
                      <a16:colId xmlns:a16="http://schemas.microsoft.com/office/drawing/2014/main" val="733486617"/>
                    </a:ext>
                  </a:extLst>
                </a:gridCol>
                <a:gridCol w="965960">
                  <a:extLst>
                    <a:ext uri="{9D8B030D-6E8A-4147-A177-3AD203B41FA5}">
                      <a16:colId xmlns:a16="http://schemas.microsoft.com/office/drawing/2014/main" val="4040442442"/>
                    </a:ext>
                  </a:extLst>
                </a:gridCol>
                <a:gridCol w="965960">
                  <a:extLst>
                    <a:ext uri="{9D8B030D-6E8A-4147-A177-3AD203B41FA5}">
                      <a16:colId xmlns:a16="http://schemas.microsoft.com/office/drawing/2014/main" val="2562660199"/>
                    </a:ext>
                  </a:extLst>
                </a:gridCol>
              </a:tblGrid>
              <a:tr h="287807">
                <a:tc>
                  <a:txBody>
                    <a:bodyPr/>
                    <a:lstStyle/>
                    <a:p>
                      <a:pPr algn="ctr"/>
                      <a:r>
                        <a:rPr lang="vi-VN" sz="800" dirty="0" smtClean="0"/>
                        <a:t>Bộ môn</a:t>
                      </a:r>
                      <a:endParaRPr lang="en-US" sz="800" dirty="0"/>
                    </a:p>
                  </a:txBody>
                  <a:tcPr/>
                </a:tc>
                <a:tc>
                  <a:txBody>
                    <a:bodyPr/>
                    <a:lstStyle/>
                    <a:p>
                      <a:pPr algn="ctr"/>
                      <a:r>
                        <a:rPr lang="vi-VN" sz="800" dirty="0" smtClean="0"/>
                        <a:t>Môn học</a:t>
                      </a:r>
                      <a:endParaRPr lang="en-US" sz="800" dirty="0"/>
                    </a:p>
                  </a:txBody>
                  <a:tcPr/>
                </a:tc>
                <a:tc>
                  <a:txBody>
                    <a:bodyPr/>
                    <a:lstStyle/>
                    <a:p>
                      <a:pPr algn="ctr"/>
                      <a:r>
                        <a:rPr lang="vi-VN" sz="800" dirty="0" smtClean="0"/>
                        <a:t>Phòng học</a:t>
                      </a:r>
                      <a:endParaRPr lang="en-US" sz="800" dirty="0"/>
                    </a:p>
                  </a:txBody>
                  <a:tcPr/>
                </a:tc>
                <a:tc>
                  <a:txBody>
                    <a:bodyPr/>
                    <a:lstStyle/>
                    <a:p>
                      <a:pPr algn="ctr"/>
                      <a:r>
                        <a:rPr lang="vi-VN" sz="800" dirty="0" smtClean="0"/>
                        <a:t>Giảng viên</a:t>
                      </a:r>
                      <a:endParaRPr lang="en-US" sz="800" dirty="0"/>
                    </a:p>
                  </a:txBody>
                  <a:tcPr/>
                </a:tc>
                <a:tc>
                  <a:txBody>
                    <a:bodyPr/>
                    <a:lstStyle/>
                    <a:p>
                      <a:pPr algn="ctr"/>
                      <a:r>
                        <a:rPr lang="vi-VN" sz="800" dirty="0" smtClean="0"/>
                        <a:t>Thời gian học</a:t>
                      </a:r>
                      <a:endParaRPr lang="en-US" sz="800" dirty="0"/>
                    </a:p>
                  </a:txBody>
                  <a:tcPr/>
                </a:tc>
                <a:extLst>
                  <a:ext uri="{0D108BD9-81ED-4DB2-BD59-A6C34878D82A}">
                    <a16:rowId xmlns:a16="http://schemas.microsoft.com/office/drawing/2014/main" val="1158545993"/>
                  </a:ext>
                </a:extLst>
              </a:tr>
              <a:tr h="348765">
                <a:tc>
                  <a:txBody>
                    <a:bodyPr/>
                    <a:lstStyle/>
                    <a:p>
                      <a:pPr algn="ctr"/>
                      <a:r>
                        <a:rPr lang="vi-VN" sz="800" dirty="0" smtClean="0"/>
                        <a:t>IT</a:t>
                      </a:r>
                      <a:endParaRPr lang="en-US" sz="800" dirty="0"/>
                    </a:p>
                  </a:txBody>
                  <a:tcPr/>
                </a:tc>
                <a:tc>
                  <a:txBody>
                    <a:bodyPr/>
                    <a:lstStyle/>
                    <a:p>
                      <a:pPr algn="ctr"/>
                      <a:r>
                        <a:rPr lang="vi-VN" sz="800" dirty="0" smtClean="0"/>
                        <a:t>Java</a:t>
                      </a:r>
                      <a:endParaRPr lang="en-US" sz="800" dirty="0"/>
                    </a:p>
                  </a:txBody>
                  <a:tcPr/>
                </a:tc>
                <a:tc>
                  <a:txBody>
                    <a:bodyPr/>
                    <a:lstStyle/>
                    <a:p>
                      <a:pPr algn="ctr"/>
                      <a:r>
                        <a:rPr lang="vi-VN" sz="800" dirty="0" smtClean="0"/>
                        <a:t>105H1</a:t>
                      </a:r>
                      <a:endParaRPr lang="en-US" sz="800" dirty="0"/>
                    </a:p>
                  </a:txBody>
                  <a:tcPr>
                    <a:solidFill>
                      <a:schemeClr val="accent1">
                        <a:lumMod val="60000"/>
                        <a:lumOff val="40000"/>
                      </a:schemeClr>
                    </a:solidFill>
                  </a:tcPr>
                </a:tc>
                <a:tc>
                  <a:txBody>
                    <a:bodyPr/>
                    <a:lstStyle/>
                    <a:p>
                      <a:pPr algn="ctr"/>
                      <a:r>
                        <a:rPr lang="vi-VN" sz="800" dirty="0" smtClean="0"/>
                        <a:t>Nguyễn Đình Quý</a:t>
                      </a:r>
                      <a:endParaRPr lang="en-US" sz="800" dirty="0"/>
                    </a:p>
                  </a:txBody>
                  <a:tcPr>
                    <a:solidFill>
                      <a:schemeClr val="accent1">
                        <a:lumMod val="60000"/>
                        <a:lumOff val="40000"/>
                      </a:schemeClr>
                    </a:solidFill>
                  </a:tcPr>
                </a:tc>
                <a:tc>
                  <a:txBody>
                    <a:bodyPr/>
                    <a:lstStyle/>
                    <a:p>
                      <a:pPr algn="ctr"/>
                      <a:r>
                        <a:rPr lang="vi-VN" sz="800" dirty="0" smtClean="0"/>
                        <a:t>Ca 4 – thứ 5</a:t>
                      </a:r>
                      <a:endParaRPr lang="en-US" sz="800" dirty="0"/>
                    </a:p>
                  </a:txBody>
                  <a:tcPr>
                    <a:solidFill>
                      <a:schemeClr val="accent1">
                        <a:lumMod val="60000"/>
                        <a:lumOff val="40000"/>
                      </a:schemeClr>
                    </a:solidFill>
                  </a:tcPr>
                </a:tc>
                <a:extLst>
                  <a:ext uri="{0D108BD9-81ED-4DB2-BD59-A6C34878D82A}">
                    <a16:rowId xmlns:a16="http://schemas.microsoft.com/office/drawing/2014/main" val="3915360517"/>
                  </a:ext>
                </a:extLst>
              </a:tr>
              <a:tr h="348765">
                <a:tc>
                  <a:txBody>
                    <a:bodyPr/>
                    <a:lstStyle/>
                    <a:p>
                      <a:pPr algn="ctr"/>
                      <a:r>
                        <a:rPr lang="vi-VN" sz="800" dirty="0" smtClean="0"/>
                        <a:t>Toán ứng dụng</a:t>
                      </a:r>
                      <a:endParaRPr lang="en-US" sz="800" dirty="0"/>
                    </a:p>
                  </a:txBody>
                  <a:tcPr/>
                </a:tc>
                <a:tc>
                  <a:txBody>
                    <a:bodyPr/>
                    <a:lstStyle/>
                    <a:p>
                      <a:pPr algn="ctr"/>
                      <a:r>
                        <a:rPr lang="vi-VN" sz="800" dirty="0" smtClean="0"/>
                        <a:t>Phân tích thuật toán</a:t>
                      </a:r>
                      <a:endParaRPr lang="en-US" sz="800" dirty="0"/>
                    </a:p>
                  </a:txBody>
                  <a:tcPr/>
                </a:tc>
                <a:tc>
                  <a:txBody>
                    <a:bodyPr/>
                    <a:lstStyle/>
                    <a:p>
                      <a:pPr algn="ctr"/>
                      <a:r>
                        <a:rPr lang="vi-VN" sz="800" dirty="0" smtClean="0"/>
                        <a:t>101.H1</a:t>
                      </a:r>
                      <a:endParaRPr lang="en-US" sz="800" dirty="0"/>
                    </a:p>
                  </a:txBody>
                  <a:tcPr>
                    <a:solidFill>
                      <a:schemeClr val="accent1">
                        <a:lumMod val="60000"/>
                        <a:lumOff val="40000"/>
                      </a:schemeClr>
                    </a:solidFill>
                  </a:tcPr>
                </a:tc>
                <a:tc>
                  <a:txBody>
                    <a:bodyPr/>
                    <a:lstStyle/>
                    <a:p>
                      <a:pPr algn="ctr"/>
                      <a:r>
                        <a:rPr lang="vi-VN" sz="800" dirty="0" smtClean="0"/>
                        <a:t>Nguyễn Văn Hưng</a:t>
                      </a:r>
                      <a:endParaRPr lang="en-US" sz="800" dirty="0"/>
                    </a:p>
                  </a:txBody>
                  <a:tcPr>
                    <a:solidFill>
                      <a:schemeClr val="accent1">
                        <a:lumMod val="60000"/>
                        <a:lumOff val="40000"/>
                      </a:schemeClr>
                    </a:solidFill>
                  </a:tcPr>
                </a:tc>
                <a:tc>
                  <a:txBody>
                    <a:bodyPr/>
                    <a:lstStyle/>
                    <a:p>
                      <a:pPr algn="ctr"/>
                      <a:r>
                        <a:rPr lang="vi-VN" sz="800" dirty="0" smtClean="0"/>
                        <a:t>Ca 3 – thứ 4</a:t>
                      </a:r>
                      <a:endParaRPr lang="en-US" sz="800" dirty="0"/>
                    </a:p>
                  </a:txBody>
                  <a:tcPr>
                    <a:solidFill>
                      <a:schemeClr val="accent1">
                        <a:lumMod val="60000"/>
                        <a:lumOff val="40000"/>
                      </a:schemeClr>
                    </a:solidFill>
                  </a:tcPr>
                </a:tc>
                <a:extLst>
                  <a:ext uri="{0D108BD9-81ED-4DB2-BD59-A6C34878D82A}">
                    <a16:rowId xmlns:a16="http://schemas.microsoft.com/office/drawing/2014/main" val="300765179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10225090"/>
              </p:ext>
            </p:extLst>
          </p:nvPr>
        </p:nvGraphicFramePr>
        <p:xfrm>
          <a:off x="7038973" y="5011973"/>
          <a:ext cx="4829800" cy="1030051"/>
        </p:xfrm>
        <a:graphic>
          <a:graphicData uri="http://schemas.openxmlformats.org/drawingml/2006/table">
            <a:tbl>
              <a:tblPr firstRow="1" bandRow="1">
                <a:tableStyleId>{22838BEF-8BB2-4498-84A7-C5851F593DF1}</a:tableStyleId>
              </a:tblPr>
              <a:tblGrid>
                <a:gridCol w="965960">
                  <a:extLst>
                    <a:ext uri="{9D8B030D-6E8A-4147-A177-3AD203B41FA5}">
                      <a16:colId xmlns:a16="http://schemas.microsoft.com/office/drawing/2014/main" val="1517459428"/>
                    </a:ext>
                  </a:extLst>
                </a:gridCol>
                <a:gridCol w="965960">
                  <a:extLst>
                    <a:ext uri="{9D8B030D-6E8A-4147-A177-3AD203B41FA5}">
                      <a16:colId xmlns:a16="http://schemas.microsoft.com/office/drawing/2014/main" val="587561388"/>
                    </a:ext>
                  </a:extLst>
                </a:gridCol>
                <a:gridCol w="965960">
                  <a:extLst>
                    <a:ext uri="{9D8B030D-6E8A-4147-A177-3AD203B41FA5}">
                      <a16:colId xmlns:a16="http://schemas.microsoft.com/office/drawing/2014/main" val="1618745844"/>
                    </a:ext>
                  </a:extLst>
                </a:gridCol>
                <a:gridCol w="965960">
                  <a:extLst>
                    <a:ext uri="{9D8B030D-6E8A-4147-A177-3AD203B41FA5}">
                      <a16:colId xmlns:a16="http://schemas.microsoft.com/office/drawing/2014/main" val="571418173"/>
                    </a:ext>
                  </a:extLst>
                </a:gridCol>
                <a:gridCol w="965960">
                  <a:extLst>
                    <a:ext uri="{9D8B030D-6E8A-4147-A177-3AD203B41FA5}">
                      <a16:colId xmlns:a16="http://schemas.microsoft.com/office/drawing/2014/main" val="3285197058"/>
                    </a:ext>
                  </a:extLst>
                </a:gridCol>
              </a:tblGrid>
              <a:tr h="298531">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1417849435"/>
                  </a:ext>
                </a:extLst>
              </a:tr>
              <a:tr h="284371">
                <a:tc>
                  <a:txBody>
                    <a:bodyPr/>
                    <a:lstStyle/>
                    <a:p>
                      <a:pPr algn="ctr"/>
                      <a:r>
                        <a:rPr lang="vi-VN" sz="900" dirty="0" smtClean="0"/>
                        <a:t>IT</a:t>
                      </a:r>
                      <a:endParaRPr lang="en-US" sz="900" dirty="0"/>
                    </a:p>
                  </a:txBody>
                  <a:tcPr/>
                </a:tc>
                <a:tc>
                  <a:txBody>
                    <a:bodyPr/>
                    <a:lstStyle/>
                    <a:p>
                      <a:pPr algn="ctr"/>
                      <a:r>
                        <a:rPr lang="vi-VN" sz="900" dirty="0" smtClean="0"/>
                        <a:t>Java</a:t>
                      </a:r>
                      <a:endParaRPr lang="en-US" sz="900" dirty="0"/>
                    </a:p>
                  </a:txBody>
                  <a:tcPr/>
                </a:tc>
                <a:tc>
                  <a:txBody>
                    <a:bodyPr/>
                    <a:lstStyle/>
                    <a:p>
                      <a:pPr algn="ctr"/>
                      <a:r>
                        <a:rPr lang="vi-VN" sz="900" dirty="0" smtClean="0"/>
                        <a:t>210.H1</a:t>
                      </a:r>
                      <a:endParaRPr lang="en-US" sz="900"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900" dirty="0" smtClean="0"/>
                        <a:t>Hoàng Nam Thắng</a:t>
                      </a:r>
                      <a:endParaRPr lang="en-US" sz="900" dirty="0" smtClean="0"/>
                    </a:p>
                  </a:txBody>
                  <a:tcPr>
                    <a:solidFill>
                      <a:schemeClr val="accent1">
                        <a:lumMod val="60000"/>
                        <a:lumOff val="40000"/>
                      </a:schemeClr>
                    </a:solidFill>
                  </a:tcPr>
                </a:tc>
                <a:tc>
                  <a:txBody>
                    <a:bodyPr/>
                    <a:lstStyle/>
                    <a:p>
                      <a:pPr algn="ctr"/>
                      <a:r>
                        <a:rPr lang="vi-VN" sz="900" dirty="0" smtClean="0"/>
                        <a:t>Ca 3 – thứ 2</a:t>
                      </a:r>
                      <a:endParaRPr lang="en-US" sz="900" dirty="0"/>
                    </a:p>
                  </a:txBody>
                  <a:tcPr>
                    <a:solidFill>
                      <a:schemeClr val="accent1">
                        <a:lumMod val="60000"/>
                        <a:lumOff val="40000"/>
                      </a:schemeClr>
                    </a:solidFill>
                  </a:tcPr>
                </a:tc>
                <a:extLst>
                  <a:ext uri="{0D108BD9-81ED-4DB2-BD59-A6C34878D82A}">
                    <a16:rowId xmlns:a16="http://schemas.microsoft.com/office/drawing/2014/main" val="460575123"/>
                  </a:ext>
                </a:extLst>
              </a:tr>
              <a:tr h="284371">
                <a:tc>
                  <a:txBody>
                    <a:bodyPr/>
                    <a:lstStyle/>
                    <a:p>
                      <a:pPr algn="ctr"/>
                      <a:r>
                        <a:rPr lang="vi-VN" sz="900" dirty="0" smtClean="0"/>
                        <a:t>Toán ứng dụng</a:t>
                      </a:r>
                      <a:endParaRPr lang="en-US" sz="900" dirty="0"/>
                    </a:p>
                  </a:txBody>
                  <a:tcPr/>
                </a:tc>
                <a:tc>
                  <a:txBody>
                    <a:bodyPr/>
                    <a:lstStyle/>
                    <a:p>
                      <a:pPr algn="ctr"/>
                      <a:r>
                        <a:rPr lang="vi-VN" sz="900" dirty="0" smtClean="0"/>
                        <a:t>Phân tích thuật toán</a:t>
                      </a:r>
                      <a:endParaRPr lang="en-US" sz="900" dirty="0"/>
                    </a:p>
                  </a:txBody>
                  <a:tcPr/>
                </a:tc>
                <a:tc>
                  <a:txBody>
                    <a:bodyPr/>
                    <a:lstStyle/>
                    <a:p>
                      <a:pPr algn="ctr"/>
                      <a:r>
                        <a:rPr lang="vi-VN" sz="900" dirty="0" smtClean="0"/>
                        <a:t>101.H1</a:t>
                      </a:r>
                      <a:endParaRPr lang="en-US" sz="900" dirty="0"/>
                    </a:p>
                  </a:txBody>
                  <a:tcPr>
                    <a:solidFill>
                      <a:schemeClr val="accent1">
                        <a:lumMod val="60000"/>
                        <a:lumOff val="40000"/>
                      </a:schemeClr>
                    </a:solidFill>
                  </a:tcPr>
                </a:tc>
                <a:tc>
                  <a:txBody>
                    <a:bodyPr/>
                    <a:lstStyle/>
                    <a:p>
                      <a:pPr algn="ctr"/>
                      <a:r>
                        <a:rPr lang="vi-VN" sz="900" dirty="0" smtClean="0"/>
                        <a:t>Phạm Hồng Phong</a:t>
                      </a:r>
                      <a:endParaRPr lang="en-US" sz="900" dirty="0"/>
                    </a:p>
                  </a:txBody>
                  <a:tcPr>
                    <a:solidFill>
                      <a:schemeClr val="accent1">
                        <a:lumMod val="60000"/>
                        <a:lumOff val="40000"/>
                      </a:schemeClr>
                    </a:solidFill>
                  </a:tcPr>
                </a:tc>
                <a:tc>
                  <a:txBody>
                    <a:bodyPr/>
                    <a:lstStyle/>
                    <a:p>
                      <a:pPr algn="ctr"/>
                      <a:r>
                        <a:rPr lang="vi-VN" sz="900" dirty="0" smtClean="0"/>
                        <a:t>Ca 3 – thứ 4</a:t>
                      </a:r>
                      <a:endParaRPr lang="en-US" sz="900" dirty="0"/>
                    </a:p>
                  </a:txBody>
                  <a:tcPr>
                    <a:solidFill>
                      <a:schemeClr val="accent1">
                        <a:lumMod val="60000"/>
                        <a:lumOff val="40000"/>
                      </a:schemeClr>
                    </a:solidFill>
                  </a:tcPr>
                </a:tc>
                <a:extLst>
                  <a:ext uri="{0D108BD9-81ED-4DB2-BD59-A6C34878D82A}">
                    <a16:rowId xmlns:a16="http://schemas.microsoft.com/office/drawing/2014/main" val="3698170160"/>
                  </a:ext>
                </a:extLst>
              </a:tr>
            </a:tbl>
          </a:graphicData>
        </a:graphic>
      </p:graphicFrame>
      <p:sp>
        <p:nvSpPr>
          <p:cNvPr id="17" name="Down Arrow 16"/>
          <p:cNvSpPr/>
          <p:nvPr/>
        </p:nvSpPr>
        <p:spPr>
          <a:xfrm>
            <a:off x="9210906" y="4188403"/>
            <a:ext cx="428393" cy="774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p:cNvSpPr/>
          <p:nvPr/>
        </p:nvSpPr>
        <p:spPr>
          <a:xfrm>
            <a:off x="6667500" y="2000106"/>
            <a:ext cx="295275" cy="16765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62403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3: Ứng dụng giải thuật di truyền vào bài toán xếp lịch</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922888"/>
            <a:ext cx="11545552" cy="461665"/>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B2: Lai ghép:</a:t>
            </a:r>
            <a:endParaRPr lang="vi-VN" sz="2000" dirty="0" smtClean="0"/>
          </a:p>
        </p:txBody>
      </p:sp>
      <p:sp>
        <p:nvSpPr>
          <p:cNvPr id="9" name="TextBox 8"/>
          <p:cNvSpPr txBox="1"/>
          <p:nvPr/>
        </p:nvSpPr>
        <p:spPr>
          <a:xfrm>
            <a:off x="504199" y="1900179"/>
            <a:ext cx="6086475" cy="3416320"/>
          </a:xfrm>
          <a:prstGeom prst="rect">
            <a:avLst/>
          </a:prstGeom>
          <a:noFill/>
        </p:spPr>
        <p:txBody>
          <a:bodyPr wrap="square" rtlCol="0">
            <a:spAutoFit/>
          </a:bodyPr>
          <a:lstStyle/>
          <a:p>
            <a:r>
              <a:rPr lang="vi-VN" b="1" dirty="0" smtClean="0"/>
              <a:t>Procedure</a:t>
            </a:r>
            <a:r>
              <a:rPr lang="en-US" dirty="0"/>
              <a:t> </a:t>
            </a:r>
            <a:r>
              <a:rPr lang="en-US" dirty="0" err="1" smtClean="0"/>
              <a:t>CrossoverPopulation</a:t>
            </a:r>
            <a:r>
              <a:rPr lang="vi-VN" dirty="0" smtClean="0"/>
              <a:t>()</a:t>
            </a:r>
          </a:p>
          <a:p>
            <a:r>
              <a:rPr lang="vi-VN" b="1" dirty="0" smtClean="0"/>
              <a:t>Input</a:t>
            </a:r>
            <a:r>
              <a:rPr lang="vi-VN" dirty="0"/>
              <a:t>: </a:t>
            </a:r>
            <a:r>
              <a:rPr lang="vi-VN" dirty="0" smtClean="0"/>
              <a:t>   </a:t>
            </a:r>
            <a:r>
              <a:rPr lang="en-US" dirty="0" smtClean="0"/>
              <a:t>Population </a:t>
            </a:r>
            <a:r>
              <a:rPr lang="vi-VN" dirty="0" smtClean="0"/>
              <a:t> //Quần thể ban đầu</a:t>
            </a:r>
          </a:p>
          <a:p>
            <a:r>
              <a:rPr lang="vi-VN" b="1" dirty="0" smtClean="0"/>
              <a:t>Output</a:t>
            </a:r>
            <a:r>
              <a:rPr lang="vi-VN" dirty="0"/>
              <a:t>: </a:t>
            </a:r>
            <a:r>
              <a:rPr lang="vi-VN" dirty="0" smtClean="0"/>
              <a:t>cross_P //Quần thể mới được tạo ra </a:t>
            </a:r>
          </a:p>
          <a:p>
            <a:r>
              <a:rPr lang="vi-VN" b="1" dirty="0" smtClean="0"/>
              <a:t>Begin</a:t>
            </a:r>
            <a:r>
              <a:rPr lang="vi-VN" dirty="0" smtClean="0"/>
              <a:t> </a:t>
            </a:r>
          </a:p>
          <a:p>
            <a:r>
              <a:rPr lang="vi-VN" dirty="0"/>
              <a:t> </a:t>
            </a:r>
            <a:r>
              <a:rPr lang="vi-VN" dirty="0" smtClean="0"/>
              <a:t>      cross_P.append(Population[0])  // giữ lại cá thể đầu</a:t>
            </a:r>
          </a:p>
          <a:p>
            <a:pPr lvl="1"/>
            <a:r>
              <a:rPr lang="vi-VN" b="1" dirty="0" smtClean="0"/>
              <a:t>While</a:t>
            </a:r>
            <a:r>
              <a:rPr lang="vi-VN" dirty="0" smtClean="0"/>
              <a:t> </a:t>
            </a:r>
            <a:r>
              <a:rPr lang="vi-VN" dirty="0"/>
              <a:t>(i ≤ N) </a:t>
            </a:r>
            <a:r>
              <a:rPr lang="vi-VN" b="1" dirty="0" smtClean="0"/>
              <a:t>do</a:t>
            </a:r>
          </a:p>
          <a:p>
            <a:pPr lvl="1"/>
            <a:r>
              <a:rPr lang="vi-VN" b="1" dirty="0"/>
              <a:t>	</a:t>
            </a:r>
            <a:r>
              <a:rPr lang="vi-VN" dirty="0" smtClean="0"/>
              <a:t>sche1 = selectTournamentPop(</a:t>
            </a:r>
            <a:r>
              <a:rPr lang="en-US" dirty="0"/>
              <a:t>Population</a:t>
            </a:r>
            <a:r>
              <a:rPr lang="vi-VN" dirty="0" smtClean="0"/>
              <a:t>)</a:t>
            </a:r>
          </a:p>
          <a:p>
            <a:pPr lvl="1"/>
            <a:r>
              <a:rPr lang="vi-VN" dirty="0"/>
              <a:t>	</a:t>
            </a:r>
            <a:r>
              <a:rPr lang="vi-VN" dirty="0" smtClean="0"/>
              <a:t>sche2 </a:t>
            </a:r>
            <a:r>
              <a:rPr lang="vi-VN" dirty="0"/>
              <a:t>= </a:t>
            </a:r>
            <a:r>
              <a:rPr lang="vi-VN" dirty="0" smtClean="0"/>
              <a:t>selectTournamentPop(</a:t>
            </a:r>
            <a:r>
              <a:rPr lang="en-US" dirty="0"/>
              <a:t>Population</a:t>
            </a:r>
            <a:r>
              <a:rPr lang="vi-VN" dirty="0" smtClean="0"/>
              <a:t>)</a:t>
            </a:r>
          </a:p>
          <a:p>
            <a:pPr lvl="1"/>
            <a:r>
              <a:rPr lang="vi-VN" dirty="0"/>
              <a:t>	</a:t>
            </a:r>
            <a:r>
              <a:rPr lang="vi-VN" dirty="0" smtClean="0"/>
              <a:t>cross_P.append(CrossSche(sche1, sche2))</a:t>
            </a:r>
          </a:p>
          <a:p>
            <a:pPr lvl="2"/>
            <a:r>
              <a:rPr lang="vi-VN" dirty="0" smtClean="0"/>
              <a:t>i=i</a:t>
            </a:r>
            <a:r>
              <a:rPr lang="vi-VN" dirty="0"/>
              <a:t>++ </a:t>
            </a:r>
            <a:endParaRPr lang="vi-VN" dirty="0" smtClean="0"/>
          </a:p>
          <a:p>
            <a:pPr lvl="1"/>
            <a:r>
              <a:rPr lang="vi-VN" b="1" dirty="0" smtClean="0"/>
              <a:t>Endwhile</a:t>
            </a:r>
            <a:r>
              <a:rPr lang="vi-VN" dirty="0" smtClean="0"/>
              <a:t> </a:t>
            </a:r>
          </a:p>
          <a:p>
            <a:r>
              <a:rPr lang="vi-VN" b="1" dirty="0" smtClean="0"/>
              <a:t>End</a:t>
            </a:r>
            <a:r>
              <a:rPr lang="vi-VN" dirty="0" smtClean="0"/>
              <a:t> </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927178311"/>
              </p:ext>
            </p:extLst>
          </p:nvPr>
        </p:nvGraphicFramePr>
        <p:xfrm>
          <a:off x="7032718" y="2531866"/>
          <a:ext cx="4601200" cy="2644743"/>
        </p:xfrm>
        <a:graphic>
          <a:graphicData uri="http://schemas.openxmlformats.org/drawingml/2006/table">
            <a:tbl>
              <a:tblPr firstRow="1" bandRow="1">
                <a:tableStyleId>{22838BEF-8BB2-4498-84A7-C5851F593DF1}</a:tableStyleId>
              </a:tblPr>
              <a:tblGrid>
                <a:gridCol w="920240">
                  <a:extLst>
                    <a:ext uri="{9D8B030D-6E8A-4147-A177-3AD203B41FA5}">
                      <a16:colId xmlns:a16="http://schemas.microsoft.com/office/drawing/2014/main" val="1281870411"/>
                    </a:ext>
                  </a:extLst>
                </a:gridCol>
                <a:gridCol w="920240">
                  <a:extLst>
                    <a:ext uri="{9D8B030D-6E8A-4147-A177-3AD203B41FA5}">
                      <a16:colId xmlns:a16="http://schemas.microsoft.com/office/drawing/2014/main" val="3938838555"/>
                    </a:ext>
                  </a:extLst>
                </a:gridCol>
                <a:gridCol w="920240">
                  <a:extLst>
                    <a:ext uri="{9D8B030D-6E8A-4147-A177-3AD203B41FA5}">
                      <a16:colId xmlns:a16="http://schemas.microsoft.com/office/drawing/2014/main" val="739259800"/>
                    </a:ext>
                  </a:extLst>
                </a:gridCol>
                <a:gridCol w="920240">
                  <a:extLst>
                    <a:ext uri="{9D8B030D-6E8A-4147-A177-3AD203B41FA5}">
                      <a16:colId xmlns:a16="http://schemas.microsoft.com/office/drawing/2014/main" val="1220251340"/>
                    </a:ext>
                  </a:extLst>
                </a:gridCol>
                <a:gridCol w="920240">
                  <a:extLst>
                    <a:ext uri="{9D8B030D-6E8A-4147-A177-3AD203B41FA5}">
                      <a16:colId xmlns:a16="http://schemas.microsoft.com/office/drawing/2014/main" val="1496532870"/>
                    </a:ext>
                  </a:extLst>
                </a:gridCol>
              </a:tblGrid>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2852251843"/>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3541089993"/>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1078408422"/>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2430010965"/>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1412867357"/>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2143634253"/>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4104382010"/>
                  </a:ext>
                </a:extLst>
              </a:tr>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2846351318"/>
                  </a:ext>
                </a:extLst>
              </a:tr>
            </a:tbl>
          </a:graphicData>
        </a:graphic>
      </p:graphicFrame>
      <p:sp>
        <p:nvSpPr>
          <p:cNvPr id="12" name="Left Brace 11"/>
          <p:cNvSpPr/>
          <p:nvPr/>
        </p:nvSpPr>
        <p:spPr>
          <a:xfrm>
            <a:off x="6619876" y="2531866"/>
            <a:ext cx="323850" cy="26447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Curved Connector 12"/>
          <p:cNvCxnSpPr/>
          <p:nvPr/>
        </p:nvCxnSpPr>
        <p:spPr>
          <a:xfrm rot="10800000" flipV="1">
            <a:off x="8515350" y="5114926"/>
            <a:ext cx="1181100" cy="431972"/>
          </a:xfrm>
          <a:prstGeom prst="curvedConnector3">
            <a:avLst>
              <a:gd name="adj1" fmla="val 30645"/>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12034" y="5552358"/>
            <a:ext cx="2327881" cy="338554"/>
          </a:xfrm>
          <a:prstGeom prst="rect">
            <a:avLst/>
          </a:prstGeom>
          <a:noFill/>
        </p:spPr>
        <p:txBody>
          <a:bodyPr wrap="none" rtlCol="0">
            <a:spAutoFit/>
          </a:bodyPr>
          <a:lstStyle/>
          <a:p>
            <a:r>
              <a:rPr lang="vi-VN" sz="1600" b="1" dirty="0" smtClean="0">
                <a:solidFill>
                  <a:schemeClr val="accent1">
                    <a:lumMod val="50000"/>
                  </a:schemeClr>
                </a:solidFill>
              </a:rPr>
              <a:t>Một bộ thời khóa biểu</a:t>
            </a:r>
            <a:endParaRPr lang="en-US" sz="1600" b="1" dirty="0">
              <a:solidFill>
                <a:schemeClr val="accent1">
                  <a:lumMod val="50000"/>
                </a:schemeClr>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4137735880"/>
              </p:ext>
            </p:extLst>
          </p:nvPr>
        </p:nvGraphicFramePr>
        <p:xfrm>
          <a:off x="7012034" y="1844676"/>
          <a:ext cx="4601200" cy="365760"/>
        </p:xfrm>
        <a:graphic>
          <a:graphicData uri="http://schemas.openxmlformats.org/drawingml/2006/table">
            <a:tbl>
              <a:tblPr firstRow="1" bandRow="1">
                <a:tableStyleId>{22838BEF-8BB2-4498-84A7-C5851F593DF1}</a:tableStyleId>
              </a:tblPr>
              <a:tblGrid>
                <a:gridCol w="920240">
                  <a:extLst>
                    <a:ext uri="{9D8B030D-6E8A-4147-A177-3AD203B41FA5}">
                      <a16:colId xmlns:a16="http://schemas.microsoft.com/office/drawing/2014/main" val="1168973439"/>
                    </a:ext>
                  </a:extLst>
                </a:gridCol>
                <a:gridCol w="920240">
                  <a:extLst>
                    <a:ext uri="{9D8B030D-6E8A-4147-A177-3AD203B41FA5}">
                      <a16:colId xmlns:a16="http://schemas.microsoft.com/office/drawing/2014/main" val="3506378781"/>
                    </a:ext>
                  </a:extLst>
                </a:gridCol>
                <a:gridCol w="920240">
                  <a:extLst>
                    <a:ext uri="{9D8B030D-6E8A-4147-A177-3AD203B41FA5}">
                      <a16:colId xmlns:a16="http://schemas.microsoft.com/office/drawing/2014/main" val="3401618213"/>
                    </a:ext>
                  </a:extLst>
                </a:gridCol>
                <a:gridCol w="920240">
                  <a:extLst>
                    <a:ext uri="{9D8B030D-6E8A-4147-A177-3AD203B41FA5}">
                      <a16:colId xmlns:a16="http://schemas.microsoft.com/office/drawing/2014/main" val="1110126957"/>
                    </a:ext>
                  </a:extLst>
                </a:gridCol>
                <a:gridCol w="920240">
                  <a:extLst>
                    <a:ext uri="{9D8B030D-6E8A-4147-A177-3AD203B41FA5}">
                      <a16:colId xmlns:a16="http://schemas.microsoft.com/office/drawing/2014/main" val="1116532006"/>
                    </a:ext>
                  </a:extLst>
                </a:gridCol>
              </a:tblGrid>
              <a:tr h="325569">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429464452"/>
                  </a:ext>
                </a:extLst>
              </a:tr>
            </a:tbl>
          </a:graphicData>
        </a:graphic>
      </p:graphicFrame>
      <p:cxnSp>
        <p:nvCxnSpPr>
          <p:cNvPr id="17" name="Curved Connector 16"/>
          <p:cNvCxnSpPr/>
          <p:nvPr/>
        </p:nvCxnSpPr>
        <p:spPr>
          <a:xfrm rot="16200000" flipV="1">
            <a:off x="6562726" y="1628775"/>
            <a:ext cx="438150" cy="3238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76975" y="1322585"/>
            <a:ext cx="864339" cy="369332"/>
          </a:xfrm>
          <a:prstGeom prst="rect">
            <a:avLst/>
          </a:prstGeom>
          <a:noFill/>
        </p:spPr>
        <p:txBody>
          <a:bodyPr wrap="none" rtlCol="0">
            <a:spAutoFit/>
          </a:bodyPr>
          <a:lstStyle/>
          <a:p>
            <a:r>
              <a:rPr lang="vi-VN" dirty="0" smtClean="0"/>
              <a:t>Giữ lại</a:t>
            </a:r>
            <a:endParaRPr lang="en-US" dirty="0"/>
          </a:p>
        </p:txBody>
      </p:sp>
    </p:spTree>
    <p:extLst>
      <p:ext uri="{BB962C8B-B14F-4D97-AF65-F5344CB8AC3E}">
        <p14:creationId xmlns:p14="http://schemas.microsoft.com/office/powerpoint/2010/main" val="3403053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3: Ứng dụng giải thuật di truyền vào bài toán xếp lịch</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809750"/>
            <a:ext cx="11545552" cy="769441"/>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B3: Đột biến:</a:t>
            </a:r>
          </a:p>
          <a:p>
            <a:r>
              <a:rPr lang="vi-VN" sz="2000" dirty="0" smtClean="0"/>
              <a:t>Ý tưởng: Đột biến theo một xác xuất để tạo ra một lớp con không có các MST của lớp cha mẹ</a:t>
            </a:r>
            <a:endParaRPr lang="vi-VN" dirty="0" smtClean="0"/>
          </a:p>
        </p:txBody>
      </p:sp>
      <p:sp>
        <p:nvSpPr>
          <p:cNvPr id="9" name="TextBox 8"/>
          <p:cNvSpPr txBox="1"/>
          <p:nvPr/>
        </p:nvSpPr>
        <p:spPr>
          <a:xfrm>
            <a:off x="323224" y="1762182"/>
            <a:ext cx="6086475" cy="4524315"/>
          </a:xfrm>
          <a:prstGeom prst="rect">
            <a:avLst/>
          </a:prstGeom>
          <a:noFill/>
        </p:spPr>
        <p:txBody>
          <a:bodyPr wrap="square" rtlCol="0">
            <a:spAutoFit/>
          </a:bodyPr>
          <a:lstStyle/>
          <a:p>
            <a:r>
              <a:rPr lang="vi-VN" b="1" dirty="0" smtClean="0"/>
              <a:t>Procedure</a:t>
            </a:r>
            <a:r>
              <a:rPr lang="en-US" dirty="0"/>
              <a:t> </a:t>
            </a:r>
            <a:r>
              <a:rPr lang="vi-VN" dirty="0" smtClean="0"/>
              <a:t>MutateSchedule()</a:t>
            </a:r>
          </a:p>
          <a:p>
            <a:r>
              <a:rPr lang="vi-VN" b="1" dirty="0" smtClean="0"/>
              <a:t>Input</a:t>
            </a:r>
            <a:r>
              <a:rPr lang="vi-VN" dirty="0"/>
              <a:t>: </a:t>
            </a:r>
            <a:r>
              <a:rPr lang="vi-VN" dirty="0" smtClean="0"/>
              <a:t>   cross_P</a:t>
            </a:r>
            <a:r>
              <a:rPr lang="en-US" dirty="0" smtClean="0"/>
              <a:t> </a:t>
            </a:r>
            <a:r>
              <a:rPr lang="vi-VN" dirty="0" smtClean="0"/>
              <a:t> //Quần thể sau khi lai phép</a:t>
            </a:r>
          </a:p>
          <a:p>
            <a:r>
              <a:rPr lang="vi-VN" dirty="0"/>
              <a:t>	</a:t>
            </a:r>
            <a:r>
              <a:rPr lang="vi-VN" dirty="0" smtClean="0"/>
              <a:t>size_sche //số lượng MST trong cá thể</a:t>
            </a:r>
          </a:p>
          <a:p>
            <a:r>
              <a:rPr lang="vi-VN" b="1" dirty="0" smtClean="0"/>
              <a:t>Output</a:t>
            </a:r>
            <a:r>
              <a:rPr lang="vi-VN" dirty="0" smtClean="0"/>
              <a:t>: mutate_P //Quần thể mới được tạo ra </a:t>
            </a:r>
          </a:p>
          <a:p>
            <a:r>
              <a:rPr lang="vi-VN" b="1" dirty="0" smtClean="0"/>
              <a:t>Begin</a:t>
            </a:r>
          </a:p>
          <a:p>
            <a:r>
              <a:rPr lang="vi-VN" b="1" dirty="0" smtClean="0"/>
              <a:t>      </a:t>
            </a:r>
            <a:r>
              <a:rPr lang="vi-VN" dirty="0" smtClean="0"/>
              <a:t> i = 1 	// không đột biến cá thể đầu </a:t>
            </a:r>
          </a:p>
          <a:p>
            <a:pPr lvl="1"/>
            <a:r>
              <a:rPr lang="vi-VN" b="1" dirty="0" smtClean="0"/>
              <a:t>While</a:t>
            </a:r>
            <a:r>
              <a:rPr lang="vi-VN" dirty="0" smtClean="0"/>
              <a:t> </a:t>
            </a:r>
            <a:r>
              <a:rPr lang="vi-VN" dirty="0"/>
              <a:t>(i ≤ N) </a:t>
            </a:r>
            <a:r>
              <a:rPr lang="vi-VN" b="1" dirty="0" smtClean="0"/>
              <a:t>do</a:t>
            </a:r>
          </a:p>
          <a:p>
            <a:pPr lvl="1"/>
            <a:r>
              <a:rPr lang="vi-VN" b="1" dirty="0"/>
              <a:t>	</a:t>
            </a:r>
            <a:r>
              <a:rPr lang="vi-VN" b="1" dirty="0" smtClean="0"/>
              <a:t>while </a:t>
            </a:r>
            <a:r>
              <a:rPr lang="vi-VN" dirty="0" smtClean="0"/>
              <a:t>( j </a:t>
            </a:r>
            <a:r>
              <a:rPr lang="vi-VN" dirty="0"/>
              <a:t>≤ </a:t>
            </a:r>
            <a:r>
              <a:rPr lang="vi-VN" dirty="0" smtClean="0"/>
              <a:t>size_sche) do</a:t>
            </a:r>
            <a:endParaRPr lang="vi-VN" b="1" dirty="0" smtClean="0"/>
          </a:p>
          <a:p>
            <a:pPr lvl="1"/>
            <a:r>
              <a:rPr lang="vi-VN" b="1" dirty="0"/>
              <a:t>	 </a:t>
            </a:r>
            <a:r>
              <a:rPr lang="vi-VN" b="1" dirty="0" smtClean="0"/>
              <a:t>      if </a:t>
            </a:r>
            <a:r>
              <a:rPr lang="vi-VN" dirty="0" smtClean="0"/>
              <a:t>(random &lt; mutation_rate)</a:t>
            </a:r>
            <a:r>
              <a:rPr lang="vi-VN" b="1" dirty="0" smtClean="0"/>
              <a:t> then</a:t>
            </a:r>
          </a:p>
          <a:p>
            <a:pPr lvl="1"/>
            <a:r>
              <a:rPr lang="vi-VN" b="1" dirty="0"/>
              <a:t>	</a:t>
            </a:r>
            <a:r>
              <a:rPr lang="vi-VN" b="1" dirty="0" smtClean="0"/>
              <a:t>	</a:t>
            </a:r>
            <a:r>
              <a:rPr lang="vi-VN" dirty="0" smtClean="0"/>
              <a:t>MST[j] = MST_NEW</a:t>
            </a:r>
          </a:p>
          <a:p>
            <a:pPr lvl="1"/>
            <a:r>
              <a:rPr lang="vi-VN" b="1" dirty="0"/>
              <a:t>	</a:t>
            </a:r>
            <a:r>
              <a:rPr lang="vi-VN" b="1" dirty="0" smtClean="0"/>
              <a:t>       endif</a:t>
            </a:r>
          </a:p>
          <a:p>
            <a:pPr lvl="1"/>
            <a:r>
              <a:rPr lang="vi-VN" b="1" dirty="0"/>
              <a:t>	</a:t>
            </a:r>
            <a:r>
              <a:rPr lang="vi-VN" dirty="0" smtClean="0"/>
              <a:t>j=j++</a:t>
            </a:r>
          </a:p>
          <a:p>
            <a:pPr lvl="1"/>
            <a:r>
              <a:rPr lang="vi-VN" b="1" dirty="0"/>
              <a:t>	</a:t>
            </a:r>
            <a:r>
              <a:rPr lang="vi-VN" b="1" dirty="0" smtClean="0"/>
              <a:t>endwhile	</a:t>
            </a:r>
            <a:endParaRPr lang="vi-VN" dirty="0" smtClean="0"/>
          </a:p>
          <a:p>
            <a:pPr lvl="2"/>
            <a:r>
              <a:rPr lang="vi-VN" dirty="0" smtClean="0"/>
              <a:t>i=i</a:t>
            </a:r>
            <a:r>
              <a:rPr lang="vi-VN" dirty="0"/>
              <a:t>++ </a:t>
            </a:r>
            <a:endParaRPr lang="vi-VN" dirty="0" smtClean="0"/>
          </a:p>
          <a:p>
            <a:pPr lvl="1"/>
            <a:r>
              <a:rPr lang="vi-VN" b="1" dirty="0" smtClean="0"/>
              <a:t>Endwhile</a:t>
            </a:r>
            <a:r>
              <a:rPr lang="vi-VN" dirty="0" smtClean="0"/>
              <a:t> </a:t>
            </a:r>
          </a:p>
          <a:p>
            <a:r>
              <a:rPr lang="vi-VN" b="1" dirty="0" smtClean="0"/>
              <a:t>End</a:t>
            </a:r>
            <a:r>
              <a:rPr lang="vi-VN" dirty="0" smtClean="0"/>
              <a:t> </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995202654"/>
              </p:ext>
            </p:extLst>
          </p:nvPr>
        </p:nvGraphicFramePr>
        <p:xfrm>
          <a:off x="6409699" y="2111375"/>
          <a:ext cx="4829800" cy="1030051"/>
        </p:xfrm>
        <a:graphic>
          <a:graphicData uri="http://schemas.openxmlformats.org/drawingml/2006/table">
            <a:tbl>
              <a:tblPr firstRow="1" bandRow="1">
                <a:tableStyleId>{22838BEF-8BB2-4498-84A7-C5851F593DF1}</a:tableStyleId>
              </a:tblPr>
              <a:tblGrid>
                <a:gridCol w="965960">
                  <a:extLst>
                    <a:ext uri="{9D8B030D-6E8A-4147-A177-3AD203B41FA5}">
                      <a16:colId xmlns:a16="http://schemas.microsoft.com/office/drawing/2014/main" val="3047661777"/>
                    </a:ext>
                  </a:extLst>
                </a:gridCol>
                <a:gridCol w="965960">
                  <a:extLst>
                    <a:ext uri="{9D8B030D-6E8A-4147-A177-3AD203B41FA5}">
                      <a16:colId xmlns:a16="http://schemas.microsoft.com/office/drawing/2014/main" val="3538199260"/>
                    </a:ext>
                  </a:extLst>
                </a:gridCol>
                <a:gridCol w="965960">
                  <a:extLst>
                    <a:ext uri="{9D8B030D-6E8A-4147-A177-3AD203B41FA5}">
                      <a16:colId xmlns:a16="http://schemas.microsoft.com/office/drawing/2014/main" val="2110316391"/>
                    </a:ext>
                  </a:extLst>
                </a:gridCol>
                <a:gridCol w="965960">
                  <a:extLst>
                    <a:ext uri="{9D8B030D-6E8A-4147-A177-3AD203B41FA5}">
                      <a16:colId xmlns:a16="http://schemas.microsoft.com/office/drawing/2014/main" val="1142537717"/>
                    </a:ext>
                  </a:extLst>
                </a:gridCol>
                <a:gridCol w="965960">
                  <a:extLst>
                    <a:ext uri="{9D8B030D-6E8A-4147-A177-3AD203B41FA5}">
                      <a16:colId xmlns:a16="http://schemas.microsoft.com/office/drawing/2014/main" val="262710530"/>
                    </a:ext>
                  </a:extLst>
                </a:gridCol>
              </a:tblGrid>
              <a:tr h="298531">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1796040922"/>
                  </a:ext>
                </a:extLst>
              </a:tr>
              <a:tr h="284371">
                <a:tc>
                  <a:txBody>
                    <a:bodyPr/>
                    <a:lstStyle/>
                    <a:p>
                      <a:pPr algn="ctr"/>
                      <a:r>
                        <a:rPr lang="vi-VN" sz="900" dirty="0" smtClean="0"/>
                        <a:t>IT</a:t>
                      </a:r>
                      <a:endParaRPr lang="en-US" sz="900" dirty="0"/>
                    </a:p>
                  </a:txBody>
                  <a:tcPr/>
                </a:tc>
                <a:tc>
                  <a:txBody>
                    <a:bodyPr/>
                    <a:lstStyle/>
                    <a:p>
                      <a:pPr algn="ctr"/>
                      <a:r>
                        <a:rPr lang="vi-VN" sz="900" dirty="0" smtClean="0"/>
                        <a:t>Java</a:t>
                      </a:r>
                      <a:endParaRPr lang="en-US" sz="900" dirty="0"/>
                    </a:p>
                  </a:txBody>
                  <a:tcPr/>
                </a:tc>
                <a:tc>
                  <a:txBody>
                    <a:bodyPr/>
                    <a:lstStyle/>
                    <a:p>
                      <a:pPr algn="ctr"/>
                      <a:r>
                        <a:rPr lang="vi-VN" sz="900" dirty="0" smtClean="0"/>
                        <a:t>210.H1</a:t>
                      </a:r>
                      <a:endParaRPr lang="en-US" sz="900" dirty="0"/>
                    </a:p>
                  </a:txBody>
                  <a:tcP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900" dirty="0" smtClean="0"/>
                        <a:t>Hoàng Nam Thắng</a:t>
                      </a:r>
                      <a:endParaRPr lang="en-US" sz="900" dirty="0" smtClean="0"/>
                    </a:p>
                  </a:txBody>
                  <a:tcPr/>
                </a:tc>
                <a:tc>
                  <a:txBody>
                    <a:bodyPr/>
                    <a:lstStyle/>
                    <a:p>
                      <a:pPr algn="ctr"/>
                      <a:r>
                        <a:rPr lang="vi-VN" sz="900" dirty="0" smtClean="0"/>
                        <a:t>Ca 3 – thứ 2</a:t>
                      </a:r>
                      <a:endParaRPr lang="en-US" sz="900" dirty="0"/>
                    </a:p>
                  </a:txBody>
                  <a:tcPr/>
                </a:tc>
                <a:extLst>
                  <a:ext uri="{0D108BD9-81ED-4DB2-BD59-A6C34878D82A}">
                    <a16:rowId xmlns:a16="http://schemas.microsoft.com/office/drawing/2014/main" val="3669680841"/>
                  </a:ext>
                </a:extLst>
              </a:tr>
              <a:tr h="284371">
                <a:tc>
                  <a:txBody>
                    <a:bodyPr/>
                    <a:lstStyle/>
                    <a:p>
                      <a:pPr algn="ctr"/>
                      <a:r>
                        <a:rPr lang="vi-VN" sz="900" dirty="0" smtClean="0"/>
                        <a:t>Toán ứng dụng</a:t>
                      </a:r>
                      <a:endParaRPr lang="en-US" sz="900" dirty="0"/>
                    </a:p>
                  </a:txBody>
                  <a:tcPr/>
                </a:tc>
                <a:tc>
                  <a:txBody>
                    <a:bodyPr/>
                    <a:lstStyle/>
                    <a:p>
                      <a:pPr algn="ctr"/>
                      <a:r>
                        <a:rPr lang="vi-VN" sz="900" dirty="0" smtClean="0"/>
                        <a:t>Phân tích thuật toán</a:t>
                      </a:r>
                      <a:endParaRPr lang="en-US" sz="900" dirty="0"/>
                    </a:p>
                  </a:txBody>
                  <a:tcPr/>
                </a:tc>
                <a:tc>
                  <a:txBody>
                    <a:bodyPr/>
                    <a:lstStyle/>
                    <a:p>
                      <a:pPr algn="ctr"/>
                      <a:r>
                        <a:rPr lang="vi-VN" sz="900" dirty="0" smtClean="0"/>
                        <a:t>101.H1</a:t>
                      </a:r>
                      <a:endParaRPr lang="en-US" sz="900" dirty="0"/>
                    </a:p>
                  </a:txBody>
                  <a:tcPr/>
                </a:tc>
                <a:tc>
                  <a:txBody>
                    <a:bodyPr/>
                    <a:lstStyle/>
                    <a:p>
                      <a:pPr algn="ctr"/>
                      <a:r>
                        <a:rPr lang="vi-VN" sz="900" dirty="0" smtClean="0"/>
                        <a:t>Phạm Hồng Phong</a:t>
                      </a:r>
                      <a:endParaRPr lang="en-US" sz="900" dirty="0"/>
                    </a:p>
                  </a:txBody>
                  <a:tcPr/>
                </a:tc>
                <a:tc>
                  <a:txBody>
                    <a:bodyPr/>
                    <a:lstStyle/>
                    <a:p>
                      <a:pPr algn="ctr"/>
                      <a:r>
                        <a:rPr lang="vi-VN" sz="900" dirty="0" smtClean="0"/>
                        <a:t>Ca 3 – thứ 4</a:t>
                      </a:r>
                      <a:endParaRPr lang="en-US" sz="900" dirty="0"/>
                    </a:p>
                  </a:txBody>
                  <a:tcPr/>
                </a:tc>
                <a:extLst>
                  <a:ext uri="{0D108BD9-81ED-4DB2-BD59-A6C34878D82A}">
                    <a16:rowId xmlns:a16="http://schemas.microsoft.com/office/drawing/2014/main" val="3860835404"/>
                  </a:ext>
                </a:extLst>
              </a:tr>
            </a:tbl>
          </a:graphicData>
        </a:graphic>
      </p:graphicFrame>
      <p:sp>
        <p:nvSpPr>
          <p:cNvPr id="18" name="Down Arrow 17"/>
          <p:cNvSpPr/>
          <p:nvPr/>
        </p:nvSpPr>
        <p:spPr>
          <a:xfrm>
            <a:off x="8572500" y="3248025"/>
            <a:ext cx="381000"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2986671069"/>
              </p:ext>
            </p:extLst>
          </p:nvPr>
        </p:nvGraphicFramePr>
        <p:xfrm>
          <a:off x="6409699" y="4620301"/>
          <a:ext cx="4829800" cy="1030051"/>
        </p:xfrm>
        <a:graphic>
          <a:graphicData uri="http://schemas.openxmlformats.org/drawingml/2006/table">
            <a:tbl>
              <a:tblPr firstRow="1" bandRow="1">
                <a:tableStyleId>{22838BEF-8BB2-4498-84A7-C5851F593DF1}</a:tableStyleId>
              </a:tblPr>
              <a:tblGrid>
                <a:gridCol w="965960">
                  <a:extLst>
                    <a:ext uri="{9D8B030D-6E8A-4147-A177-3AD203B41FA5}">
                      <a16:colId xmlns:a16="http://schemas.microsoft.com/office/drawing/2014/main" val="3047661777"/>
                    </a:ext>
                  </a:extLst>
                </a:gridCol>
                <a:gridCol w="965960">
                  <a:extLst>
                    <a:ext uri="{9D8B030D-6E8A-4147-A177-3AD203B41FA5}">
                      <a16:colId xmlns:a16="http://schemas.microsoft.com/office/drawing/2014/main" val="3538199260"/>
                    </a:ext>
                  </a:extLst>
                </a:gridCol>
                <a:gridCol w="965960">
                  <a:extLst>
                    <a:ext uri="{9D8B030D-6E8A-4147-A177-3AD203B41FA5}">
                      <a16:colId xmlns:a16="http://schemas.microsoft.com/office/drawing/2014/main" val="2110316391"/>
                    </a:ext>
                  </a:extLst>
                </a:gridCol>
                <a:gridCol w="965960">
                  <a:extLst>
                    <a:ext uri="{9D8B030D-6E8A-4147-A177-3AD203B41FA5}">
                      <a16:colId xmlns:a16="http://schemas.microsoft.com/office/drawing/2014/main" val="1142537717"/>
                    </a:ext>
                  </a:extLst>
                </a:gridCol>
                <a:gridCol w="965960">
                  <a:extLst>
                    <a:ext uri="{9D8B030D-6E8A-4147-A177-3AD203B41FA5}">
                      <a16:colId xmlns:a16="http://schemas.microsoft.com/office/drawing/2014/main" val="262710530"/>
                    </a:ext>
                  </a:extLst>
                </a:gridCol>
              </a:tblGrid>
              <a:tr h="298531">
                <a:tc>
                  <a:txBody>
                    <a:bodyPr/>
                    <a:lstStyle/>
                    <a:p>
                      <a:pPr algn="ctr"/>
                      <a:r>
                        <a:rPr lang="vi-VN" sz="900" dirty="0" smtClean="0"/>
                        <a:t>Bộ môn</a:t>
                      </a:r>
                      <a:endParaRPr lang="en-US" sz="900" dirty="0"/>
                    </a:p>
                  </a:txBody>
                  <a:tcPr/>
                </a:tc>
                <a:tc>
                  <a:txBody>
                    <a:bodyPr/>
                    <a:lstStyle/>
                    <a:p>
                      <a:pPr algn="ctr"/>
                      <a:r>
                        <a:rPr lang="vi-VN" sz="900" dirty="0" smtClean="0"/>
                        <a:t>Môn học</a:t>
                      </a:r>
                      <a:endParaRPr lang="en-US" sz="900" dirty="0"/>
                    </a:p>
                  </a:txBody>
                  <a:tcPr/>
                </a:tc>
                <a:tc>
                  <a:txBody>
                    <a:bodyPr/>
                    <a:lstStyle/>
                    <a:p>
                      <a:pPr algn="ctr"/>
                      <a:r>
                        <a:rPr lang="vi-VN" sz="900" dirty="0" smtClean="0"/>
                        <a:t>Phòng học</a:t>
                      </a:r>
                      <a:endParaRPr lang="en-US" sz="900" dirty="0"/>
                    </a:p>
                  </a:txBody>
                  <a:tcPr/>
                </a:tc>
                <a:tc>
                  <a:txBody>
                    <a:bodyPr/>
                    <a:lstStyle/>
                    <a:p>
                      <a:pPr algn="ctr"/>
                      <a:r>
                        <a:rPr lang="vi-VN" sz="900" dirty="0" smtClean="0"/>
                        <a:t>Giảng viên</a:t>
                      </a:r>
                      <a:endParaRPr lang="en-US" sz="900" dirty="0"/>
                    </a:p>
                  </a:txBody>
                  <a:tcPr/>
                </a:tc>
                <a:tc>
                  <a:txBody>
                    <a:bodyPr/>
                    <a:lstStyle/>
                    <a:p>
                      <a:pPr algn="ctr"/>
                      <a:r>
                        <a:rPr lang="vi-VN" sz="900" dirty="0" smtClean="0"/>
                        <a:t>Thời gian học</a:t>
                      </a:r>
                      <a:endParaRPr lang="en-US" sz="900" dirty="0"/>
                    </a:p>
                  </a:txBody>
                  <a:tcPr/>
                </a:tc>
                <a:extLst>
                  <a:ext uri="{0D108BD9-81ED-4DB2-BD59-A6C34878D82A}">
                    <a16:rowId xmlns:a16="http://schemas.microsoft.com/office/drawing/2014/main" val="1796040922"/>
                  </a:ext>
                </a:extLst>
              </a:tr>
              <a:tr h="284371">
                <a:tc>
                  <a:txBody>
                    <a:bodyPr/>
                    <a:lstStyle/>
                    <a:p>
                      <a:pPr algn="ctr"/>
                      <a:r>
                        <a:rPr lang="vi-VN" sz="900" dirty="0" smtClean="0"/>
                        <a:t>IT</a:t>
                      </a:r>
                      <a:endParaRPr lang="en-US" sz="900" dirty="0"/>
                    </a:p>
                  </a:txBody>
                  <a:tcPr/>
                </a:tc>
                <a:tc>
                  <a:txBody>
                    <a:bodyPr/>
                    <a:lstStyle/>
                    <a:p>
                      <a:pPr algn="ctr"/>
                      <a:r>
                        <a:rPr lang="vi-VN" sz="900" dirty="0" smtClean="0"/>
                        <a:t>Java</a:t>
                      </a:r>
                      <a:endParaRPr lang="en-US" sz="900" dirty="0"/>
                    </a:p>
                  </a:txBody>
                  <a:tcPr/>
                </a:tc>
                <a:tc>
                  <a:txBody>
                    <a:bodyPr/>
                    <a:lstStyle/>
                    <a:p>
                      <a:pPr algn="ctr"/>
                      <a:r>
                        <a:rPr lang="vi-VN" sz="900" dirty="0" smtClean="0"/>
                        <a:t>10.H3</a:t>
                      </a:r>
                      <a:endParaRPr lang="en-US" sz="900" dirty="0"/>
                    </a:p>
                  </a:txBody>
                  <a:tcP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900" dirty="0" smtClean="0"/>
                        <a:t>Hoàng Nam Thắng</a:t>
                      </a:r>
                      <a:endParaRPr lang="en-US" sz="900" dirty="0" smtClean="0"/>
                    </a:p>
                  </a:txBody>
                  <a:tcPr/>
                </a:tc>
                <a:tc>
                  <a:txBody>
                    <a:bodyPr/>
                    <a:lstStyle/>
                    <a:p>
                      <a:pPr algn="ctr"/>
                      <a:r>
                        <a:rPr lang="vi-VN" sz="900" dirty="0" smtClean="0"/>
                        <a:t>Ca 3 – thứ 2</a:t>
                      </a:r>
                      <a:endParaRPr lang="en-US" sz="900" dirty="0"/>
                    </a:p>
                  </a:txBody>
                  <a:tcPr/>
                </a:tc>
                <a:extLst>
                  <a:ext uri="{0D108BD9-81ED-4DB2-BD59-A6C34878D82A}">
                    <a16:rowId xmlns:a16="http://schemas.microsoft.com/office/drawing/2014/main" val="3669680841"/>
                  </a:ext>
                </a:extLst>
              </a:tr>
              <a:tr h="284371">
                <a:tc>
                  <a:txBody>
                    <a:bodyPr/>
                    <a:lstStyle/>
                    <a:p>
                      <a:pPr algn="ctr"/>
                      <a:r>
                        <a:rPr lang="vi-VN" sz="900" dirty="0" smtClean="0"/>
                        <a:t>Toán ứng dụng</a:t>
                      </a:r>
                      <a:endParaRPr lang="en-US" sz="900" dirty="0"/>
                    </a:p>
                  </a:txBody>
                  <a:tcPr/>
                </a:tc>
                <a:tc>
                  <a:txBody>
                    <a:bodyPr/>
                    <a:lstStyle/>
                    <a:p>
                      <a:pPr algn="ctr"/>
                      <a:r>
                        <a:rPr lang="vi-VN" sz="900" dirty="0" smtClean="0"/>
                        <a:t>Phân tích thuật toán</a:t>
                      </a:r>
                      <a:endParaRPr lang="en-US" sz="900" dirty="0"/>
                    </a:p>
                  </a:txBody>
                  <a:tcPr/>
                </a:tc>
                <a:tc>
                  <a:txBody>
                    <a:bodyPr/>
                    <a:lstStyle/>
                    <a:p>
                      <a:pPr algn="ctr"/>
                      <a:r>
                        <a:rPr lang="vi-VN" sz="900" dirty="0" smtClean="0"/>
                        <a:t>101.H1</a:t>
                      </a:r>
                      <a:endParaRPr lang="en-US" sz="900" dirty="0"/>
                    </a:p>
                  </a:txBody>
                  <a:tcPr/>
                </a:tc>
                <a:tc>
                  <a:txBody>
                    <a:bodyPr/>
                    <a:lstStyle/>
                    <a:p>
                      <a:pPr algn="ctr"/>
                      <a:r>
                        <a:rPr lang="vi-VN" sz="900" dirty="0" smtClean="0"/>
                        <a:t>Phạm Hồng Phong</a:t>
                      </a:r>
                      <a:endParaRPr lang="en-US" sz="900" dirty="0"/>
                    </a:p>
                  </a:txBody>
                  <a:tcPr/>
                </a:tc>
                <a:tc>
                  <a:txBody>
                    <a:bodyPr/>
                    <a:lstStyle/>
                    <a:p>
                      <a:pPr algn="ctr"/>
                      <a:r>
                        <a:rPr lang="vi-VN" sz="900" dirty="0" smtClean="0"/>
                        <a:t>Ca 3 – thứ 4</a:t>
                      </a:r>
                      <a:endParaRPr lang="en-US" sz="900" dirty="0"/>
                    </a:p>
                  </a:txBody>
                  <a:tcPr/>
                </a:tc>
                <a:extLst>
                  <a:ext uri="{0D108BD9-81ED-4DB2-BD59-A6C34878D82A}">
                    <a16:rowId xmlns:a16="http://schemas.microsoft.com/office/drawing/2014/main" val="3860835404"/>
                  </a:ext>
                </a:extLst>
              </a:tr>
            </a:tbl>
          </a:graphicData>
        </a:graphic>
      </p:graphicFrame>
    </p:spTree>
    <p:extLst>
      <p:ext uri="{BB962C8B-B14F-4D97-AF65-F5344CB8AC3E}">
        <p14:creationId xmlns:p14="http://schemas.microsoft.com/office/powerpoint/2010/main" val="2343381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3: Ứng dụng giải thuật di truyền vào bài toán xếp lịch</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809750"/>
            <a:ext cx="11545552" cy="2062103"/>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B4: Tìm lời giải:</a:t>
            </a:r>
          </a:p>
          <a:p>
            <a:endParaRPr lang="vi-VN" sz="2400" dirty="0" smtClean="0">
              <a:effectLst>
                <a:outerShdw blurRad="38100" dist="38100" dir="2700000" algn="tl">
                  <a:srgbClr val="000000">
                    <a:alpha val="43137"/>
                  </a:srgbClr>
                </a:outerShdw>
              </a:effectLst>
            </a:endParaRPr>
          </a:p>
          <a:p>
            <a:r>
              <a:rPr lang="vi-VN" sz="2000" dirty="0" smtClean="0"/>
              <a:t>Ý tưởng: Mỗi quần thể mới được tạo ra ta sẽ chọn cá thể mà có độ thích nghi tốt nhất</a:t>
            </a:r>
          </a:p>
          <a:p>
            <a:r>
              <a:rPr lang="vi-VN" sz="2000" dirty="0"/>
              <a:t> </a:t>
            </a:r>
            <a:r>
              <a:rPr lang="vi-VN" sz="2000" dirty="0" smtClean="0"/>
              <a:t>Dừng khi cá thể đó có độ thích nghi là 1 hoặc sau 20 lần lặp mà độ thích nghi không thay đổi.</a:t>
            </a:r>
          </a:p>
          <a:p>
            <a:endParaRPr lang="vi-VN" sz="2000" dirty="0"/>
          </a:p>
          <a:p>
            <a:r>
              <a:rPr lang="vi-VN" sz="2000" dirty="0" smtClean="0"/>
              <a:t>Cá thể tốt nhất trong quần thể trước sẽ được giữ lại để lai ghép với các cá thể của quần thể sau.</a:t>
            </a:r>
            <a:endParaRPr lang="vi-VN" sz="2000" dirty="0"/>
          </a:p>
        </p:txBody>
      </p:sp>
      <p:pic>
        <p:nvPicPr>
          <p:cNvPr id="13" name="Picture 12"/>
          <p:cNvPicPr>
            <a:picLocks noChangeAspect="1"/>
          </p:cNvPicPr>
          <p:nvPr/>
        </p:nvPicPr>
        <p:blipFill>
          <a:blip r:embed="rId2"/>
          <a:stretch>
            <a:fillRect/>
          </a:stretch>
        </p:blipFill>
        <p:spPr>
          <a:xfrm>
            <a:off x="1007144" y="3684739"/>
            <a:ext cx="4029671" cy="1607243"/>
          </a:xfrm>
          <a:prstGeom prst="rect">
            <a:avLst/>
          </a:prstGeom>
        </p:spPr>
      </p:pic>
      <p:pic>
        <p:nvPicPr>
          <p:cNvPr id="14" name="Picture 13"/>
          <p:cNvPicPr>
            <a:picLocks noChangeAspect="1"/>
          </p:cNvPicPr>
          <p:nvPr/>
        </p:nvPicPr>
        <p:blipFill>
          <a:blip r:embed="rId3"/>
          <a:stretch>
            <a:fillRect/>
          </a:stretch>
        </p:blipFill>
        <p:spPr>
          <a:xfrm>
            <a:off x="7259340" y="3561808"/>
            <a:ext cx="2637485" cy="1853103"/>
          </a:xfrm>
          <a:prstGeom prst="rect">
            <a:avLst/>
          </a:prstGeom>
        </p:spPr>
      </p:pic>
    </p:spTree>
    <p:extLst>
      <p:ext uri="{BB962C8B-B14F-4D97-AF65-F5344CB8AC3E}">
        <p14:creationId xmlns:p14="http://schemas.microsoft.com/office/powerpoint/2010/main" val="2349463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43667" y="1367880"/>
            <a:ext cx="11545552" cy="461665"/>
          </a:xfrm>
          <a:prstGeom prst="rect">
            <a:avLst/>
          </a:prstGeom>
          <a:noFill/>
        </p:spPr>
        <p:txBody>
          <a:bodyPr wrap="square" rtlCol="0">
            <a:spAutoFit/>
          </a:bodyPr>
          <a:lstStyle/>
          <a:p>
            <a:r>
              <a:rPr lang="vi-VN" sz="2400" dirty="0" smtClean="0">
                <a:effectLst>
                  <a:outerShdw blurRad="38100" dist="38100" dir="2700000" algn="tl">
                    <a:srgbClr val="000000">
                      <a:alpha val="43137"/>
                    </a:srgbClr>
                  </a:outerShdw>
                </a:effectLst>
              </a:rPr>
              <a:t>Cấu trúc máy tính thực hiện</a:t>
            </a:r>
            <a:endParaRPr lang="vi-VN" sz="2000" dirty="0"/>
          </a:p>
        </p:txBody>
      </p:sp>
      <p:sp>
        <p:nvSpPr>
          <p:cNvPr id="29" name="Rectangle 28"/>
          <p:cNvSpPr/>
          <p:nvPr/>
        </p:nvSpPr>
        <p:spPr>
          <a:xfrm>
            <a:off x="513460" y="1857084"/>
            <a:ext cx="7569701" cy="1877437"/>
          </a:xfrm>
          <a:prstGeom prst="rect">
            <a:avLst/>
          </a:prstGeom>
        </p:spPr>
        <p:txBody>
          <a:bodyPr wrap="none">
            <a:spAutoFit/>
          </a:bodyPr>
          <a:lstStyle/>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CPU: Intel(R) Core(TM) </a:t>
            </a:r>
            <a:r>
              <a:rPr lang="vi-VN" sz="2000" dirty="0">
                <a:latin typeface="Arial" panose="020B0604020202020204" pitchFamily="34" charset="0"/>
                <a:cs typeface="Arial" panose="020B0604020202020204" pitchFamily="34" charset="0"/>
              </a:rPr>
              <a:t>i7 8565</a:t>
            </a:r>
            <a:r>
              <a:rPr lang="en-US" sz="2000" dirty="0">
                <a:latin typeface="Arial" panose="020B0604020202020204" pitchFamily="34" charset="0"/>
                <a:cs typeface="Arial" panose="020B0604020202020204" pitchFamily="34" charset="0"/>
              </a:rPr>
              <a:t>U CPU @ 1.</a:t>
            </a:r>
            <a:r>
              <a:rPr lang="vi-VN" sz="2000" dirty="0">
                <a:latin typeface="Arial" panose="020B0604020202020204" pitchFamily="34" charset="0"/>
                <a:cs typeface="Arial" panose="020B0604020202020204" pitchFamily="34" charset="0"/>
              </a:rPr>
              <a:t>80</a:t>
            </a:r>
            <a:r>
              <a:rPr lang="en-US" sz="2000" dirty="0">
                <a:latin typeface="Arial" panose="020B0604020202020204" pitchFamily="34" charset="0"/>
                <a:cs typeface="Arial" panose="020B0604020202020204" pitchFamily="34" charset="0"/>
              </a:rPr>
              <a:t>GHz </a:t>
            </a:r>
            <a:r>
              <a:rPr lang="vi-VN" sz="2000" dirty="0">
                <a:latin typeface="Arial" panose="020B0604020202020204" pitchFamily="34" charset="0"/>
                <a:cs typeface="Arial" panose="020B0604020202020204" pitchFamily="34" charset="0"/>
              </a:rPr>
              <a:t>1.99</a:t>
            </a:r>
            <a:r>
              <a:rPr lang="en-US" sz="2000" dirty="0">
                <a:latin typeface="Arial" panose="020B0604020202020204" pitchFamily="34" charset="0"/>
                <a:cs typeface="Arial" panose="020B0604020202020204" pitchFamily="34" charset="0"/>
              </a:rPr>
              <a:t> GHz.</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RAM: </a:t>
            </a:r>
            <a:r>
              <a:rPr lang="vi-VN" sz="2000" dirty="0">
                <a:latin typeface="Arial" panose="020B0604020202020204" pitchFamily="34" charset="0"/>
                <a:cs typeface="Arial" panose="020B0604020202020204" pitchFamily="34" charset="0"/>
              </a:rPr>
              <a:t>8</a:t>
            </a:r>
            <a:r>
              <a:rPr lang="en-US" sz="2000" dirty="0">
                <a:latin typeface="Arial" panose="020B0604020202020204" pitchFamily="34" charset="0"/>
                <a:cs typeface="Arial" panose="020B0604020202020204" pitchFamily="34" charset="0"/>
              </a:rPr>
              <a:t> GB DDR3L </a:t>
            </a:r>
            <a:r>
              <a:rPr lang="vi-VN" sz="2000" dirty="0">
                <a:latin typeface="Arial" panose="020B0604020202020204" pitchFamily="34" charset="0"/>
                <a:cs typeface="Arial" panose="020B0604020202020204" pitchFamily="34" charset="0"/>
              </a:rPr>
              <a:t>18</a:t>
            </a:r>
            <a:r>
              <a:rPr lang="en-US" sz="2000" dirty="0">
                <a:latin typeface="Arial" panose="020B0604020202020204" pitchFamily="34" charset="0"/>
                <a:cs typeface="Arial" panose="020B0604020202020204" pitchFamily="34" charset="0"/>
              </a:rPr>
              <a:t>00MHz bus.</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VGA: </a:t>
            </a:r>
            <a:r>
              <a:rPr lang="en-US" sz="2000" u="sng" dirty="0">
                <a:latin typeface="Arial" panose="020B0604020202020204" pitchFamily="34" charset="0"/>
                <a:cs typeface="Arial" panose="020B0604020202020204" pitchFamily="34" charset="0"/>
                <a:hlinkClick r:id="rId2"/>
              </a:rPr>
              <a:t>NVIDIA® GeForce® GT 720M</a:t>
            </a:r>
            <a:endParaRPr lang="en-US" sz="20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Windows 10 Pro.</a:t>
            </a:r>
          </a:p>
          <a:p>
            <a:pPr marL="342900" lvl="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Compiler: Visual Studio </a:t>
            </a:r>
            <a:r>
              <a:rPr lang="vi-VN" sz="2000" dirty="0">
                <a:latin typeface="Arial" panose="020B0604020202020204" pitchFamily="34" charset="0"/>
                <a:cs typeface="Arial" panose="020B0604020202020204" pitchFamily="34" charset="0"/>
              </a:rPr>
              <a:t>code</a:t>
            </a:r>
            <a:r>
              <a:rPr lang="en-US" sz="2000" dirty="0">
                <a:latin typeface="Arial" panose="020B0604020202020204" pitchFamily="34" charset="0"/>
                <a:cs typeface="Arial" panose="020B0604020202020204" pitchFamily="34" charset="0"/>
              </a:rPr>
              <a:t>.</a:t>
            </a:r>
          </a:p>
          <a:p>
            <a:endParaRPr lang="vi-VN" sz="1600" dirty="0"/>
          </a:p>
        </p:txBody>
      </p:sp>
      <p:sp>
        <p:nvSpPr>
          <p:cNvPr id="20" name="TextBox 19"/>
          <p:cNvSpPr txBox="1"/>
          <p:nvPr/>
        </p:nvSpPr>
        <p:spPr>
          <a:xfrm>
            <a:off x="364110" y="3785595"/>
            <a:ext cx="11545552" cy="461665"/>
          </a:xfrm>
          <a:prstGeom prst="rect">
            <a:avLst/>
          </a:prstGeom>
          <a:noFill/>
        </p:spPr>
        <p:txBody>
          <a:bodyPr wrap="square" rtlCol="0">
            <a:spAutoFit/>
          </a:bodyPr>
          <a:lstStyle/>
          <a:p>
            <a:r>
              <a:rPr lang="vi-VN" sz="2400" dirty="0" smtClean="0">
                <a:effectLst>
                  <a:outerShdw blurRad="38100" dist="38100" dir="2700000" algn="tl">
                    <a:srgbClr val="000000">
                      <a:alpha val="43137"/>
                    </a:srgbClr>
                  </a:outerShdw>
                </a:effectLst>
              </a:rPr>
              <a:t>Ngôn ngữ cài đặt</a:t>
            </a:r>
            <a:endParaRPr lang="vi-VN" sz="2000" dirty="0"/>
          </a:p>
        </p:txBody>
      </p:sp>
      <p:sp>
        <p:nvSpPr>
          <p:cNvPr id="22" name="Rectangle 21"/>
          <p:cNvSpPr/>
          <p:nvPr/>
        </p:nvSpPr>
        <p:spPr>
          <a:xfrm>
            <a:off x="513460" y="4291790"/>
            <a:ext cx="1300356" cy="400110"/>
          </a:xfrm>
          <a:prstGeom prst="rect">
            <a:avLst/>
          </a:prstGeom>
        </p:spPr>
        <p:txBody>
          <a:bodyPr wrap="none">
            <a:spAutoFit/>
          </a:bodyPr>
          <a:lstStyle/>
          <a:p>
            <a:pPr marL="342900" lvl="0" indent="-342900">
              <a:buFont typeface="Arial" panose="020B0604020202020204" pitchFamily="34" charset="0"/>
              <a:buChar char="•"/>
            </a:pPr>
            <a:r>
              <a:rPr lang="vi-VN" sz="2000" dirty="0" smtClean="0">
                <a:latin typeface="Arial" panose="020B0604020202020204" pitchFamily="34" charset="0"/>
                <a:cs typeface="Arial" panose="020B0604020202020204" pitchFamily="34" charset="0"/>
              </a:rPr>
              <a:t>python</a:t>
            </a:r>
            <a:endParaRPr lang="vi-VN" sz="1600" dirty="0"/>
          </a:p>
        </p:txBody>
      </p:sp>
    </p:spTree>
    <p:extLst>
      <p:ext uri="{BB962C8B-B14F-4D97-AF65-F5344CB8AC3E}">
        <p14:creationId xmlns:p14="http://schemas.microsoft.com/office/powerpoint/2010/main" val="1174991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809750"/>
            <a:ext cx="11545552" cy="461665"/>
          </a:xfrm>
          <a:prstGeom prst="rect">
            <a:avLst/>
          </a:prstGeom>
          <a:noFill/>
        </p:spPr>
        <p:txBody>
          <a:bodyPr wrap="square" rtlCol="0">
            <a:spAutoFit/>
          </a:bodyPr>
          <a:lstStyle/>
          <a:p>
            <a:r>
              <a:rPr lang="vi-VN" sz="2400" dirty="0" smtClean="0">
                <a:effectLst>
                  <a:outerShdw blurRad="38100" dist="38100" dir="2700000" algn="tl">
                    <a:srgbClr val="000000">
                      <a:alpha val="43137"/>
                    </a:srgbClr>
                  </a:outerShdw>
                </a:effectLst>
              </a:rPr>
              <a:t>Cấu trúc thiết kế hệ thống.</a:t>
            </a:r>
            <a:endParaRPr lang="vi-VN" sz="2000" dirty="0"/>
          </a:p>
        </p:txBody>
      </p:sp>
      <p:sp>
        <p:nvSpPr>
          <p:cNvPr id="9" name="Oval 8"/>
          <p:cNvSpPr/>
          <p:nvPr/>
        </p:nvSpPr>
        <p:spPr>
          <a:xfrm>
            <a:off x="4338637" y="1921678"/>
            <a:ext cx="3514725" cy="1228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Service</a:t>
            </a:r>
          </a:p>
          <a:p>
            <a:pPr algn="ctr"/>
            <a:r>
              <a:rPr lang="vi-VN" dirty="0" smtClean="0"/>
              <a:t>(Xử lý thuật toán GAs)</a:t>
            </a:r>
            <a:endParaRPr lang="en-US" dirty="0"/>
          </a:p>
        </p:txBody>
      </p:sp>
      <p:sp>
        <p:nvSpPr>
          <p:cNvPr id="10" name="Flowchart: Magnetic Disk 9"/>
          <p:cNvSpPr/>
          <p:nvPr/>
        </p:nvSpPr>
        <p:spPr>
          <a:xfrm>
            <a:off x="9384072" y="3442182"/>
            <a:ext cx="1169669" cy="1619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Database</a:t>
            </a:r>
            <a:endParaRPr lang="en-US" dirty="0"/>
          </a:p>
        </p:txBody>
      </p:sp>
      <p:sp>
        <p:nvSpPr>
          <p:cNvPr id="11" name="Snip Same Side Corner Rectangle 10"/>
          <p:cNvSpPr/>
          <p:nvPr/>
        </p:nvSpPr>
        <p:spPr>
          <a:xfrm>
            <a:off x="1276613" y="3892258"/>
            <a:ext cx="2247900" cy="1169174"/>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Client</a:t>
            </a:r>
            <a:endParaRPr lang="en-US" dirty="0"/>
          </a:p>
        </p:txBody>
      </p:sp>
      <p:cxnSp>
        <p:nvCxnSpPr>
          <p:cNvPr id="12" name="Straight Arrow Connector 11"/>
          <p:cNvCxnSpPr/>
          <p:nvPr/>
        </p:nvCxnSpPr>
        <p:spPr>
          <a:xfrm>
            <a:off x="7930969" y="2612240"/>
            <a:ext cx="1467083" cy="103822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710488" y="2809025"/>
            <a:ext cx="1609957" cy="118846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131518" y="2572651"/>
            <a:ext cx="1104899" cy="120427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456756" y="2840645"/>
            <a:ext cx="974598" cy="105511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8743241">
            <a:off x="2829657" y="2805637"/>
            <a:ext cx="1450499" cy="369332"/>
          </a:xfrm>
          <a:prstGeom prst="rect">
            <a:avLst/>
          </a:prstGeom>
          <a:noFill/>
        </p:spPr>
        <p:txBody>
          <a:bodyPr wrap="square" rtlCol="0">
            <a:spAutoFit/>
          </a:bodyPr>
          <a:lstStyle/>
          <a:p>
            <a:r>
              <a:rPr lang="vi-VN" dirty="0" smtClean="0"/>
              <a:t>REST API </a:t>
            </a:r>
            <a:endParaRPr lang="en-US" dirty="0"/>
          </a:p>
        </p:txBody>
      </p:sp>
      <p:sp>
        <p:nvSpPr>
          <p:cNvPr id="17" name="TextBox 16"/>
          <p:cNvSpPr txBox="1"/>
          <p:nvPr/>
        </p:nvSpPr>
        <p:spPr>
          <a:xfrm rot="18743241">
            <a:off x="3443095" y="3327841"/>
            <a:ext cx="1450499" cy="369332"/>
          </a:xfrm>
          <a:prstGeom prst="rect">
            <a:avLst/>
          </a:prstGeom>
          <a:noFill/>
        </p:spPr>
        <p:txBody>
          <a:bodyPr wrap="square" rtlCol="0">
            <a:spAutoFit/>
          </a:bodyPr>
          <a:lstStyle/>
          <a:p>
            <a:r>
              <a:rPr lang="vi-VN" smtClean="0"/>
              <a:t>JSON Data</a:t>
            </a:r>
            <a:endParaRPr lang="en-US" dirty="0"/>
          </a:p>
        </p:txBody>
      </p:sp>
      <p:sp>
        <p:nvSpPr>
          <p:cNvPr id="18" name="TextBox 17"/>
          <p:cNvSpPr txBox="1"/>
          <p:nvPr/>
        </p:nvSpPr>
        <p:spPr>
          <a:xfrm rot="2235298">
            <a:off x="8129406" y="2756318"/>
            <a:ext cx="1450499" cy="369332"/>
          </a:xfrm>
          <a:prstGeom prst="rect">
            <a:avLst/>
          </a:prstGeom>
          <a:noFill/>
        </p:spPr>
        <p:txBody>
          <a:bodyPr wrap="square" rtlCol="0">
            <a:spAutoFit/>
          </a:bodyPr>
          <a:lstStyle/>
          <a:p>
            <a:r>
              <a:rPr lang="vi-VN" smtClean="0"/>
              <a:t>JSON Data</a:t>
            </a:r>
            <a:endParaRPr lang="en-US" dirty="0"/>
          </a:p>
        </p:txBody>
      </p:sp>
      <p:sp>
        <p:nvSpPr>
          <p:cNvPr id="19" name="TextBox 18"/>
          <p:cNvSpPr txBox="1"/>
          <p:nvPr/>
        </p:nvSpPr>
        <p:spPr>
          <a:xfrm rot="2141391">
            <a:off x="7527832" y="3365145"/>
            <a:ext cx="1450499" cy="369332"/>
          </a:xfrm>
          <a:prstGeom prst="rect">
            <a:avLst/>
          </a:prstGeom>
          <a:noFill/>
        </p:spPr>
        <p:txBody>
          <a:bodyPr wrap="square" rtlCol="0">
            <a:spAutoFit/>
          </a:bodyPr>
          <a:lstStyle/>
          <a:p>
            <a:r>
              <a:rPr lang="vi-VN" smtClean="0"/>
              <a:t>JSON Data</a:t>
            </a:r>
            <a:endParaRPr lang="en-US" dirty="0"/>
          </a:p>
        </p:txBody>
      </p:sp>
    </p:spTree>
    <p:extLst>
      <p:ext uri="{BB962C8B-B14F-4D97-AF65-F5344CB8AC3E}">
        <p14:creationId xmlns:p14="http://schemas.microsoft.com/office/powerpoint/2010/main" val="387631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 </a:t>
            </a:r>
            <a:r>
              <a:rPr lang="en-US" sz="2800" dirty="0">
                <a:solidFill>
                  <a:schemeClr val="bg1"/>
                </a:solidFill>
                <a:effectLst>
                  <a:outerShdw blurRad="38100" dist="38100" dir="2700000" algn="tl">
                    <a:srgbClr val="000000">
                      <a:alpha val="43137"/>
                    </a:srgbClr>
                  </a:outerShdw>
                </a:effectLst>
                <a:latin typeface="+mn-lt"/>
              </a:rPr>
              <a:t>1</a:t>
            </a:r>
            <a:r>
              <a:rPr lang="vi-VN" sz="2800" dirty="0" smtClean="0">
                <a:solidFill>
                  <a:schemeClr val="bg1"/>
                </a:solidFill>
                <a:effectLst>
                  <a:outerShdw blurRad="38100" dist="38100" dir="2700000" algn="tl">
                    <a:srgbClr val="000000">
                      <a:alpha val="43137"/>
                    </a:srgbClr>
                  </a:outerShdw>
                </a:effectLst>
                <a:latin typeface="+mn-lt"/>
              </a:rPr>
              <a:t>. Mở đầu – Mục tiêu của đề tài</a:t>
            </a:r>
            <a:endParaRPr lang="en-US" sz="2800" dirty="0">
              <a:solidFill>
                <a:schemeClr val="bg1"/>
              </a:solidFill>
              <a:effectLst>
                <a:outerShdw blurRad="38100" dist="38100" dir="2700000" algn="tl">
                  <a:srgbClr val="000000">
                    <a:alpha val="43137"/>
                  </a:srgbClr>
                </a:outerShdw>
              </a:effectLst>
              <a:latin typeface="+mn-lt"/>
            </a:endParaRPr>
          </a:p>
        </p:txBody>
      </p:sp>
      <p:sp>
        <p:nvSpPr>
          <p:cNvPr id="10"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11"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12"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13" name="TextBox 12"/>
          <p:cNvSpPr txBox="1"/>
          <p:nvPr/>
        </p:nvSpPr>
        <p:spPr>
          <a:xfrm>
            <a:off x="396961" y="1003261"/>
            <a:ext cx="10981764" cy="1938992"/>
          </a:xfrm>
          <a:prstGeom prst="rect">
            <a:avLst/>
          </a:prstGeom>
          <a:noFill/>
        </p:spPr>
        <p:txBody>
          <a:bodyPr wrap="square" rtlCol="0">
            <a:spAutoFit/>
          </a:bodyPr>
          <a:lstStyle/>
          <a:p>
            <a:pPr marL="342900" indent="-342900">
              <a:lnSpc>
                <a:spcPct val="150000"/>
              </a:lnSpc>
              <a:buFontTx/>
              <a:buChar char="-"/>
            </a:pPr>
            <a:r>
              <a:rPr lang="vi-VN" sz="2000" dirty="0" smtClean="0">
                <a:effectLst>
                  <a:outerShdw blurRad="38100" dist="38100" dir="2700000" algn="tl">
                    <a:srgbClr val="000000">
                      <a:alpha val="43137"/>
                    </a:srgbClr>
                  </a:outerShdw>
                </a:effectLst>
              </a:rPr>
              <a:t>Tìm hiểu và phát triển thuật toán di truyền truyền thống</a:t>
            </a:r>
          </a:p>
          <a:p>
            <a:pPr marL="342900" indent="-342900">
              <a:lnSpc>
                <a:spcPct val="150000"/>
              </a:lnSpc>
              <a:buFontTx/>
              <a:buChar char="-"/>
            </a:pPr>
            <a:r>
              <a:rPr lang="vi-VN" sz="2000" dirty="0" smtClean="0">
                <a:effectLst>
                  <a:outerShdw blurRad="38100" dist="38100" dir="2700000" algn="tl">
                    <a:srgbClr val="000000">
                      <a:alpha val="43137"/>
                    </a:srgbClr>
                  </a:outerShdw>
                </a:effectLst>
              </a:rPr>
              <a:t>Tìm hiểu những ứng dụng của thuật toán di truyền</a:t>
            </a:r>
          </a:p>
          <a:p>
            <a:pPr marL="342900" indent="-342900">
              <a:lnSpc>
                <a:spcPct val="150000"/>
              </a:lnSpc>
              <a:buFontTx/>
              <a:buChar char="-"/>
            </a:pPr>
            <a:r>
              <a:rPr lang="vi-VN" sz="2000" dirty="0" smtClean="0">
                <a:effectLst>
                  <a:outerShdw blurRad="38100" dist="38100" dir="2700000" algn="tl">
                    <a:srgbClr val="000000">
                      <a:alpha val="43137"/>
                    </a:srgbClr>
                  </a:outerShdw>
                </a:effectLst>
              </a:rPr>
              <a:t>Cài đặt thuật toán để giải quyết bài toán lập lịch và bài toán sinh từ</a:t>
            </a:r>
          </a:p>
          <a:p>
            <a:pPr marL="342900" indent="-342900">
              <a:lnSpc>
                <a:spcPct val="150000"/>
              </a:lnSpc>
              <a:buFontTx/>
              <a:buChar char="-"/>
            </a:pPr>
            <a:r>
              <a:rPr lang="vi-VN" sz="2000" dirty="0" smtClean="0">
                <a:effectLst>
                  <a:outerShdw blurRad="38100" dist="38100" dir="2700000" algn="tl">
                    <a:srgbClr val="000000">
                      <a:alpha val="43137"/>
                    </a:srgbClr>
                  </a:outerShdw>
                </a:effectLst>
              </a:rPr>
              <a:t>Thực nghiệm thuật toán trên 2 bài toán cụ thể</a:t>
            </a:r>
          </a:p>
        </p:txBody>
      </p:sp>
      <p:pic>
        <p:nvPicPr>
          <p:cNvPr id="33" name="Picture 32"/>
          <p:cNvPicPr>
            <a:picLocks noChangeAspect="1"/>
          </p:cNvPicPr>
          <p:nvPr/>
        </p:nvPicPr>
        <p:blipFill>
          <a:blip r:embed="rId2"/>
          <a:stretch>
            <a:fillRect/>
          </a:stretch>
        </p:blipFill>
        <p:spPr>
          <a:xfrm>
            <a:off x="3461175" y="3260017"/>
            <a:ext cx="6968490" cy="2721565"/>
          </a:xfrm>
          <a:prstGeom prst="rect">
            <a:avLst/>
          </a:prstGeom>
        </p:spPr>
      </p:pic>
      <p:pic>
        <p:nvPicPr>
          <p:cNvPr id="34" name="Picture 33"/>
          <p:cNvPicPr>
            <a:picLocks noChangeAspect="1"/>
          </p:cNvPicPr>
          <p:nvPr/>
        </p:nvPicPr>
        <p:blipFill>
          <a:blip r:embed="rId3"/>
          <a:stretch>
            <a:fillRect/>
          </a:stretch>
        </p:blipFill>
        <p:spPr>
          <a:xfrm>
            <a:off x="1446292" y="3657246"/>
            <a:ext cx="1512061" cy="1618073"/>
          </a:xfrm>
          <a:prstGeom prst="rect">
            <a:avLst/>
          </a:prstGeom>
        </p:spPr>
      </p:pic>
    </p:spTree>
    <p:extLst>
      <p:ext uri="{BB962C8B-B14F-4D97-AF65-F5344CB8AC3E}">
        <p14:creationId xmlns:p14="http://schemas.microsoft.com/office/powerpoint/2010/main" val="3202263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809750"/>
            <a:ext cx="11545552" cy="461665"/>
          </a:xfrm>
          <a:prstGeom prst="rect">
            <a:avLst/>
          </a:prstGeom>
          <a:noFill/>
        </p:spPr>
        <p:txBody>
          <a:bodyPr wrap="square" rtlCol="0">
            <a:spAutoFit/>
          </a:bodyPr>
          <a:lstStyle/>
          <a:p>
            <a:r>
              <a:rPr lang="vi-VN" sz="2400" dirty="0" smtClean="0">
                <a:effectLst>
                  <a:outerShdw blurRad="38100" dist="38100" dir="2700000" algn="tl">
                    <a:srgbClr val="000000">
                      <a:alpha val="43137"/>
                    </a:srgbClr>
                  </a:outerShdw>
                </a:effectLst>
              </a:rPr>
              <a:t>Lần 4.1: Với dữ liệu nhỏ.</a:t>
            </a:r>
            <a:endParaRPr lang="vi-VN" sz="2000" dirty="0"/>
          </a:p>
        </p:txBody>
      </p:sp>
      <p:graphicFrame>
        <p:nvGraphicFramePr>
          <p:cNvPr id="21" name="Table 20"/>
          <p:cNvGraphicFramePr>
            <a:graphicFrameLocks noGrp="1"/>
          </p:cNvGraphicFramePr>
          <p:nvPr>
            <p:extLst>
              <p:ext uri="{D42A27DB-BD31-4B8C-83A1-F6EECF244321}">
                <p14:modId xmlns:p14="http://schemas.microsoft.com/office/powerpoint/2010/main" val="1683726632"/>
              </p:ext>
            </p:extLst>
          </p:nvPr>
        </p:nvGraphicFramePr>
        <p:xfrm>
          <a:off x="1881362" y="1454405"/>
          <a:ext cx="7734911"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357806">
                  <a:extLst>
                    <a:ext uri="{9D8B030D-6E8A-4147-A177-3AD203B41FA5}">
                      <a16:colId xmlns:a16="http://schemas.microsoft.com/office/drawing/2014/main" val="3943052808"/>
                    </a:ext>
                  </a:extLst>
                </a:gridCol>
                <a:gridCol w="1400392">
                  <a:extLst>
                    <a:ext uri="{9D8B030D-6E8A-4147-A177-3AD203B41FA5}">
                      <a16:colId xmlns:a16="http://schemas.microsoft.com/office/drawing/2014/main" val="3271315843"/>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môn học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giảng viên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phòng học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Cỡ quần thể</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12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pic>
        <p:nvPicPr>
          <p:cNvPr id="2" name="Picture 1"/>
          <p:cNvPicPr>
            <a:picLocks noChangeAspect="1"/>
          </p:cNvPicPr>
          <p:nvPr/>
        </p:nvPicPr>
        <p:blipFill>
          <a:blip r:embed="rId2"/>
          <a:stretch>
            <a:fillRect/>
          </a:stretch>
        </p:blipFill>
        <p:spPr>
          <a:xfrm>
            <a:off x="1357792" y="2641600"/>
            <a:ext cx="8782050" cy="3295650"/>
          </a:xfrm>
          <a:prstGeom prst="rect">
            <a:avLst/>
          </a:prstGeom>
        </p:spPr>
      </p:pic>
    </p:spTree>
    <p:extLst>
      <p:ext uri="{BB962C8B-B14F-4D97-AF65-F5344CB8AC3E}">
        <p14:creationId xmlns:p14="http://schemas.microsoft.com/office/powerpoint/2010/main" val="1740890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809750"/>
            <a:ext cx="11545552" cy="461665"/>
          </a:xfrm>
          <a:prstGeom prst="rect">
            <a:avLst/>
          </a:prstGeom>
          <a:noFill/>
        </p:spPr>
        <p:txBody>
          <a:bodyPr wrap="square" rtlCol="0">
            <a:spAutoFit/>
          </a:bodyPr>
          <a:lstStyle/>
          <a:p>
            <a:r>
              <a:rPr lang="vi-VN" sz="2400" dirty="0" smtClean="0">
                <a:effectLst>
                  <a:outerShdw blurRad="38100" dist="38100" dir="2700000" algn="tl">
                    <a:srgbClr val="000000">
                      <a:alpha val="43137"/>
                    </a:srgbClr>
                  </a:outerShdw>
                </a:effectLst>
              </a:rPr>
              <a:t>Lần 4.2: Với dữ liệu vừa.</a:t>
            </a:r>
            <a:endParaRPr lang="vi-VN" sz="2000" dirty="0"/>
          </a:p>
        </p:txBody>
      </p:sp>
      <p:graphicFrame>
        <p:nvGraphicFramePr>
          <p:cNvPr id="9" name="Table 8"/>
          <p:cNvGraphicFramePr>
            <a:graphicFrameLocks noGrp="1"/>
          </p:cNvGraphicFramePr>
          <p:nvPr>
            <p:extLst>
              <p:ext uri="{D42A27DB-BD31-4B8C-83A1-F6EECF244321}">
                <p14:modId xmlns:p14="http://schemas.microsoft.com/office/powerpoint/2010/main" val="970223642"/>
              </p:ext>
            </p:extLst>
          </p:nvPr>
        </p:nvGraphicFramePr>
        <p:xfrm>
          <a:off x="1881362" y="1454405"/>
          <a:ext cx="7734911"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357806">
                  <a:extLst>
                    <a:ext uri="{9D8B030D-6E8A-4147-A177-3AD203B41FA5}">
                      <a16:colId xmlns:a16="http://schemas.microsoft.com/office/drawing/2014/main" val="3943052808"/>
                    </a:ext>
                  </a:extLst>
                </a:gridCol>
                <a:gridCol w="1400392">
                  <a:extLst>
                    <a:ext uri="{9D8B030D-6E8A-4147-A177-3AD203B41FA5}">
                      <a16:colId xmlns:a16="http://schemas.microsoft.com/office/drawing/2014/main" val="3271315843"/>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môn học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giảng viên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phòng học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Cỡ quần thể</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25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pic>
        <p:nvPicPr>
          <p:cNvPr id="3" name="Picture 2"/>
          <p:cNvPicPr>
            <a:picLocks noChangeAspect="1"/>
          </p:cNvPicPr>
          <p:nvPr/>
        </p:nvPicPr>
        <p:blipFill>
          <a:blip r:embed="rId2"/>
          <a:stretch>
            <a:fillRect/>
          </a:stretch>
        </p:blipFill>
        <p:spPr>
          <a:xfrm>
            <a:off x="2653192" y="2551113"/>
            <a:ext cx="6191250" cy="3476625"/>
          </a:xfrm>
          <a:prstGeom prst="rect">
            <a:avLst/>
          </a:prstGeom>
        </p:spPr>
      </p:pic>
    </p:spTree>
    <p:extLst>
      <p:ext uri="{BB962C8B-B14F-4D97-AF65-F5344CB8AC3E}">
        <p14:creationId xmlns:p14="http://schemas.microsoft.com/office/powerpoint/2010/main" val="2322700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9"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10"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11"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12" name="TextBox 11"/>
          <p:cNvSpPr txBox="1"/>
          <p:nvPr/>
        </p:nvSpPr>
        <p:spPr>
          <a:xfrm>
            <a:off x="323224" y="809750"/>
            <a:ext cx="11545552" cy="461665"/>
          </a:xfrm>
          <a:prstGeom prst="rect">
            <a:avLst/>
          </a:prstGeom>
          <a:noFill/>
        </p:spPr>
        <p:txBody>
          <a:bodyPr wrap="square" rtlCol="0">
            <a:spAutoFit/>
          </a:bodyPr>
          <a:lstStyle/>
          <a:p>
            <a:r>
              <a:rPr lang="vi-VN" sz="2400" dirty="0" smtClean="0">
                <a:effectLst>
                  <a:outerShdw blurRad="38100" dist="38100" dir="2700000" algn="tl">
                    <a:srgbClr val="000000">
                      <a:alpha val="43137"/>
                    </a:srgbClr>
                  </a:outerShdw>
                </a:effectLst>
              </a:rPr>
              <a:t>Lần 4.3: Với dữ liệu lớn.</a:t>
            </a:r>
            <a:endParaRPr lang="vi-VN" sz="2000" dirty="0"/>
          </a:p>
        </p:txBody>
      </p:sp>
      <p:graphicFrame>
        <p:nvGraphicFramePr>
          <p:cNvPr id="13" name="Table 12"/>
          <p:cNvGraphicFramePr>
            <a:graphicFrameLocks noGrp="1"/>
          </p:cNvGraphicFramePr>
          <p:nvPr>
            <p:extLst>
              <p:ext uri="{D42A27DB-BD31-4B8C-83A1-F6EECF244321}">
                <p14:modId xmlns:p14="http://schemas.microsoft.com/office/powerpoint/2010/main" val="3804464222"/>
              </p:ext>
            </p:extLst>
          </p:nvPr>
        </p:nvGraphicFramePr>
        <p:xfrm>
          <a:off x="1964491" y="1451798"/>
          <a:ext cx="7734911"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357806">
                  <a:extLst>
                    <a:ext uri="{9D8B030D-6E8A-4147-A177-3AD203B41FA5}">
                      <a16:colId xmlns:a16="http://schemas.microsoft.com/office/drawing/2014/main" val="3943052808"/>
                    </a:ext>
                  </a:extLst>
                </a:gridCol>
                <a:gridCol w="1400392">
                  <a:extLst>
                    <a:ext uri="{9D8B030D-6E8A-4147-A177-3AD203B41FA5}">
                      <a16:colId xmlns:a16="http://schemas.microsoft.com/office/drawing/2014/main" val="3271315843"/>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môn học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giảng viên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phòng học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35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20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pic>
        <p:nvPicPr>
          <p:cNvPr id="3" name="Picture 2"/>
          <p:cNvPicPr>
            <a:picLocks noChangeAspect="1"/>
          </p:cNvPicPr>
          <p:nvPr/>
        </p:nvPicPr>
        <p:blipFill>
          <a:blip r:embed="rId2"/>
          <a:stretch>
            <a:fillRect/>
          </a:stretch>
        </p:blipFill>
        <p:spPr>
          <a:xfrm>
            <a:off x="1479176" y="2281303"/>
            <a:ext cx="8705542" cy="4016245"/>
          </a:xfrm>
          <a:prstGeom prst="rect">
            <a:avLst/>
          </a:prstGeom>
        </p:spPr>
      </p:pic>
    </p:spTree>
    <p:extLst>
      <p:ext uri="{BB962C8B-B14F-4D97-AF65-F5344CB8AC3E}">
        <p14:creationId xmlns:p14="http://schemas.microsoft.com/office/powerpoint/2010/main" val="2246355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323224" y="809750"/>
            <a:ext cx="11545552" cy="461665"/>
          </a:xfrm>
          <a:prstGeom prst="rect">
            <a:avLst/>
          </a:prstGeom>
          <a:noFill/>
        </p:spPr>
        <p:txBody>
          <a:bodyPr wrap="square" rtlCol="0">
            <a:spAutoFit/>
          </a:bodyPr>
          <a:lstStyle/>
          <a:p>
            <a:r>
              <a:rPr lang="vi-VN" sz="2400" dirty="0" smtClean="0">
                <a:effectLst>
                  <a:outerShdw blurRad="38100" dist="38100" dir="2700000" algn="tl">
                    <a:srgbClr val="000000">
                      <a:alpha val="43137"/>
                    </a:srgbClr>
                  </a:outerShdw>
                </a:effectLst>
              </a:rPr>
              <a:t>Nhìn lại case thực nghiệm.</a:t>
            </a:r>
            <a:endParaRPr lang="vi-VN" sz="2000" dirty="0"/>
          </a:p>
        </p:txBody>
      </p:sp>
      <p:graphicFrame>
        <p:nvGraphicFramePr>
          <p:cNvPr id="9" name="Table 8"/>
          <p:cNvGraphicFramePr>
            <a:graphicFrameLocks noGrp="1"/>
          </p:cNvGraphicFramePr>
          <p:nvPr>
            <p:extLst>
              <p:ext uri="{D42A27DB-BD31-4B8C-83A1-F6EECF244321}">
                <p14:modId xmlns:p14="http://schemas.microsoft.com/office/powerpoint/2010/main" val="1649786689"/>
              </p:ext>
            </p:extLst>
          </p:nvPr>
        </p:nvGraphicFramePr>
        <p:xfrm>
          <a:off x="1941557" y="4138331"/>
          <a:ext cx="7734911"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357806">
                  <a:extLst>
                    <a:ext uri="{9D8B030D-6E8A-4147-A177-3AD203B41FA5}">
                      <a16:colId xmlns:a16="http://schemas.microsoft.com/office/drawing/2014/main" val="3943052808"/>
                    </a:ext>
                  </a:extLst>
                </a:gridCol>
                <a:gridCol w="1400392">
                  <a:extLst>
                    <a:ext uri="{9D8B030D-6E8A-4147-A177-3AD203B41FA5}">
                      <a16:colId xmlns:a16="http://schemas.microsoft.com/office/drawing/2014/main" val="3271315843"/>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môn học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giảng viên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phòng học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35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20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10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14345892"/>
              </p:ext>
            </p:extLst>
          </p:nvPr>
        </p:nvGraphicFramePr>
        <p:xfrm>
          <a:off x="1941556" y="1918190"/>
          <a:ext cx="7734911" cy="803148"/>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357806">
                  <a:extLst>
                    <a:ext uri="{9D8B030D-6E8A-4147-A177-3AD203B41FA5}">
                      <a16:colId xmlns:a16="http://schemas.microsoft.com/office/drawing/2014/main" val="3943052808"/>
                    </a:ext>
                  </a:extLst>
                </a:gridCol>
                <a:gridCol w="1400392">
                  <a:extLst>
                    <a:ext uri="{9D8B030D-6E8A-4147-A177-3AD203B41FA5}">
                      <a16:colId xmlns:a16="http://schemas.microsoft.com/office/drawing/2014/main" val="3271315843"/>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môn học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giảng viên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phòng học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12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8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9110323"/>
              </p:ext>
            </p:extLst>
          </p:nvPr>
        </p:nvGraphicFramePr>
        <p:xfrm>
          <a:off x="1941555" y="3028260"/>
          <a:ext cx="7734911"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357806">
                  <a:extLst>
                    <a:ext uri="{9D8B030D-6E8A-4147-A177-3AD203B41FA5}">
                      <a16:colId xmlns:a16="http://schemas.microsoft.com/office/drawing/2014/main" val="3943052808"/>
                    </a:ext>
                  </a:extLst>
                </a:gridCol>
                <a:gridCol w="1400392">
                  <a:extLst>
                    <a:ext uri="{9D8B030D-6E8A-4147-A177-3AD203B41FA5}">
                      <a16:colId xmlns:a16="http://schemas.microsoft.com/office/drawing/2014/main" val="3271315843"/>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môn học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giảng viên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phòng học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25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spTree>
    <p:extLst>
      <p:ext uri="{BB962C8B-B14F-4D97-AF65-F5344CB8AC3E}">
        <p14:creationId xmlns:p14="http://schemas.microsoft.com/office/powerpoint/2010/main" val="1334491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12" name="Rectangle 11"/>
          <p:cNvSpPr/>
          <p:nvPr/>
        </p:nvSpPr>
        <p:spPr>
          <a:xfrm>
            <a:off x="206291" y="825739"/>
            <a:ext cx="2659702" cy="369332"/>
          </a:xfrm>
          <a:prstGeom prst="rect">
            <a:avLst/>
          </a:prstGeom>
        </p:spPr>
        <p:txBody>
          <a:bodyPr wrap="none">
            <a:spAutoFit/>
          </a:bodyPr>
          <a:lstStyle/>
          <a:p>
            <a:r>
              <a:rPr lang="vi-VN" dirty="0" smtClean="0">
                <a:effectLst>
                  <a:outerShdw blurRad="38100" dist="38100" dir="2700000" algn="tl">
                    <a:srgbClr val="000000">
                      <a:alpha val="43137"/>
                    </a:srgbClr>
                  </a:outerShdw>
                </a:effectLst>
              </a:rPr>
              <a:t>So sánh các lần thực thi</a:t>
            </a:r>
            <a:endParaRPr lang="vi-VN" sz="1600" dirty="0"/>
          </a:p>
        </p:txBody>
      </p:sp>
      <p:pic>
        <p:nvPicPr>
          <p:cNvPr id="14" name="Picture 13"/>
          <p:cNvPicPr>
            <a:picLocks noChangeAspect="1"/>
          </p:cNvPicPr>
          <p:nvPr/>
        </p:nvPicPr>
        <p:blipFill>
          <a:blip r:embed="rId3"/>
          <a:stretch>
            <a:fillRect/>
          </a:stretch>
        </p:blipFill>
        <p:spPr>
          <a:xfrm>
            <a:off x="726411" y="1538392"/>
            <a:ext cx="10656029" cy="3887718"/>
          </a:xfrm>
          <a:prstGeom prst="rect">
            <a:avLst/>
          </a:prstGeom>
        </p:spPr>
      </p:pic>
    </p:spTree>
    <p:extLst>
      <p:ext uri="{BB962C8B-B14F-4D97-AF65-F5344CB8AC3E}">
        <p14:creationId xmlns:p14="http://schemas.microsoft.com/office/powerpoint/2010/main" val="1627554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Rectangle 7"/>
          <p:cNvSpPr/>
          <p:nvPr/>
        </p:nvSpPr>
        <p:spPr>
          <a:xfrm>
            <a:off x="206291" y="825739"/>
            <a:ext cx="7285969" cy="369332"/>
          </a:xfrm>
          <a:prstGeom prst="rect">
            <a:avLst/>
          </a:prstGeom>
        </p:spPr>
        <p:txBody>
          <a:bodyPr wrap="none">
            <a:spAutoFit/>
          </a:bodyPr>
          <a:lstStyle/>
          <a:p>
            <a:r>
              <a:rPr lang="vi-VN" dirty="0" smtClean="0">
                <a:effectLst>
                  <a:outerShdw blurRad="38100" dist="38100" dir="2700000" algn="tl">
                    <a:srgbClr val="000000">
                      <a:alpha val="43137"/>
                    </a:srgbClr>
                  </a:outerShdw>
                </a:effectLst>
              </a:rPr>
              <a:t>Thực nghiệm khi các thông số giống nhau ( chỉ thay đổi cỡ quần thể )</a:t>
            </a:r>
            <a:endParaRPr lang="vi-VN" sz="1600" dirty="0"/>
          </a:p>
        </p:txBody>
      </p:sp>
      <p:graphicFrame>
        <p:nvGraphicFramePr>
          <p:cNvPr id="10" name="Table 9"/>
          <p:cNvGraphicFramePr>
            <a:graphicFrameLocks noGrp="1"/>
          </p:cNvGraphicFramePr>
          <p:nvPr>
            <p:extLst>
              <p:ext uri="{D42A27DB-BD31-4B8C-83A1-F6EECF244321}">
                <p14:modId xmlns:p14="http://schemas.microsoft.com/office/powerpoint/2010/main" val="3176848929"/>
              </p:ext>
            </p:extLst>
          </p:nvPr>
        </p:nvGraphicFramePr>
        <p:xfrm>
          <a:off x="1941557" y="4138331"/>
          <a:ext cx="7734911"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357806">
                  <a:extLst>
                    <a:ext uri="{9D8B030D-6E8A-4147-A177-3AD203B41FA5}">
                      <a16:colId xmlns:a16="http://schemas.microsoft.com/office/drawing/2014/main" val="3943052808"/>
                    </a:ext>
                  </a:extLst>
                </a:gridCol>
                <a:gridCol w="1400392">
                  <a:extLst>
                    <a:ext uri="{9D8B030D-6E8A-4147-A177-3AD203B41FA5}">
                      <a16:colId xmlns:a16="http://schemas.microsoft.com/office/drawing/2014/main" val="3271315843"/>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môn học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giảng viên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phòng học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25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15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74256681"/>
              </p:ext>
            </p:extLst>
          </p:nvPr>
        </p:nvGraphicFramePr>
        <p:xfrm>
          <a:off x="1941556" y="1918190"/>
          <a:ext cx="7734911" cy="803148"/>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357806">
                  <a:extLst>
                    <a:ext uri="{9D8B030D-6E8A-4147-A177-3AD203B41FA5}">
                      <a16:colId xmlns:a16="http://schemas.microsoft.com/office/drawing/2014/main" val="3943052808"/>
                    </a:ext>
                  </a:extLst>
                </a:gridCol>
                <a:gridCol w="1400392">
                  <a:extLst>
                    <a:ext uri="{9D8B030D-6E8A-4147-A177-3AD203B41FA5}">
                      <a16:colId xmlns:a16="http://schemas.microsoft.com/office/drawing/2014/main" val="3271315843"/>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môn học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giảng viên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phòng học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25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8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05467110"/>
              </p:ext>
            </p:extLst>
          </p:nvPr>
        </p:nvGraphicFramePr>
        <p:xfrm>
          <a:off x="1941555" y="3028260"/>
          <a:ext cx="7734911"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357806">
                  <a:extLst>
                    <a:ext uri="{9D8B030D-6E8A-4147-A177-3AD203B41FA5}">
                      <a16:colId xmlns:a16="http://schemas.microsoft.com/office/drawing/2014/main" val="3943052808"/>
                    </a:ext>
                  </a:extLst>
                </a:gridCol>
                <a:gridCol w="1400392">
                  <a:extLst>
                    <a:ext uri="{9D8B030D-6E8A-4147-A177-3AD203B41FA5}">
                      <a16:colId xmlns:a16="http://schemas.microsoft.com/office/drawing/2014/main" val="3271315843"/>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Số môn học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giảng viên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a:effectLst/>
                        </a:rPr>
                        <a:t>Số phòng học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25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10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spTree>
    <p:extLst>
      <p:ext uri="{BB962C8B-B14F-4D97-AF65-F5344CB8AC3E}">
        <p14:creationId xmlns:p14="http://schemas.microsoft.com/office/powerpoint/2010/main" val="382249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0512" y="1219200"/>
            <a:ext cx="11610975" cy="4419600"/>
          </a:xfrm>
          <a:prstGeom prst="rect">
            <a:avLst/>
          </a:prstGeom>
        </p:spPr>
      </p:pic>
      <p:sp>
        <p:nvSpPr>
          <p:cNvPr id="5"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6"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7"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8"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9" name="Rectangle 8"/>
          <p:cNvSpPr/>
          <p:nvPr/>
        </p:nvSpPr>
        <p:spPr>
          <a:xfrm>
            <a:off x="206291" y="825739"/>
            <a:ext cx="2723823" cy="369332"/>
          </a:xfrm>
          <a:prstGeom prst="rect">
            <a:avLst/>
          </a:prstGeom>
        </p:spPr>
        <p:txBody>
          <a:bodyPr wrap="none">
            <a:spAutoFit/>
          </a:bodyPr>
          <a:lstStyle/>
          <a:p>
            <a:r>
              <a:rPr lang="vi-VN" dirty="0" smtClean="0">
                <a:effectLst>
                  <a:outerShdw blurRad="38100" dist="38100" dir="2700000" algn="tl">
                    <a:srgbClr val="000000">
                      <a:alpha val="43137"/>
                    </a:srgbClr>
                  </a:outerShdw>
                </a:effectLst>
              </a:rPr>
              <a:t>So sánh các lần thực thi.</a:t>
            </a:r>
            <a:endParaRPr lang="vi-VN" sz="1600" dirty="0"/>
          </a:p>
        </p:txBody>
      </p:sp>
    </p:spTree>
    <p:extLst>
      <p:ext uri="{BB962C8B-B14F-4D97-AF65-F5344CB8AC3E}">
        <p14:creationId xmlns:p14="http://schemas.microsoft.com/office/powerpoint/2010/main" val="4256778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Rectangle 7"/>
          <p:cNvSpPr/>
          <p:nvPr/>
        </p:nvSpPr>
        <p:spPr>
          <a:xfrm>
            <a:off x="206291" y="825739"/>
            <a:ext cx="5388013" cy="369332"/>
          </a:xfrm>
          <a:prstGeom prst="rect">
            <a:avLst/>
          </a:prstGeom>
        </p:spPr>
        <p:txBody>
          <a:bodyPr wrap="none">
            <a:spAutoFit/>
          </a:bodyPr>
          <a:lstStyle/>
          <a:p>
            <a:r>
              <a:rPr lang="vi-VN" dirty="0" smtClean="0">
                <a:effectLst>
                  <a:outerShdw blurRad="38100" dist="38100" dir="2700000" algn="tl">
                    <a:srgbClr val="000000">
                      <a:alpha val="43137"/>
                    </a:srgbClr>
                  </a:outerShdw>
                </a:effectLst>
              </a:rPr>
              <a:t>Thực nghiệm với bài toán tạo chữ theo chữ đã cho</a:t>
            </a:r>
            <a:endParaRPr lang="vi-VN" sz="1600" dirty="0"/>
          </a:p>
        </p:txBody>
      </p:sp>
      <p:sp>
        <p:nvSpPr>
          <p:cNvPr id="13" name="TextBox 12"/>
          <p:cNvSpPr txBox="1"/>
          <p:nvPr/>
        </p:nvSpPr>
        <p:spPr>
          <a:xfrm>
            <a:off x="360921" y="1477107"/>
            <a:ext cx="2300630" cy="369332"/>
          </a:xfrm>
          <a:prstGeom prst="rect">
            <a:avLst/>
          </a:prstGeom>
          <a:noFill/>
        </p:spPr>
        <p:txBody>
          <a:bodyPr wrap="none" rtlCol="0">
            <a:spAutoFit/>
          </a:bodyPr>
          <a:lstStyle/>
          <a:p>
            <a:r>
              <a:rPr lang="vi-VN" dirty="0" smtClean="0"/>
              <a:t>Chữ cần tạo </a:t>
            </a:r>
            <a:r>
              <a:rPr lang="vi-VN" b="1" dirty="0" smtClean="0"/>
              <a:t>group4</a:t>
            </a:r>
            <a:endParaRPr lang="en-US" b="1" dirty="0"/>
          </a:p>
        </p:txBody>
      </p:sp>
      <p:graphicFrame>
        <p:nvGraphicFramePr>
          <p:cNvPr id="14" name="Table 13"/>
          <p:cNvGraphicFramePr>
            <a:graphicFrameLocks noGrp="1"/>
          </p:cNvGraphicFramePr>
          <p:nvPr>
            <p:extLst>
              <p:ext uri="{D42A27DB-BD31-4B8C-83A1-F6EECF244321}">
                <p14:modId xmlns:p14="http://schemas.microsoft.com/office/powerpoint/2010/main" val="399634549"/>
              </p:ext>
            </p:extLst>
          </p:nvPr>
        </p:nvGraphicFramePr>
        <p:xfrm>
          <a:off x="368341" y="2128475"/>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773071782"/>
                    </a:ext>
                  </a:extLst>
                </a:gridCol>
                <a:gridCol w="1625600">
                  <a:extLst>
                    <a:ext uri="{9D8B030D-6E8A-4147-A177-3AD203B41FA5}">
                      <a16:colId xmlns:a16="http://schemas.microsoft.com/office/drawing/2014/main" val="4275827855"/>
                    </a:ext>
                  </a:extLst>
                </a:gridCol>
                <a:gridCol w="1625600">
                  <a:extLst>
                    <a:ext uri="{9D8B030D-6E8A-4147-A177-3AD203B41FA5}">
                      <a16:colId xmlns:a16="http://schemas.microsoft.com/office/drawing/2014/main" val="3552203110"/>
                    </a:ext>
                  </a:extLst>
                </a:gridCol>
                <a:gridCol w="1625600">
                  <a:extLst>
                    <a:ext uri="{9D8B030D-6E8A-4147-A177-3AD203B41FA5}">
                      <a16:colId xmlns:a16="http://schemas.microsoft.com/office/drawing/2014/main" val="4034529885"/>
                    </a:ext>
                  </a:extLst>
                </a:gridCol>
                <a:gridCol w="1625600">
                  <a:extLst>
                    <a:ext uri="{9D8B030D-6E8A-4147-A177-3AD203B41FA5}">
                      <a16:colId xmlns:a16="http://schemas.microsoft.com/office/drawing/2014/main" val="2147177419"/>
                    </a:ext>
                  </a:extLst>
                </a:gridCol>
              </a:tblGrid>
              <a:tr h="370840">
                <a:tc>
                  <a:txBody>
                    <a:bodyPr/>
                    <a:lstStyle/>
                    <a:p>
                      <a:r>
                        <a:rPr lang="vi-VN" dirty="0" smtClean="0"/>
                        <a:t>G</a:t>
                      </a:r>
                      <a:endParaRPr lang="en-US" dirty="0"/>
                    </a:p>
                  </a:txBody>
                  <a:tcPr/>
                </a:tc>
                <a:tc>
                  <a:txBody>
                    <a:bodyPr/>
                    <a:lstStyle/>
                    <a:p>
                      <a:r>
                        <a:rPr lang="vi-VN" dirty="0" smtClean="0"/>
                        <a:t>A</a:t>
                      </a:r>
                      <a:endParaRPr lang="en-US" dirty="0"/>
                    </a:p>
                  </a:txBody>
                  <a:tcPr/>
                </a:tc>
                <a:tc>
                  <a:txBody>
                    <a:bodyPr/>
                    <a:lstStyle/>
                    <a:p>
                      <a:r>
                        <a:rPr lang="vi-VN" dirty="0" smtClean="0"/>
                        <a:t>B</a:t>
                      </a:r>
                      <a:endParaRPr lang="en-US" dirty="0"/>
                    </a:p>
                  </a:txBody>
                  <a:tcPr/>
                </a:tc>
                <a:tc>
                  <a:txBody>
                    <a:bodyPr/>
                    <a:lstStyle/>
                    <a:p>
                      <a:r>
                        <a:rPr lang="vi-VN" dirty="0" smtClean="0"/>
                        <a:t>S</a:t>
                      </a:r>
                      <a:endParaRPr lang="en-US" dirty="0"/>
                    </a:p>
                  </a:txBody>
                  <a:tcPr/>
                </a:tc>
                <a:tc>
                  <a:txBody>
                    <a:bodyPr/>
                    <a:lstStyle/>
                    <a:p>
                      <a:r>
                        <a:rPr lang="vi-VN" dirty="0" smtClean="0"/>
                        <a:t>D</a:t>
                      </a:r>
                      <a:endParaRPr lang="en-US" dirty="0"/>
                    </a:p>
                  </a:txBody>
                  <a:tcPr/>
                </a:tc>
                <a:extLst>
                  <a:ext uri="{0D108BD9-81ED-4DB2-BD59-A6C34878D82A}">
                    <a16:rowId xmlns:a16="http://schemas.microsoft.com/office/drawing/2014/main" val="34508393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94331466"/>
              </p:ext>
            </p:extLst>
          </p:nvPr>
        </p:nvGraphicFramePr>
        <p:xfrm>
          <a:off x="368341" y="2696296"/>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187914065"/>
                    </a:ext>
                  </a:extLst>
                </a:gridCol>
                <a:gridCol w="1625600">
                  <a:extLst>
                    <a:ext uri="{9D8B030D-6E8A-4147-A177-3AD203B41FA5}">
                      <a16:colId xmlns:a16="http://schemas.microsoft.com/office/drawing/2014/main" val="1084082984"/>
                    </a:ext>
                  </a:extLst>
                </a:gridCol>
                <a:gridCol w="1625600">
                  <a:extLst>
                    <a:ext uri="{9D8B030D-6E8A-4147-A177-3AD203B41FA5}">
                      <a16:colId xmlns:a16="http://schemas.microsoft.com/office/drawing/2014/main" val="4024984024"/>
                    </a:ext>
                  </a:extLst>
                </a:gridCol>
                <a:gridCol w="1625600">
                  <a:extLst>
                    <a:ext uri="{9D8B030D-6E8A-4147-A177-3AD203B41FA5}">
                      <a16:colId xmlns:a16="http://schemas.microsoft.com/office/drawing/2014/main" val="815225186"/>
                    </a:ext>
                  </a:extLst>
                </a:gridCol>
                <a:gridCol w="1625600">
                  <a:extLst>
                    <a:ext uri="{9D8B030D-6E8A-4147-A177-3AD203B41FA5}">
                      <a16:colId xmlns:a16="http://schemas.microsoft.com/office/drawing/2014/main" val="3064427546"/>
                    </a:ext>
                  </a:extLst>
                </a:gridCol>
              </a:tblGrid>
              <a:tr h="370840">
                <a:tc>
                  <a:txBody>
                    <a:bodyPr/>
                    <a:lstStyle/>
                    <a:p>
                      <a:r>
                        <a:rPr lang="vi-VN" dirty="0" smtClean="0"/>
                        <a:t>A</a:t>
                      </a:r>
                      <a:endParaRPr lang="en-US" dirty="0"/>
                    </a:p>
                  </a:txBody>
                  <a:tcPr/>
                </a:tc>
                <a:tc>
                  <a:txBody>
                    <a:bodyPr/>
                    <a:lstStyle/>
                    <a:p>
                      <a:r>
                        <a:rPr lang="vi-VN" dirty="0" smtClean="0"/>
                        <a:t>B</a:t>
                      </a:r>
                      <a:endParaRPr lang="en-US" dirty="0"/>
                    </a:p>
                  </a:txBody>
                  <a:tcPr/>
                </a:tc>
                <a:tc>
                  <a:txBody>
                    <a:bodyPr/>
                    <a:lstStyle/>
                    <a:p>
                      <a:r>
                        <a:rPr lang="vi-VN" dirty="0" smtClean="0"/>
                        <a:t>D</a:t>
                      </a:r>
                      <a:endParaRPr lang="en-US" dirty="0"/>
                    </a:p>
                  </a:txBody>
                  <a:tcPr/>
                </a:tc>
                <a:tc>
                  <a:txBody>
                    <a:bodyPr/>
                    <a:lstStyle/>
                    <a:p>
                      <a:r>
                        <a:rPr lang="vi-VN" dirty="0" smtClean="0"/>
                        <a:t>A</a:t>
                      </a:r>
                      <a:endParaRPr lang="en-US" dirty="0"/>
                    </a:p>
                  </a:txBody>
                  <a:tcPr/>
                </a:tc>
                <a:tc>
                  <a:txBody>
                    <a:bodyPr/>
                    <a:lstStyle/>
                    <a:p>
                      <a:r>
                        <a:rPr lang="vi-VN" dirty="0" smtClean="0"/>
                        <a:t>F</a:t>
                      </a:r>
                      <a:endParaRPr lang="en-US" dirty="0"/>
                    </a:p>
                  </a:txBody>
                  <a:tcPr/>
                </a:tc>
                <a:extLst>
                  <a:ext uri="{0D108BD9-81ED-4DB2-BD59-A6C34878D82A}">
                    <a16:rowId xmlns:a16="http://schemas.microsoft.com/office/drawing/2014/main" val="222328878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51155547"/>
              </p:ext>
            </p:extLst>
          </p:nvPr>
        </p:nvGraphicFramePr>
        <p:xfrm>
          <a:off x="368341" y="3305626"/>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30497923"/>
                    </a:ext>
                  </a:extLst>
                </a:gridCol>
                <a:gridCol w="1625600">
                  <a:extLst>
                    <a:ext uri="{9D8B030D-6E8A-4147-A177-3AD203B41FA5}">
                      <a16:colId xmlns:a16="http://schemas.microsoft.com/office/drawing/2014/main" val="329910363"/>
                    </a:ext>
                  </a:extLst>
                </a:gridCol>
                <a:gridCol w="1625600">
                  <a:extLst>
                    <a:ext uri="{9D8B030D-6E8A-4147-A177-3AD203B41FA5}">
                      <a16:colId xmlns:a16="http://schemas.microsoft.com/office/drawing/2014/main" val="491895205"/>
                    </a:ext>
                  </a:extLst>
                </a:gridCol>
                <a:gridCol w="1625600">
                  <a:extLst>
                    <a:ext uri="{9D8B030D-6E8A-4147-A177-3AD203B41FA5}">
                      <a16:colId xmlns:a16="http://schemas.microsoft.com/office/drawing/2014/main" val="1741362495"/>
                    </a:ext>
                  </a:extLst>
                </a:gridCol>
                <a:gridCol w="1625600">
                  <a:extLst>
                    <a:ext uri="{9D8B030D-6E8A-4147-A177-3AD203B41FA5}">
                      <a16:colId xmlns:a16="http://schemas.microsoft.com/office/drawing/2014/main" val="798120106"/>
                    </a:ext>
                  </a:extLst>
                </a:gridCol>
              </a:tblGrid>
              <a:tr h="370840">
                <a:tc>
                  <a:txBody>
                    <a:bodyPr/>
                    <a:lstStyle/>
                    <a:p>
                      <a:r>
                        <a:rPr lang="vi-VN" dirty="0" smtClean="0"/>
                        <a:t>.</a:t>
                      </a:r>
                      <a:endParaRPr lang="en-US" dirty="0"/>
                    </a:p>
                  </a:txBody>
                  <a:tcPr/>
                </a:tc>
                <a:tc>
                  <a:txBody>
                    <a:bodyPr/>
                    <a:lstStyle/>
                    <a:p>
                      <a:r>
                        <a:rPr lang="vi-VN" dirty="0" smtClean="0"/>
                        <a:t>.</a:t>
                      </a:r>
                      <a:endParaRPr lang="en-US" dirty="0"/>
                    </a:p>
                  </a:txBody>
                  <a:tcPr/>
                </a:tc>
                <a:tc>
                  <a:txBody>
                    <a:bodyPr/>
                    <a:lstStyle/>
                    <a:p>
                      <a:r>
                        <a:rPr lang="vi-VN" dirty="0" smtClean="0"/>
                        <a:t>.</a:t>
                      </a:r>
                      <a:endParaRPr lang="en-US" dirty="0"/>
                    </a:p>
                  </a:txBody>
                  <a:tcPr/>
                </a:tc>
                <a:tc>
                  <a:txBody>
                    <a:bodyPr/>
                    <a:lstStyle/>
                    <a:p>
                      <a:r>
                        <a:rPr lang="vi-VN" dirty="0" smtClean="0"/>
                        <a:t>.</a:t>
                      </a:r>
                      <a:endParaRPr lang="en-US" dirty="0"/>
                    </a:p>
                  </a:txBody>
                  <a:tcPr/>
                </a:tc>
                <a:tc>
                  <a:txBody>
                    <a:bodyPr/>
                    <a:lstStyle/>
                    <a:p>
                      <a:r>
                        <a:rPr lang="vi-VN" dirty="0" smtClean="0"/>
                        <a:t>.</a:t>
                      </a:r>
                      <a:endParaRPr lang="en-US" dirty="0"/>
                    </a:p>
                  </a:txBody>
                  <a:tcPr/>
                </a:tc>
                <a:extLst>
                  <a:ext uri="{0D108BD9-81ED-4DB2-BD59-A6C34878D82A}">
                    <a16:rowId xmlns:a16="http://schemas.microsoft.com/office/drawing/2014/main" val="1398105127"/>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472603295"/>
              </p:ext>
            </p:extLst>
          </p:nvPr>
        </p:nvGraphicFramePr>
        <p:xfrm>
          <a:off x="368341" y="4001030"/>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773071782"/>
                    </a:ext>
                  </a:extLst>
                </a:gridCol>
                <a:gridCol w="1625600">
                  <a:extLst>
                    <a:ext uri="{9D8B030D-6E8A-4147-A177-3AD203B41FA5}">
                      <a16:colId xmlns:a16="http://schemas.microsoft.com/office/drawing/2014/main" val="4275827855"/>
                    </a:ext>
                  </a:extLst>
                </a:gridCol>
                <a:gridCol w="1625600">
                  <a:extLst>
                    <a:ext uri="{9D8B030D-6E8A-4147-A177-3AD203B41FA5}">
                      <a16:colId xmlns:a16="http://schemas.microsoft.com/office/drawing/2014/main" val="3552203110"/>
                    </a:ext>
                  </a:extLst>
                </a:gridCol>
                <a:gridCol w="1625600">
                  <a:extLst>
                    <a:ext uri="{9D8B030D-6E8A-4147-A177-3AD203B41FA5}">
                      <a16:colId xmlns:a16="http://schemas.microsoft.com/office/drawing/2014/main" val="4034529885"/>
                    </a:ext>
                  </a:extLst>
                </a:gridCol>
                <a:gridCol w="1625600">
                  <a:extLst>
                    <a:ext uri="{9D8B030D-6E8A-4147-A177-3AD203B41FA5}">
                      <a16:colId xmlns:a16="http://schemas.microsoft.com/office/drawing/2014/main" val="2147177419"/>
                    </a:ext>
                  </a:extLst>
                </a:gridCol>
              </a:tblGrid>
              <a:tr h="370840">
                <a:tc>
                  <a:txBody>
                    <a:bodyPr/>
                    <a:lstStyle/>
                    <a:p>
                      <a:r>
                        <a:rPr lang="vi-VN" dirty="0" smtClean="0"/>
                        <a:t>F</a:t>
                      </a:r>
                      <a:endParaRPr lang="en-US" dirty="0"/>
                    </a:p>
                  </a:txBody>
                  <a:tcPr/>
                </a:tc>
                <a:tc>
                  <a:txBody>
                    <a:bodyPr/>
                    <a:lstStyle/>
                    <a:p>
                      <a:r>
                        <a:rPr lang="vi-VN" dirty="0" smtClean="0"/>
                        <a:t>B</a:t>
                      </a:r>
                      <a:endParaRPr lang="en-US" dirty="0"/>
                    </a:p>
                  </a:txBody>
                  <a:tcPr/>
                </a:tc>
                <a:tc>
                  <a:txBody>
                    <a:bodyPr/>
                    <a:lstStyle/>
                    <a:p>
                      <a:r>
                        <a:rPr lang="vi-VN" dirty="0" smtClean="0"/>
                        <a:t>A</a:t>
                      </a:r>
                      <a:endParaRPr lang="en-US" dirty="0"/>
                    </a:p>
                  </a:txBody>
                  <a:tcPr/>
                </a:tc>
                <a:tc>
                  <a:txBody>
                    <a:bodyPr/>
                    <a:lstStyle/>
                    <a:p>
                      <a:r>
                        <a:rPr lang="vi-VN" dirty="0" smtClean="0"/>
                        <a:t>L</a:t>
                      </a:r>
                      <a:endParaRPr lang="en-US" dirty="0"/>
                    </a:p>
                  </a:txBody>
                  <a:tcPr/>
                </a:tc>
                <a:tc>
                  <a:txBody>
                    <a:bodyPr/>
                    <a:lstStyle/>
                    <a:p>
                      <a:r>
                        <a:rPr lang="vi-VN" dirty="0" smtClean="0"/>
                        <a:t>1</a:t>
                      </a:r>
                      <a:endParaRPr lang="en-US" dirty="0"/>
                    </a:p>
                  </a:txBody>
                  <a:tcPr/>
                </a:tc>
                <a:extLst>
                  <a:ext uri="{0D108BD9-81ED-4DB2-BD59-A6C34878D82A}">
                    <a16:rowId xmlns:a16="http://schemas.microsoft.com/office/drawing/2014/main" val="3450839308"/>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62120295"/>
              </p:ext>
            </p:extLst>
          </p:nvPr>
        </p:nvGraphicFramePr>
        <p:xfrm>
          <a:off x="360921" y="4764814"/>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773071782"/>
                    </a:ext>
                  </a:extLst>
                </a:gridCol>
                <a:gridCol w="1625600">
                  <a:extLst>
                    <a:ext uri="{9D8B030D-6E8A-4147-A177-3AD203B41FA5}">
                      <a16:colId xmlns:a16="http://schemas.microsoft.com/office/drawing/2014/main" val="4275827855"/>
                    </a:ext>
                  </a:extLst>
                </a:gridCol>
                <a:gridCol w="1625600">
                  <a:extLst>
                    <a:ext uri="{9D8B030D-6E8A-4147-A177-3AD203B41FA5}">
                      <a16:colId xmlns:a16="http://schemas.microsoft.com/office/drawing/2014/main" val="3552203110"/>
                    </a:ext>
                  </a:extLst>
                </a:gridCol>
                <a:gridCol w="1625600">
                  <a:extLst>
                    <a:ext uri="{9D8B030D-6E8A-4147-A177-3AD203B41FA5}">
                      <a16:colId xmlns:a16="http://schemas.microsoft.com/office/drawing/2014/main" val="4034529885"/>
                    </a:ext>
                  </a:extLst>
                </a:gridCol>
                <a:gridCol w="1625600">
                  <a:extLst>
                    <a:ext uri="{9D8B030D-6E8A-4147-A177-3AD203B41FA5}">
                      <a16:colId xmlns:a16="http://schemas.microsoft.com/office/drawing/2014/main" val="2147177419"/>
                    </a:ext>
                  </a:extLst>
                </a:gridCol>
              </a:tblGrid>
              <a:tr h="370840">
                <a:tc>
                  <a:txBody>
                    <a:bodyPr/>
                    <a:lstStyle/>
                    <a:p>
                      <a:r>
                        <a:rPr lang="vi-VN" dirty="0" smtClean="0"/>
                        <a:t>G</a:t>
                      </a:r>
                      <a:endParaRPr lang="en-US" dirty="0"/>
                    </a:p>
                  </a:txBody>
                  <a:tcPr/>
                </a:tc>
                <a:tc>
                  <a:txBody>
                    <a:bodyPr/>
                    <a:lstStyle/>
                    <a:p>
                      <a:r>
                        <a:rPr lang="vi-VN" dirty="0" smtClean="0"/>
                        <a:t>H</a:t>
                      </a:r>
                      <a:endParaRPr lang="en-US" dirty="0"/>
                    </a:p>
                  </a:txBody>
                  <a:tcPr/>
                </a:tc>
                <a:tc>
                  <a:txBody>
                    <a:bodyPr/>
                    <a:lstStyle/>
                    <a:p>
                      <a:r>
                        <a:rPr lang="vi-VN" dirty="0" smtClean="0"/>
                        <a:t>B</a:t>
                      </a:r>
                      <a:endParaRPr lang="en-US" dirty="0"/>
                    </a:p>
                  </a:txBody>
                  <a:tcPr/>
                </a:tc>
                <a:tc>
                  <a:txBody>
                    <a:bodyPr/>
                    <a:lstStyle/>
                    <a:p>
                      <a:r>
                        <a:rPr lang="vi-VN" dirty="0" smtClean="0"/>
                        <a:t>R</a:t>
                      </a:r>
                      <a:endParaRPr lang="en-US" dirty="0"/>
                    </a:p>
                  </a:txBody>
                  <a:tcPr/>
                </a:tc>
                <a:tc>
                  <a:txBody>
                    <a:bodyPr/>
                    <a:lstStyle/>
                    <a:p>
                      <a:r>
                        <a:rPr lang="vi-VN" dirty="0" smtClean="0"/>
                        <a:t>4</a:t>
                      </a:r>
                      <a:endParaRPr lang="en-US" dirty="0"/>
                    </a:p>
                  </a:txBody>
                  <a:tcPr/>
                </a:tc>
                <a:extLst>
                  <a:ext uri="{0D108BD9-81ED-4DB2-BD59-A6C34878D82A}">
                    <a16:rowId xmlns:a16="http://schemas.microsoft.com/office/drawing/2014/main" val="3450839308"/>
                  </a:ext>
                </a:extLst>
              </a:tr>
            </a:tbl>
          </a:graphicData>
        </a:graphic>
      </p:graphicFrame>
      <p:sp>
        <p:nvSpPr>
          <p:cNvPr id="19" name="Right Brace 18"/>
          <p:cNvSpPr/>
          <p:nvPr/>
        </p:nvSpPr>
        <p:spPr>
          <a:xfrm>
            <a:off x="8902840" y="2128475"/>
            <a:ext cx="592852" cy="3007179"/>
          </a:xfrm>
          <a:prstGeom prst="rightBrace">
            <a:avLst>
              <a:gd name="adj1" fmla="val 8333"/>
              <a:gd name="adj2" fmla="val 503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9686611" y="3491046"/>
            <a:ext cx="1133644" cy="369332"/>
          </a:xfrm>
          <a:prstGeom prst="rect">
            <a:avLst/>
          </a:prstGeom>
          <a:noFill/>
        </p:spPr>
        <p:txBody>
          <a:bodyPr wrap="none" rtlCol="0">
            <a:spAutoFit/>
          </a:bodyPr>
          <a:lstStyle/>
          <a:p>
            <a:r>
              <a:rPr lang="vi-VN" dirty="0" smtClean="0"/>
              <a:t>Quần thể</a:t>
            </a:r>
            <a:endParaRPr lang="en-US" dirty="0"/>
          </a:p>
        </p:txBody>
      </p:sp>
    </p:spTree>
    <p:extLst>
      <p:ext uri="{BB962C8B-B14F-4D97-AF65-F5344CB8AC3E}">
        <p14:creationId xmlns:p14="http://schemas.microsoft.com/office/powerpoint/2010/main" val="818259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Rectangle 7"/>
          <p:cNvSpPr/>
          <p:nvPr/>
        </p:nvSpPr>
        <p:spPr>
          <a:xfrm>
            <a:off x="206291" y="825739"/>
            <a:ext cx="5388013" cy="369332"/>
          </a:xfrm>
          <a:prstGeom prst="rect">
            <a:avLst/>
          </a:prstGeom>
        </p:spPr>
        <p:txBody>
          <a:bodyPr wrap="none">
            <a:spAutoFit/>
          </a:bodyPr>
          <a:lstStyle/>
          <a:p>
            <a:r>
              <a:rPr lang="vi-VN" dirty="0" smtClean="0">
                <a:effectLst>
                  <a:outerShdw blurRad="38100" dist="38100" dir="2700000" algn="tl">
                    <a:srgbClr val="000000">
                      <a:alpha val="43137"/>
                    </a:srgbClr>
                  </a:outerShdw>
                </a:effectLst>
              </a:rPr>
              <a:t>Thực nghiệm với bài toán tạo chữ theo chữ đã cho</a:t>
            </a:r>
            <a:endParaRPr lang="vi-VN" sz="1600" dirty="0"/>
          </a:p>
        </p:txBody>
      </p:sp>
      <p:sp>
        <p:nvSpPr>
          <p:cNvPr id="9" name="TextBox 8"/>
          <p:cNvSpPr txBox="1"/>
          <p:nvPr/>
        </p:nvSpPr>
        <p:spPr>
          <a:xfrm>
            <a:off x="360921" y="1477107"/>
            <a:ext cx="2236510" cy="369332"/>
          </a:xfrm>
          <a:prstGeom prst="rect">
            <a:avLst/>
          </a:prstGeom>
          <a:noFill/>
        </p:spPr>
        <p:txBody>
          <a:bodyPr wrap="none" rtlCol="0">
            <a:spAutoFit/>
          </a:bodyPr>
          <a:lstStyle/>
          <a:p>
            <a:r>
              <a:rPr lang="vi-VN" smtClean="0"/>
              <a:t>Chữ cần tạo group4</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341128393"/>
              </p:ext>
            </p:extLst>
          </p:nvPr>
        </p:nvGraphicFramePr>
        <p:xfrm>
          <a:off x="368341" y="2128475"/>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773071782"/>
                    </a:ext>
                  </a:extLst>
                </a:gridCol>
                <a:gridCol w="1625600">
                  <a:extLst>
                    <a:ext uri="{9D8B030D-6E8A-4147-A177-3AD203B41FA5}">
                      <a16:colId xmlns:a16="http://schemas.microsoft.com/office/drawing/2014/main" val="4275827855"/>
                    </a:ext>
                  </a:extLst>
                </a:gridCol>
                <a:gridCol w="1625600">
                  <a:extLst>
                    <a:ext uri="{9D8B030D-6E8A-4147-A177-3AD203B41FA5}">
                      <a16:colId xmlns:a16="http://schemas.microsoft.com/office/drawing/2014/main" val="3552203110"/>
                    </a:ext>
                  </a:extLst>
                </a:gridCol>
                <a:gridCol w="1625600">
                  <a:extLst>
                    <a:ext uri="{9D8B030D-6E8A-4147-A177-3AD203B41FA5}">
                      <a16:colId xmlns:a16="http://schemas.microsoft.com/office/drawing/2014/main" val="4034529885"/>
                    </a:ext>
                  </a:extLst>
                </a:gridCol>
                <a:gridCol w="1625600">
                  <a:extLst>
                    <a:ext uri="{9D8B030D-6E8A-4147-A177-3AD203B41FA5}">
                      <a16:colId xmlns:a16="http://schemas.microsoft.com/office/drawing/2014/main" val="2147177419"/>
                    </a:ext>
                  </a:extLst>
                </a:gridCol>
              </a:tblGrid>
              <a:tr h="370840">
                <a:tc>
                  <a:txBody>
                    <a:bodyPr/>
                    <a:lstStyle/>
                    <a:p>
                      <a:r>
                        <a:rPr lang="vi-VN" dirty="0" smtClean="0"/>
                        <a:t>G</a:t>
                      </a:r>
                      <a:endParaRPr lang="en-US" dirty="0"/>
                    </a:p>
                  </a:txBody>
                  <a:tcPr/>
                </a:tc>
                <a:tc>
                  <a:txBody>
                    <a:bodyPr/>
                    <a:lstStyle/>
                    <a:p>
                      <a:r>
                        <a:rPr lang="vi-VN" dirty="0" smtClean="0"/>
                        <a:t>A</a:t>
                      </a:r>
                      <a:endParaRPr lang="en-US" dirty="0"/>
                    </a:p>
                  </a:txBody>
                  <a:tcPr/>
                </a:tc>
                <a:tc>
                  <a:txBody>
                    <a:bodyPr/>
                    <a:lstStyle/>
                    <a:p>
                      <a:r>
                        <a:rPr lang="vi-VN" dirty="0" smtClean="0"/>
                        <a:t>B</a:t>
                      </a:r>
                      <a:endParaRPr lang="en-US" dirty="0"/>
                    </a:p>
                  </a:txBody>
                  <a:tcPr/>
                </a:tc>
                <a:tc>
                  <a:txBody>
                    <a:bodyPr/>
                    <a:lstStyle/>
                    <a:p>
                      <a:r>
                        <a:rPr lang="vi-VN" dirty="0" smtClean="0"/>
                        <a:t>G</a:t>
                      </a:r>
                      <a:endParaRPr lang="en-US" dirty="0"/>
                    </a:p>
                  </a:txBody>
                  <a:tcPr/>
                </a:tc>
                <a:tc>
                  <a:txBody>
                    <a:bodyPr/>
                    <a:lstStyle/>
                    <a:p>
                      <a:r>
                        <a:rPr lang="vi-VN" dirty="0" smtClean="0"/>
                        <a:t>D</a:t>
                      </a:r>
                      <a:endParaRPr lang="en-US" dirty="0"/>
                    </a:p>
                  </a:txBody>
                  <a:tcPr/>
                </a:tc>
                <a:extLst>
                  <a:ext uri="{0D108BD9-81ED-4DB2-BD59-A6C34878D82A}">
                    <a16:rowId xmlns:a16="http://schemas.microsoft.com/office/drawing/2014/main" val="3450839308"/>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45730642"/>
              </p:ext>
            </p:extLst>
          </p:nvPr>
        </p:nvGraphicFramePr>
        <p:xfrm>
          <a:off x="360921" y="2779843"/>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773071782"/>
                    </a:ext>
                  </a:extLst>
                </a:gridCol>
                <a:gridCol w="1625600">
                  <a:extLst>
                    <a:ext uri="{9D8B030D-6E8A-4147-A177-3AD203B41FA5}">
                      <a16:colId xmlns:a16="http://schemas.microsoft.com/office/drawing/2014/main" val="4275827855"/>
                    </a:ext>
                  </a:extLst>
                </a:gridCol>
                <a:gridCol w="1625600">
                  <a:extLst>
                    <a:ext uri="{9D8B030D-6E8A-4147-A177-3AD203B41FA5}">
                      <a16:colId xmlns:a16="http://schemas.microsoft.com/office/drawing/2014/main" val="3552203110"/>
                    </a:ext>
                  </a:extLst>
                </a:gridCol>
                <a:gridCol w="1625600">
                  <a:extLst>
                    <a:ext uri="{9D8B030D-6E8A-4147-A177-3AD203B41FA5}">
                      <a16:colId xmlns:a16="http://schemas.microsoft.com/office/drawing/2014/main" val="4034529885"/>
                    </a:ext>
                  </a:extLst>
                </a:gridCol>
                <a:gridCol w="1625600">
                  <a:extLst>
                    <a:ext uri="{9D8B030D-6E8A-4147-A177-3AD203B41FA5}">
                      <a16:colId xmlns:a16="http://schemas.microsoft.com/office/drawing/2014/main" val="2147177419"/>
                    </a:ext>
                  </a:extLst>
                </a:gridCol>
              </a:tblGrid>
              <a:tr h="370840">
                <a:tc>
                  <a:txBody>
                    <a:bodyPr/>
                    <a:lstStyle/>
                    <a:p>
                      <a:r>
                        <a:rPr lang="vi-VN" dirty="0" smtClean="0"/>
                        <a:t>G</a:t>
                      </a:r>
                      <a:endParaRPr lang="en-US" dirty="0"/>
                    </a:p>
                  </a:txBody>
                  <a:tcPr/>
                </a:tc>
                <a:tc>
                  <a:txBody>
                    <a:bodyPr/>
                    <a:lstStyle/>
                    <a:p>
                      <a:r>
                        <a:rPr lang="vi-VN" dirty="0" smtClean="0"/>
                        <a:t>R</a:t>
                      </a:r>
                      <a:endParaRPr lang="en-US" dirty="0"/>
                    </a:p>
                  </a:txBody>
                  <a:tcPr/>
                </a:tc>
                <a:tc>
                  <a:txBody>
                    <a:bodyPr/>
                    <a:lstStyle/>
                    <a:p>
                      <a:r>
                        <a:rPr lang="vi-VN" dirty="0" smtClean="0"/>
                        <a:t>B</a:t>
                      </a:r>
                      <a:endParaRPr lang="en-US" dirty="0"/>
                    </a:p>
                  </a:txBody>
                  <a:tcPr/>
                </a:tc>
                <a:tc>
                  <a:txBody>
                    <a:bodyPr/>
                    <a:lstStyle/>
                    <a:p>
                      <a:r>
                        <a:rPr lang="vi-VN" dirty="0" smtClean="0"/>
                        <a:t>R</a:t>
                      </a:r>
                      <a:endParaRPr lang="en-US" dirty="0"/>
                    </a:p>
                  </a:txBody>
                  <a:tcPr/>
                </a:tc>
                <a:tc>
                  <a:txBody>
                    <a:bodyPr/>
                    <a:lstStyle/>
                    <a:p>
                      <a:r>
                        <a:rPr lang="vi-VN" dirty="0" smtClean="0"/>
                        <a:t>4</a:t>
                      </a:r>
                      <a:endParaRPr lang="en-US" dirty="0"/>
                    </a:p>
                  </a:txBody>
                  <a:tcPr/>
                </a:tc>
                <a:extLst>
                  <a:ext uri="{0D108BD9-81ED-4DB2-BD59-A6C34878D82A}">
                    <a16:rowId xmlns:a16="http://schemas.microsoft.com/office/drawing/2014/main" val="3450839308"/>
                  </a:ext>
                </a:extLst>
              </a:tr>
            </a:tbl>
          </a:graphicData>
        </a:graphic>
      </p:graphicFrame>
      <p:sp>
        <p:nvSpPr>
          <p:cNvPr id="15" name="Right Brace 14"/>
          <p:cNvSpPr/>
          <p:nvPr/>
        </p:nvSpPr>
        <p:spPr>
          <a:xfrm>
            <a:off x="8902840" y="2128476"/>
            <a:ext cx="592852" cy="464000"/>
          </a:xfrm>
          <a:prstGeom prst="rightBrace">
            <a:avLst>
              <a:gd name="adj1" fmla="val 8333"/>
              <a:gd name="adj2" fmla="val 503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9599623" y="2175810"/>
            <a:ext cx="1300356" cy="369332"/>
          </a:xfrm>
          <a:prstGeom prst="rect">
            <a:avLst/>
          </a:prstGeom>
          <a:noFill/>
        </p:spPr>
        <p:txBody>
          <a:bodyPr wrap="none" rtlCol="0">
            <a:spAutoFit/>
          </a:bodyPr>
          <a:lstStyle/>
          <a:p>
            <a:r>
              <a:rPr lang="vi-VN" dirty="0" smtClean="0"/>
              <a:t>Cá thể cha</a:t>
            </a:r>
            <a:endParaRPr lang="en-US" dirty="0"/>
          </a:p>
        </p:txBody>
      </p:sp>
      <p:sp>
        <p:nvSpPr>
          <p:cNvPr id="19" name="Right Brace 18"/>
          <p:cNvSpPr/>
          <p:nvPr/>
        </p:nvSpPr>
        <p:spPr>
          <a:xfrm>
            <a:off x="8914481" y="2686683"/>
            <a:ext cx="592852" cy="464000"/>
          </a:xfrm>
          <a:prstGeom prst="rightBrace">
            <a:avLst>
              <a:gd name="adj1" fmla="val 8333"/>
              <a:gd name="adj2" fmla="val 503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9611264" y="2734017"/>
            <a:ext cx="1249060" cy="369332"/>
          </a:xfrm>
          <a:prstGeom prst="rect">
            <a:avLst/>
          </a:prstGeom>
          <a:noFill/>
        </p:spPr>
        <p:txBody>
          <a:bodyPr wrap="none" rtlCol="0">
            <a:spAutoFit/>
          </a:bodyPr>
          <a:lstStyle/>
          <a:p>
            <a:r>
              <a:rPr lang="vi-VN" dirty="0" smtClean="0"/>
              <a:t>Cá thể mẹ</a:t>
            </a:r>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693253317"/>
              </p:ext>
            </p:extLst>
          </p:nvPr>
        </p:nvGraphicFramePr>
        <p:xfrm>
          <a:off x="368341" y="3915975"/>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95227552"/>
                    </a:ext>
                  </a:extLst>
                </a:gridCol>
                <a:gridCol w="1625600">
                  <a:extLst>
                    <a:ext uri="{9D8B030D-6E8A-4147-A177-3AD203B41FA5}">
                      <a16:colId xmlns:a16="http://schemas.microsoft.com/office/drawing/2014/main" val="1167753263"/>
                    </a:ext>
                  </a:extLst>
                </a:gridCol>
                <a:gridCol w="1625600">
                  <a:extLst>
                    <a:ext uri="{9D8B030D-6E8A-4147-A177-3AD203B41FA5}">
                      <a16:colId xmlns:a16="http://schemas.microsoft.com/office/drawing/2014/main" val="944824694"/>
                    </a:ext>
                  </a:extLst>
                </a:gridCol>
                <a:gridCol w="1625600">
                  <a:extLst>
                    <a:ext uri="{9D8B030D-6E8A-4147-A177-3AD203B41FA5}">
                      <a16:colId xmlns:a16="http://schemas.microsoft.com/office/drawing/2014/main" val="3551739803"/>
                    </a:ext>
                  </a:extLst>
                </a:gridCol>
                <a:gridCol w="1625600">
                  <a:extLst>
                    <a:ext uri="{9D8B030D-6E8A-4147-A177-3AD203B41FA5}">
                      <a16:colId xmlns:a16="http://schemas.microsoft.com/office/drawing/2014/main" val="1468397065"/>
                    </a:ext>
                  </a:extLst>
                </a:gridCol>
              </a:tblGrid>
              <a:tr h="370840">
                <a:tc>
                  <a:txBody>
                    <a:bodyPr/>
                    <a:lstStyle/>
                    <a:p>
                      <a:r>
                        <a:rPr lang="vi-VN" dirty="0" smtClean="0"/>
                        <a:t>G</a:t>
                      </a:r>
                      <a:endParaRPr lang="en-US" dirty="0"/>
                    </a:p>
                  </a:txBody>
                  <a:tcPr/>
                </a:tc>
                <a:tc>
                  <a:txBody>
                    <a:bodyPr/>
                    <a:lstStyle/>
                    <a:p>
                      <a:r>
                        <a:rPr lang="vi-VN" dirty="0" smtClean="0"/>
                        <a:t>R</a:t>
                      </a:r>
                      <a:endParaRPr lang="en-US" dirty="0"/>
                    </a:p>
                  </a:txBody>
                  <a:tcPr/>
                </a:tc>
                <a:tc>
                  <a:txBody>
                    <a:bodyPr/>
                    <a:lstStyle/>
                    <a:p>
                      <a:r>
                        <a:rPr lang="vi-VN" dirty="0" smtClean="0"/>
                        <a:t>B</a:t>
                      </a:r>
                      <a:endParaRPr lang="en-US" dirty="0"/>
                    </a:p>
                  </a:txBody>
                  <a:tcPr/>
                </a:tc>
                <a:tc>
                  <a:txBody>
                    <a:bodyPr/>
                    <a:lstStyle/>
                    <a:p>
                      <a:r>
                        <a:rPr lang="vi-VN" dirty="0" smtClean="0"/>
                        <a:t>R</a:t>
                      </a:r>
                      <a:endParaRPr lang="en-US" dirty="0"/>
                    </a:p>
                  </a:txBody>
                  <a:tcPr/>
                </a:tc>
                <a:tc>
                  <a:txBody>
                    <a:bodyPr/>
                    <a:lstStyle/>
                    <a:p>
                      <a:r>
                        <a:rPr lang="vi-VN" dirty="0" smtClean="0"/>
                        <a:t>4</a:t>
                      </a:r>
                      <a:endParaRPr lang="en-US" dirty="0"/>
                    </a:p>
                  </a:txBody>
                  <a:tcPr/>
                </a:tc>
                <a:extLst>
                  <a:ext uri="{0D108BD9-81ED-4DB2-BD59-A6C34878D82A}">
                    <a16:rowId xmlns:a16="http://schemas.microsoft.com/office/drawing/2014/main" val="3322654372"/>
                  </a:ext>
                </a:extLst>
              </a:tr>
            </a:tbl>
          </a:graphicData>
        </a:graphic>
      </p:graphicFrame>
      <p:sp>
        <p:nvSpPr>
          <p:cNvPr id="22" name="Right Brace 21"/>
          <p:cNvSpPr/>
          <p:nvPr/>
        </p:nvSpPr>
        <p:spPr>
          <a:xfrm>
            <a:off x="8914481" y="3822815"/>
            <a:ext cx="592852" cy="464000"/>
          </a:xfrm>
          <a:prstGeom prst="rightBrace">
            <a:avLst>
              <a:gd name="adj1" fmla="val 8333"/>
              <a:gd name="adj2" fmla="val 503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9611264" y="3870149"/>
            <a:ext cx="1322798" cy="369332"/>
          </a:xfrm>
          <a:prstGeom prst="rect">
            <a:avLst/>
          </a:prstGeom>
          <a:noFill/>
        </p:spPr>
        <p:txBody>
          <a:bodyPr wrap="none" rtlCol="0">
            <a:spAutoFit/>
          </a:bodyPr>
          <a:lstStyle/>
          <a:p>
            <a:r>
              <a:rPr lang="vi-VN" dirty="0" smtClean="0"/>
              <a:t>Cá thể mới</a:t>
            </a:r>
            <a:endParaRPr lang="en-US" dirty="0"/>
          </a:p>
        </p:txBody>
      </p:sp>
      <p:cxnSp>
        <p:nvCxnSpPr>
          <p:cNvPr id="25" name="Elbow Connector 24"/>
          <p:cNvCxnSpPr>
            <a:stCxn id="23" idx="2"/>
          </p:cNvCxnSpPr>
          <p:nvPr/>
        </p:nvCxnSpPr>
        <p:spPr>
          <a:xfrm rot="5400000">
            <a:off x="8512116" y="3856482"/>
            <a:ext cx="1377548" cy="21435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486400" y="5026136"/>
            <a:ext cx="2562330" cy="115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Đưa vào quần thể tiếp tục lai ghép</a:t>
            </a:r>
            <a:endParaRPr lang="en-US" dirty="0"/>
          </a:p>
        </p:txBody>
      </p:sp>
      <p:cxnSp>
        <p:nvCxnSpPr>
          <p:cNvPr id="28" name="Straight Arrow Connector 27"/>
          <p:cNvCxnSpPr>
            <a:stCxn id="26" idx="1"/>
          </p:cNvCxnSpPr>
          <p:nvPr/>
        </p:nvCxnSpPr>
        <p:spPr>
          <a:xfrm flipH="1">
            <a:off x="4310743" y="5602936"/>
            <a:ext cx="1175657" cy="1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4621" y="5438697"/>
            <a:ext cx="954107" cy="369332"/>
          </a:xfrm>
          <a:prstGeom prst="rect">
            <a:avLst/>
          </a:prstGeom>
          <a:noFill/>
        </p:spPr>
        <p:txBody>
          <a:bodyPr wrap="none" rtlCol="0">
            <a:spAutoFit/>
          </a:bodyPr>
          <a:lstStyle/>
          <a:p>
            <a:r>
              <a:rPr lang="vi-VN" smtClean="0"/>
              <a:t>Group4</a:t>
            </a:r>
            <a:endParaRPr lang="en-US" dirty="0"/>
          </a:p>
        </p:txBody>
      </p:sp>
    </p:spTree>
    <p:extLst>
      <p:ext uri="{BB962C8B-B14F-4D97-AF65-F5344CB8AC3E}">
        <p14:creationId xmlns:p14="http://schemas.microsoft.com/office/powerpoint/2010/main" val="3556733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12"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13"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14"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15" name="Rectangle 14"/>
          <p:cNvSpPr/>
          <p:nvPr/>
        </p:nvSpPr>
        <p:spPr>
          <a:xfrm>
            <a:off x="206291" y="825739"/>
            <a:ext cx="5388013" cy="369332"/>
          </a:xfrm>
          <a:prstGeom prst="rect">
            <a:avLst/>
          </a:prstGeom>
        </p:spPr>
        <p:txBody>
          <a:bodyPr wrap="none">
            <a:spAutoFit/>
          </a:bodyPr>
          <a:lstStyle/>
          <a:p>
            <a:r>
              <a:rPr lang="vi-VN" dirty="0" smtClean="0">
                <a:effectLst>
                  <a:outerShdw blurRad="38100" dist="38100" dir="2700000" algn="tl">
                    <a:srgbClr val="000000">
                      <a:alpha val="43137"/>
                    </a:srgbClr>
                  </a:outerShdw>
                </a:effectLst>
              </a:rPr>
              <a:t>Thực nghiệm với bài toán tạo chữ theo chữ đã cho</a:t>
            </a:r>
            <a:endParaRPr lang="vi-VN" sz="1600" dirty="0"/>
          </a:p>
        </p:txBody>
      </p:sp>
      <p:graphicFrame>
        <p:nvGraphicFramePr>
          <p:cNvPr id="16" name="Table 15"/>
          <p:cNvGraphicFramePr>
            <a:graphicFrameLocks noGrp="1"/>
          </p:cNvGraphicFramePr>
          <p:nvPr>
            <p:extLst>
              <p:ext uri="{D42A27DB-BD31-4B8C-83A1-F6EECF244321}">
                <p14:modId xmlns:p14="http://schemas.microsoft.com/office/powerpoint/2010/main" val="54981267"/>
              </p:ext>
            </p:extLst>
          </p:nvPr>
        </p:nvGraphicFramePr>
        <p:xfrm>
          <a:off x="617592" y="4217577"/>
          <a:ext cx="4976713"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smtClean="0">
                          <a:effectLst/>
                        </a:rPr>
                        <a:t>Kích thước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en-US" sz="1600" dirty="0" smtClean="0">
                          <a:effectLst/>
                          <a:latin typeface="+mn-lt"/>
                          <a:ea typeface="+mn-ea"/>
                          <a:cs typeface="+mn-cs"/>
                        </a:rPr>
                        <a:t>600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25724789"/>
              </p:ext>
            </p:extLst>
          </p:nvPr>
        </p:nvGraphicFramePr>
        <p:xfrm>
          <a:off x="617591" y="1997436"/>
          <a:ext cx="4976713" cy="803148"/>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smtClean="0">
                          <a:effectLst/>
                        </a:rPr>
                        <a:t>Kích thước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959920255"/>
              </p:ext>
            </p:extLst>
          </p:nvPr>
        </p:nvGraphicFramePr>
        <p:xfrm>
          <a:off x="617590" y="3107506"/>
          <a:ext cx="4976713"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smtClean="0">
                          <a:effectLst/>
                        </a:rPr>
                        <a:t>Kích thước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en-US" sz="1600" dirty="0" smtClean="0">
                          <a:effectLst/>
                        </a:rPr>
                        <a:t>300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pic>
        <p:nvPicPr>
          <p:cNvPr id="20" name="Picture 19"/>
          <p:cNvPicPr>
            <a:picLocks noChangeAspect="1"/>
          </p:cNvPicPr>
          <p:nvPr/>
        </p:nvPicPr>
        <p:blipFill>
          <a:blip r:embed="rId3"/>
          <a:stretch>
            <a:fillRect/>
          </a:stretch>
        </p:blipFill>
        <p:spPr>
          <a:xfrm>
            <a:off x="6146493" y="1825167"/>
            <a:ext cx="5837313" cy="3447232"/>
          </a:xfrm>
          <a:prstGeom prst="rect">
            <a:avLst/>
          </a:prstGeom>
        </p:spPr>
      </p:pic>
    </p:spTree>
    <p:extLst>
      <p:ext uri="{BB962C8B-B14F-4D97-AF65-F5344CB8AC3E}">
        <p14:creationId xmlns:p14="http://schemas.microsoft.com/office/powerpoint/2010/main" val="345195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 </a:t>
            </a:r>
            <a:r>
              <a:rPr lang="en-US" sz="2800" dirty="0">
                <a:solidFill>
                  <a:schemeClr val="bg1"/>
                </a:solidFill>
                <a:effectLst>
                  <a:outerShdw blurRad="38100" dist="38100" dir="2700000" algn="tl">
                    <a:srgbClr val="000000">
                      <a:alpha val="43137"/>
                    </a:srgbClr>
                  </a:outerShdw>
                </a:effectLst>
                <a:latin typeface="+mn-lt"/>
              </a:rPr>
              <a:t>1</a:t>
            </a:r>
            <a:r>
              <a:rPr lang="vi-VN" sz="2800" dirty="0" smtClean="0">
                <a:solidFill>
                  <a:schemeClr val="bg1"/>
                </a:solidFill>
                <a:effectLst>
                  <a:outerShdw blurRad="38100" dist="38100" dir="2700000" algn="tl">
                    <a:srgbClr val="000000">
                      <a:alpha val="43137"/>
                    </a:srgbClr>
                  </a:outerShdw>
                </a:effectLst>
                <a:latin typeface="+mn-lt"/>
              </a:rPr>
              <a:t>. Mở đầu – ý nghĩa khoa học và thực tiễn</a:t>
            </a:r>
            <a:endParaRPr lang="en-US" sz="2800" dirty="0">
              <a:solidFill>
                <a:schemeClr val="bg1"/>
              </a:solidFill>
              <a:effectLst>
                <a:outerShdw blurRad="38100" dist="38100" dir="2700000" algn="tl">
                  <a:srgbClr val="000000">
                    <a:alpha val="43137"/>
                  </a:srgbClr>
                </a:outerShdw>
              </a:effectLst>
              <a:latin typeface="+mn-lt"/>
            </a:endParaRPr>
          </a:p>
        </p:txBody>
      </p:sp>
      <p:sp>
        <p:nvSpPr>
          <p:cNvPr id="13"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14"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15"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16" name="TextBox 15"/>
          <p:cNvSpPr txBox="1"/>
          <p:nvPr/>
        </p:nvSpPr>
        <p:spPr>
          <a:xfrm>
            <a:off x="343337" y="985819"/>
            <a:ext cx="11351951"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400" dirty="0" smtClean="0">
                <a:effectLst>
                  <a:outerShdw blurRad="38100" dist="38100" dir="2700000" algn="tl">
                    <a:srgbClr val="000000">
                      <a:alpha val="43137"/>
                    </a:srgbClr>
                  </a:outerShdw>
                </a:effectLst>
              </a:rPr>
              <a:t>Ý nghĩa khoa học</a:t>
            </a:r>
          </a:p>
          <a:p>
            <a:pPr marL="800100" lvl="1" indent="-342900">
              <a:lnSpc>
                <a:spcPct val="150000"/>
              </a:lnSpc>
              <a:buFontTx/>
              <a:buChar char="-"/>
            </a:pPr>
            <a:r>
              <a:rPr lang="vi-VN" sz="2400" dirty="0" smtClean="0"/>
              <a:t>Tìm hiểu về giải thuật </a:t>
            </a:r>
            <a:r>
              <a:rPr lang="en-US" sz="2400" dirty="0" smtClean="0"/>
              <a:t>GA, </a:t>
            </a:r>
            <a:r>
              <a:rPr lang="vi-VN" sz="2400" dirty="0" smtClean="0"/>
              <a:t>so sánh và đánh giá thuật toán.</a:t>
            </a:r>
          </a:p>
          <a:p>
            <a:pPr marL="800100" lvl="1" indent="-342900">
              <a:lnSpc>
                <a:spcPct val="150000"/>
              </a:lnSpc>
              <a:buFontTx/>
              <a:buChar char="-"/>
            </a:pPr>
            <a:r>
              <a:rPr lang="vi-VN" sz="2400" dirty="0" smtClean="0"/>
              <a:t>Giải bài toán lập lịch trên cơ sở tìm ra hướng phát triển để nghiên cứu về giải thuật.</a:t>
            </a:r>
          </a:p>
          <a:p>
            <a:pPr marL="800100" lvl="1" indent="-342900">
              <a:lnSpc>
                <a:spcPct val="150000"/>
              </a:lnSpc>
              <a:buFontTx/>
              <a:buChar char="-"/>
            </a:pPr>
            <a:r>
              <a:rPr lang="vi-VN" sz="2400" dirty="0" smtClean="0"/>
              <a:t>Xây dựng bộ dữ liệu cho một bài toán thực tế trên thuật toán di truyền học.</a:t>
            </a:r>
          </a:p>
          <a:p>
            <a:pPr marL="342900" indent="-342900">
              <a:lnSpc>
                <a:spcPct val="150000"/>
              </a:lnSpc>
              <a:buFont typeface="Arial" panose="020B0604020202020204" pitchFamily="34" charset="0"/>
              <a:buChar char="•"/>
            </a:pPr>
            <a:r>
              <a:rPr lang="vi-VN" sz="2400" dirty="0" smtClean="0">
                <a:effectLst>
                  <a:outerShdw blurRad="38100" dist="38100" dir="2700000" algn="tl">
                    <a:srgbClr val="000000">
                      <a:alpha val="43137"/>
                    </a:srgbClr>
                  </a:outerShdw>
                </a:effectLst>
              </a:rPr>
              <a:t>Ý nghĩa thực tiễn</a:t>
            </a:r>
          </a:p>
          <a:p>
            <a:pPr marL="800100" lvl="1" indent="-342900">
              <a:lnSpc>
                <a:spcPct val="150000"/>
              </a:lnSpc>
              <a:buFontTx/>
              <a:buChar char="-"/>
            </a:pPr>
            <a:r>
              <a:rPr lang="vi-VN" sz="2400" dirty="0" smtClean="0"/>
              <a:t>Có thể ứng dụng trực tiếp vào công việc lập thời khóa biểu cho trường.</a:t>
            </a:r>
          </a:p>
          <a:p>
            <a:pPr marL="800100" lvl="1" indent="-342900">
              <a:lnSpc>
                <a:spcPct val="150000"/>
              </a:lnSpc>
              <a:buFontTx/>
              <a:buChar char="-"/>
            </a:pPr>
            <a:r>
              <a:rPr lang="vi-VN" sz="2400" dirty="0" smtClean="0"/>
              <a:t>Làm tài liệu tham khảo về các tiếp cận của thuật toán Gas.</a:t>
            </a:r>
          </a:p>
          <a:p>
            <a:pPr marL="800100" lvl="1" indent="-342900">
              <a:lnSpc>
                <a:spcPct val="150000"/>
              </a:lnSpc>
              <a:buFontTx/>
              <a:buChar char="-"/>
            </a:pPr>
            <a:r>
              <a:rPr lang="vi-VN" sz="2400" dirty="0" smtClean="0"/>
              <a:t>Nền tảng để tìm hiểu về các bài toán xác suất.</a:t>
            </a:r>
          </a:p>
        </p:txBody>
      </p:sp>
    </p:spTree>
    <p:extLst>
      <p:ext uri="{BB962C8B-B14F-4D97-AF65-F5344CB8AC3E}">
        <p14:creationId xmlns:p14="http://schemas.microsoft.com/office/powerpoint/2010/main" val="15292430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Rectangle 7"/>
          <p:cNvSpPr/>
          <p:nvPr/>
        </p:nvSpPr>
        <p:spPr>
          <a:xfrm>
            <a:off x="206291" y="825739"/>
            <a:ext cx="5388013" cy="369332"/>
          </a:xfrm>
          <a:prstGeom prst="rect">
            <a:avLst/>
          </a:prstGeom>
        </p:spPr>
        <p:txBody>
          <a:bodyPr wrap="none">
            <a:spAutoFit/>
          </a:bodyPr>
          <a:lstStyle/>
          <a:p>
            <a:r>
              <a:rPr lang="vi-VN" dirty="0" smtClean="0">
                <a:effectLst>
                  <a:outerShdw blurRad="38100" dist="38100" dir="2700000" algn="tl">
                    <a:srgbClr val="000000">
                      <a:alpha val="43137"/>
                    </a:srgbClr>
                  </a:outerShdw>
                </a:effectLst>
              </a:rPr>
              <a:t>Thực nghiệm với bài toán tạo chữ theo chữ đã cho</a:t>
            </a:r>
            <a:endParaRPr lang="vi-VN" sz="1600" dirty="0"/>
          </a:p>
        </p:txBody>
      </p:sp>
      <p:pic>
        <p:nvPicPr>
          <p:cNvPr id="13" name="Picture 12"/>
          <p:cNvPicPr>
            <a:picLocks noChangeAspect="1"/>
          </p:cNvPicPr>
          <p:nvPr/>
        </p:nvPicPr>
        <p:blipFill>
          <a:blip r:embed="rId2"/>
          <a:stretch>
            <a:fillRect/>
          </a:stretch>
        </p:blipFill>
        <p:spPr>
          <a:xfrm>
            <a:off x="916757" y="1897567"/>
            <a:ext cx="10358486" cy="3397913"/>
          </a:xfrm>
          <a:prstGeom prst="rect">
            <a:avLst/>
          </a:prstGeom>
        </p:spPr>
      </p:pic>
    </p:spTree>
    <p:extLst>
      <p:ext uri="{BB962C8B-B14F-4D97-AF65-F5344CB8AC3E}">
        <p14:creationId xmlns:p14="http://schemas.microsoft.com/office/powerpoint/2010/main" val="3567947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4: Thực nghiệm hệ thống</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Rectangle 7"/>
          <p:cNvSpPr/>
          <p:nvPr/>
        </p:nvSpPr>
        <p:spPr>
          <a:xfrm>
            <a:off x="206291" y="825739"/>
            <a:ext cx="5388013" cy="369332"/>
          </a:xfrm>
          <a:prstGeom prst="rect">
            <a:avLst/>
          </a:prstGeom>
        </p:spPr>
        <p:txBody>
          <a:bodyPr wrap="none">
            <a:spAutoFit/>
          </a:bodyPr>
          <a:lstStyle/>
          <a:p>
            <a:r>
              <a:rPr lang="vi-VN" dirty="0" smtClean="0">
                <a:effectLst>
                  <a:outerShdw blurRad="38100" dist="38100" dir="2700000" algn="tl">
                    <a:srgbClr val="000000">
                      <a:alpha val="43137"/>
                    </a:srgbClr>
                  </a:outerShdw>
                </a:effectLst>
              </a:rPr>
              <a:t>Thực nghiệm với bài toán tạo chữ theo chữ đã cho</a:t>
            </a:r>
            <a:endParaRPr lang="vi-VN" sz="1600" dirty="0"/>
          </a:p>
        </p:txBody>
      </p:sp>
      <p:graphicFrame>
        <p:nvGraphicFramePr>
          <p:cNvPr id="9" name="Table 8"/>
          <p:cNvGraphicFramePr>
            <a:graphicFrameLocks noGrp="1"/>
          </p:cNvGraphicFramePr>
          <p:nvPr>
            <p:extLst>
              <p:ext uri="{D42A27DB-BD31-4B8C-83A1-F6EECF244321}">
                <p14:modId xmlns:p14="http://schemas.microsoft.com/office/powerpoint/2010/main" val="275764696"/>
              </p:ext>
            </p:extLst>
          </p:nvPr>
        </p:nvGraphicFramePr>
        <p:xfrm>
          <a:off x="617592" y="4217577"/>
          <a:ext cx="4976713"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smtClean="0">
                          <a:effectLst/>
                        </a:rPr>
                        <a:t>Kích thước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500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0.25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23790192"/>
              </p:ext>
            </p:extLst>
          </p:nvPr>
        </p:nvGraphicFramePr>
        <p:xfrm>
          <a:off x="617591" y="1997436"/>
          <a:ext cx="4976713" cy="803148"/>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smtClean="0">
                          <a:effectLst/>
                        </a:rPr>
                        <a:t>Kích thước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800" dirty="0" smtClean="0">
                          <a:effectLst/>
                          <a:latin typeface="Times New Roman" panose="02020603050405020304" pitchFamily="18" charset="0"/>
                          <a:ea typeface="Calibri" panose="020F0502020204030204" pitchFamily="34" charset="0"/>
                          <a:cs typeface="Times New Roman" panose="02020603050405020304" pitchFamily="18" charset="0"/>
                        </a:rPr>
                        <a:t>500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3112730"/>
              </p:ext>
            </p:extLst>
          </p:nvPr>
        </p:nvGraphicFramePr>
        <p:xfrm>
          <a:off x="617590" y="3107506"/>
          <a:ext cx="4976713" cy="768096"/>
        </p:xfrm>
        <a:graphic>
          <a:graphicData uri="http://schemas.openxmlformats.org/drawingml/2006/table">
            <a:tbl>
              <a:tblPr firstRow="1" firstCol="1" bandRow="1">
                <a:tableStyleId>{5C22544A-7EE6-4342-B048-85BDC9FD1C3A}</a:tableStyleId>
              </a:tblPr>
              <a:tblGrid>
                <a:gridCol w="1225956">
                  <a:extLst>
                    <a:ext uri="{9D8B030D-6E8A-4147-A177-3AD203B41FA5}">
                      <a16:colId xmlns:a16="http://schemas.microsoft.com/office/drawing/2014/main" val="2696853434"/>
                    </a:ext>
                  </a:extLst>
                </a:gridCol>
                <a:gridCol w="1171088">
                  <a:extLst>
                    <a:ext uri="{9D8B030D-6E8A-4147-A177-3AD203B41FA5}">
                      <a16:colId xmlns:a16="http://schemas.microsoft.com/office/drawing/2014/main" val="1001565967"/>
                    </a:ext>
                  </a:extLst>
                </a:gridCol>
                <a:gridCol w="1252982">
                  <a:extLst>
                    <a:ext uri="{9D8B030D-6E8A-4147-A177-3AD203B41FA5}">
                      <a16:colId xmlns:a16="http://schemas.microsoft.com/office/drawing/2014/main" val="3784165810"/>
                    </a:ext>
                  </a:extLst>
                </a:gridCol>
                <a:gridCol w="1326687">
                  <a:extLst>
                    <a:ext uri="{9D8B030D-6E8A-4147-A177-3AD203B41FA5}">
                      <a16:colId xmlns:a16="http://schemas.microsoft.com/office/drawing/2014/main" val="2260098329"/>
                    </a:ext>
                  </a:extLst>
                </a:gridCol>
              </a:tblGrid>
              <a:tr h="487680">
                <a:tc>
                  <a:txBody>
                    <a:bodyPr/>
                    <a:lstStyle/>
                    <a:p>
                      <a:pPr marL="0" marR="0" algn="ctr">
                        <a:lnSpc>
                          <a:spcPct val="115000"/>
                        </a:lnSpc>
                        <a:spcBef>
                          <a:spcPts val="0"/>
                        </a:spcBef>
                        <a:spcAft>
                          <a:spcPts val="800"/>
                        </a:spcAft>
                      </a:pPr>
                      <a:r>
                        <a:rPr lang="vi-VN" sz="1400" dirty="0">
                          <a:effectLst/>
                        </a:rPr>
                        <a:t>Dữ liệu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smtClean="0">
                          <a:effectLst/>
                        </a:rPr>
                        <a:t>Kích thước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Cỡ quần thể</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400" dirty="0">
                          <a:effectLst/>
                        </a:rPr>
                        <a:t>Tỉ lệ đột biến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855194"/>
                  </a:ext>
                </a:extLst>
              </a:tr>
              <a:tr h="238760">
                <a:tc>
                  <a:txBody>
                    <a:bodyPr/>
                    <a:lstStyle/>
                    <a:p>
                      <a:pPr marL="0" marR="0" algn="ctr">
                        <a:lnSpc>
                          <a:spcPct val="115000"/>
                        </a:lnSpc>
                        <a:spcBef>
                          <a:spcPts val="0"/>
                        </a:spcBef>
                        <a:spcAft>
                          <a:spcPts val="800"/>
                        </a:spcAft>
                      </a:pPr>
                      <a:r>
                        <a:rPr lang="vi-VN" sz="1400" dirty="0">
                          <a:effectLst/>
                        </a:rPr>
                        <a:t>Số lượng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latin typeface="+mn-lt"/>
                          <a:ea typeface="+mn-ea"/>
                          <a:cs typeface="+mn-cs"/>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500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800"/>
                        </a:spcAft>
                      </a:pPr>
                      <a:r>
                        <a:rPr lang="vi-VN" sz="1600" dirty="0" smtClean="0">
                          <a:effectLst/>
                        </a:rPr>
                        <a:t>0.2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9762991"/>
                  </a:ext>
                </a:extLst>
              </a:tr>
            </a:tbl>
          </a:graphicData>
        </a:graphic>
      </p:graphicFrame>
      <p:pic>
        <p:nvPicPr>
          <p:cNvPr id="13" name="Picture 12"/>
          <p:cNvPicPr>
            <a:picLocks noChangeAspect="1"/>
          </p:cNvPicPr>
          <p:nvPr/>
        </p:nvPicPr>
        <p:blipFill>
          <a:blip r:embed="rId2"/>
          <a:stretch>
            <a:fillRect/>
          </a:stretch>
        </p:blipFill>
        <p:spPr>
          <a:xfrm>
            <a:off x="6096000" y="1540852"/>
            <a:ext cx="5791200" cy="4057650"/>
          </a:xfrm>
          <a:prstGeom prst="rect">
            <a:avLst/>
          </a:prstGeom>
        </p:spPr>
      </p:pic>
    </p:spTree>
    <p:extLst>
      <p:ext uri="{BB962C8B-B14F-4D97-AF65-F5344CB8AC3E}">
        <p14:creationId xmlns:p14="http://schemas.microsoft.com/office/powerpoint/2010/main" val="3286390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456431"/>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Một số dự án đã đi qua</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1"/>
            <a:ext cx="2958353"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1"/>
            <a:ext cx="6188927" cy="244606"/>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50"/>
            <a:ext cx="2917466" cy="244606"/>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13" name="TextBox 12"/>
          <p:cNvSpPr txBox="1"/>
          <p:nvPr/>
        </p:nvSpPr>
        <p:spPr>
          <a:xfrm>
            <a:off x="763676" y="3456633"/>
            <a:ext cx="7802136" cy="3108543"/>
          </a:xfrm>
          <a:prstGeom prst="rect">
            <a:avLst/>
          </a:prstGeom>
          <a:noFill/>
        </p:spPr>
        <p:txBody>
          <a:bodyPr wrap="none" rtlCol="0">
            <a:spAutoFit/>
          </a:bodyPr>
          <a:lstStyle/>
          <a:p>
            <a:pPr>
              <a:lnSpc>
                <a:spcPct val="200000"/>
              </a:lnSpc>
            </a:pPr>
            <a:r>
              <a:rPr lang="vi-VN" dirty="0" smtClean="0"/>
              <a:t>Phân tích các thuật toán sắp xếp: Bubble sort, Insert sort, selection sort,....</a:t>
            </a:r>
          </a:p>
          <a:p>
            <a:pPr>
              <a:lnSpc>
                <a:spcPct val="200000"/>
              </a:lnSpc>
            </a:pPr>
            <a:r>
              <a:rPr lang="vi-VN" dirty="0" smtClean="0"/>
              <a:t>Đệ quy: Bài toán tháp Hà Nội, Fibonacci,...</a:t>
            </a:r>
          </a:p>
          <a:p>
            <a:pPr>
              <a:lnSpc>
                <a:spcPct val="200000"/>
              </a:lnSpc>
            </a:pPr>
            <a:r>
              <a:rPr lang="vi-VN" dirty="0" smtClean="0"/>
              <a:t>Chia để trị: Sắp xếp trộn, tìm kiếm nhị phân,...</a:t>
            </a:r>
          </a:p>
          <a:p>
            <a:pPr>
              <a:lnSpc>
                <a:spcPct val="200000"/>
              </a:lnSpc>
            </a:pPr>
            <a:r>
              <a:rPr lang="vi-VN" dirty="0" smtClean="0"/>
              <a:t>Phương pháp thử sai: 8 quân hậu, mã đi tuần, ....</a:t>
            </a:r>
          </a:p>
          <a:p>
            <a:pPr>
              <a:lnSpc>
                <a:spcPct val="200000"/>
              </a:lnSpc>
            </a:pPr>
            <a:r>
              <a:rPr lang="vi-VN" dirty="0" smtClean="0"/>
              <a:t>PP tham lam: Đổi tiền, cái ba lô, Prim, ....</a:t>
            </a:r>
          </a:p>
          <a:p>
            <a:endParaRPr lang="vi-VN" sz="1400" dirty="0" smtClean="0"/>
          </a:p>
        </p:txBody>
      </p:sp>
      <p:pic>
        <p:nvPicPr>
          <p:cNvPr id="14" name="Picture 13"/>
          <p:cNvPicPr>
            <a:picLocks noChangeAspect="1"/>
          </p:cNvPicPr>
          <p:nvPr/>
        </p:nvPicPr>
        <p:blipFill>
          <a:blip r:embed="rId3"/>
          <a:stretch>
            <a:fillRect/>
          </a:stretch>
        </p:blipFill>
        <p:spPr>
          <a:xfrm>
            <a:off x="579925" y="947772"/>
            <a:ext cx="2643463" cy="2118004"/>
          </a:xfrm>
          <a:prstGeom prst="rect">
            <a:avLst/>
          </a:prstGeom>
        </p:spPr>
      </p:pic>
      <p:pic>
        <p:nvPicPr>
          <p:cNvPr id="16" name="Picture 15"/>
          <p:cNvPicPr>
            <a:picLocks noChangeAspect="1"/>
          </p:cNvPicPr>
          <p:nvPr/>
        </p:nvPicPr>
        <p:blipFill>
          <a:blip r:embed="rId4"/>
          <a:stretch>
            <a:fillRect/>
          </a:stretch>
        </p:blipFill>
        <p:spPr>
          <a:xfrm>
            <a:off x="8761223" y="1018110"/>
            <a:ext cx="3333380" cy="3284869"/>
          </a:xfrm>
          <a:prstGeom prst="rect">
            <a:avLst/>
          </a:prstGeom>
        </p:spPr>
      </p:pic>
      <p:pic>
        <p:nvPicPr>
          <p:cNvPr id="18" name="Picture 17"/>
          <p:cNvPicPr>
            <a:picLocks noChangeAspect="1"/>
          </p:cNvPicPr>
          <p:nvPr/>
        </p:nvPicPr>
        <p:blipFill>
          <a:blip r:embed="rId5"/>
          <a:stretch>
            <a:fillRect/>
          </a:stretch>
        </p:blipFill>
        <p:spPr>
          <a:xfrm>
            <a:off x="4174672" y="947772"/>
            <a:ext cx="3411834" cy="2006255"/>
          </a:xfrm>
          <a:prstGeom prst="rect">
            <a:avLst/>
          </a:prstGeom>
        </p:spPr>
      </p:pic>
    </p:spTree>
    <p:extLst>
      <p:ext uri="{BB962C8B-B14F-4D97-AF65-F5344CB8AC3E}">
        <p14:creationId xmlns:p14="http://schemas.microsoft.com/office/powerpoint/2010/main" val="22935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 </a:t>
            </a:r>
            <a:r>
              <a:rPr lang="en-US" sz="2800" dirty="0">
                <a:solidFill>
                  <a:schemeClr val="bg1"/>
                </a:solidFill>
                <a:effectLst>
                  <a:outerShdw blurRad="38100" dist="38100" dir="2700000" algn="tl">
                    <a:srgbClr val="000000">
                      <a:alpha val="43137"/>
                    </a:srgbClr>
                  </a:outerShdw>
                </a:effectLst>
                <a:latin typeface="+mn-lt"/>
              </a:rPr>
              <a:t>1</a:t>
            </a:r>
            <a:r>
              <a:rPr lang="vi-VN" sz="2800" dirty="0" smtClean="0">
                <a:solidFill>
                  <a:schemeClr val="bg1"/>
                </a:solidFill>
                <a:effectLst>
                  <a:outerShdw blurRad="38100" dist="38100" dir="2700000" algn="tl">
                    <a:srgbClr val="000000">
                      <a:alpha val="43137"/>
                    </a:srgbClr>
                  </a:outerShdw>
                </a:effectLst>
                <a:latin typeface="+mn-lt"/>
              </a:rPr>
              <a:t>. Mở đầu – Bố cục bài nghiên cứu</a:t>
            </a:r>
            <a:endParaRPr lang="en-US" sz="2800" dirty="0">
              <a:solidFill>
                <a:schemeClr val="bg1"/>
              </a:solidFill>
              <a:effectLst>
                <a:outerShdw blurRad="38100" dist="38100" dir="2700000" algn="tl">
                  <a:srgbClr val="000000">
                    <a:alpha val="43137"/>
                  </a:srgbClr>
                </a:outerShdw>
              </a:effectLst>
              <a:latin typeface="+mn-lt"/>
            </a:endParaRPr>
          </a:p>
        </p:txBody>
      </p:sp>
      <p:sp>
        <p:nvSpPr>
          <p:cNvPr id="10"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11"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12"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13" name="TextBox 12"/>
          <p:cNvSpPr txBox="1"/>
          <p:nvPr/>
        </p:nvSpPr>
        <p:spPr>
          <a:xfrm>
            <a:off x="485861" y="1743205"/>
            <a:ext cx="10981764" cy="2862322"/>
          </a:xfrm>
          <a:prstGeom prst="rect">
            <a:avLst/>
          </a:prstGeom>
          <a:noFill/>
        </p:spPr>
        <p:txBody>
          <a:bodyPr wrap="square" rtlCol="0">
            <a:spAutoFit/>
          </a:bodyPr>
          <a:lstStyle/>
          <a:p>
            <a:pPr>
              <a:lnSpc>
                <a:spcPct val="150000"/>
              </a:lnSpc>
            </a:pPr>
            <a:r>
              <a:rPr lang="vi-VN" sz="2400" dirty="0" smtClean="0">
                <a:effectLst>
                  <a:outerShdw blurRad="38100" dist="38100" dir="2700000" algn="tl">
                    <a:srgbClr val="000000">
                      <a:alpha val="43137"/>
                    </a:srgbClr>
                  </a:outerShdw>
                </a:effectLst>
              </a:rPr>
              <a:t>Chương 1: Tổng quan về thuật toán di truyền </a:t>
            </a:r>
          </a:p>
          <a:p>
            <a:pPr>
              <a:lnSpc>
                <a:spcPct val="150000"/>
              </a:lnSpc>
            </a:pPr>
            <a:r>
              <a:rPr lang="vi-VN" sz="2400" dirty="0" smtClean="0">
                <a:effectLst>
                  <a:outerShdw blurRad="38100" dist="38100" dir="2700000" algn="tl">
                    <a:srgbClr val="000000">
                      <a:alpha val="43137"/>
                    </a:srgbClr>
                  </a:outerShdw>
                </a:effectLst>
              </a:rPr>
              <a:t>Chương 2: Bài toán lập lịch</a:t>
            </a:r>
          </a:p>
          <a:p>
            <a:pPr>
              <a:lnSpc>
                <a:spcPct val="150000"/>
              </a:lnSpc>
            </a:pPr>
            <a:r>
              <a:rPr lang="vi-VN" sz="2400" dirty="0" smtClean="0">
                <a:effectLst>
                  <a:outerShdw blurRad="38100" dist="38100" dir="2700000" algn="tl">
                    <a:srgbClr val="000000">
                      <a:alpha val="43137"/>
                    </a:srgbClr>
                  </a:outerShdw>
                </a:effectLst>
              </a:rPr>
              <a:t>Chương 3: Cài đặt thuật toán di truyền vào bài toán lập lịch</a:t>
            </a:r>
          </a:p>
          <a:p>
            <a:pPr>
              <a:lnSpc>
                <a:spcPct val="150000"/>
              </a:lnSpc>
            </a:pPr>
            <a:r>
              <a:rPr lang="vi-VN" sz="2400" dirty="0" smtClean="0">
                <a:effectLst>
                  <a:outerShdw blurRad="38100" dist="38100" dir="2700000" algn="tl">
                    <a:srgbClr val="000000">
                      <a:alpha val="43137"/>
                    </a:srgbClr>
                  </a:outerShdw>
                </a:effectLst>
              </a:rPr>
              <a:t>Chương 4: Thực nghiệm hệ thống</a:t>
            </a:r>
          </a:p>
          <a:p>
            <a:pPr>
              <a:lnSpc>
                <a:spcPct val="150000"/>
              </a:lnSpc>
            </a:pPr>
            <a:r>
              <a:rPr lang="vi-VN" sz="2400" dirty="0" smtClean="0">
                <a:effectLst>
                  <a:outerShdw blurRad="38100" dist="38100" dir="2700000" algn="tl">
                    <a:srgbClr val="000000">
                      <a:alpha val="43137"/>
                    </a:srgbClr>
                  </a:outerShdw>
                </a:effectLst>
              </a:rPr>
              <a:t>Chương 5: Tổng kết, hướng phát triển.</a:t>
            </a:r>
          </a:p>
        </p:txBody>
      </p:sp>
    </p:spTree>
    <p:extLst>
      <p:ext uri="{BB962C8B-B14F-4D97-AF65-F5344CB8AC3E}">
        <p14:creationId xmlns:p14="http://schemas.microsoft.com/office/powerpoint/2010/main" val="2504846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 Phần 1.1: Tổng quan về thuật toán di truyền</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625561" y="4409687"/>
            <a:ext cx="10981764" cy="830997"/>
          </a:xfrm>
          <a:prstGeom prst="rect">
            <a:avLst/>
          </a:prstGeom>
          <a:noFill/>
        </p:spPr>
        <p:txBody>
          <a:bodyPr wrap="square" rtlCol="0">
            <a:spAutoFit/>
          </a:bodyPr>
          <a:lstStyle/>
          <a:p>
            <a:pPr marL="342900" indent="-342900">
              <a:buFontTx/>
              <a:buChar char="-"/>
            </a:pPr>
            <a:r>
              <a:rPr lang="vi-VN" sz="2400" dirty="0" smtClean="0"/>
              <a:t>Ở đây bài toán xếp lịch cũng như vậy. Với dữ liệu đầu </a:t>
            </a:r>
          </a:p>
          <a:p>
            <a:r>
              <a:rPr lang="vi-VN" sz="2400" dirty="0" smtClean="0"/>
              <a:t>Lớn thì rất ít thuật toán có thể đáp ứng để giải quyết được vấn đề này.</a:t>
            </a:r>
          </a:p>
        </p:txBody>
      </p:sp>
      <p:pic>
        <p:nvPicPr>
          <p:cNvPr id="10" name="Picture 9"/>
          <p:cNvPicPr>
            <a:picLocks noChangeAspect="1"/>
          </p:cNvPicPr>
          <p:nvPr/>
        </p:nvPicPr>
        <p:blipFill>
          <a:blip r:embed="rId3"/>
          <a:stretch>
            <a:fillRect/>
          </a:stretch>
        </p:blipFill>
        <p:spPr>
          <a:xfrm>
            <a:off x="8519881" y="1868396"/>
            <a:ext cx="3049632" cy="2541360"/>
          </a:xfrm>
          <a:prstGeom prst="rect">
            <a:avLst/>
          </a:prstGeom>
        </p:spPr>
      </p:pic>
      <p:sp>
        <p:nvSpPr>
          <p:cNvPr id="13" name="TextBox 12"/>
          <p:cNvSpPr txBox="1"/>
          <p:nvPr/>
        </p:nvSpPr>
        <p:spPr>
          <a:xfrm>
            <a:off x="595081" y="1291839"/>
            <a:ext cx="10981764" cy="2677656"/>
          </a:xfrm>
          <a:prstGeom prst="rect">
            <a:avLst/>
          </a:prstGeom>
          <a:noFill/>
        </p:spPr>
        <p:txBody>
          <a:bodyPr wrap="square" rtlCol="0">
            <a:spAutoFit/>
          </a:bodyPr>
          <a:lstStyle/>
          <a:p>
            <a:pPr marL="342900" indent="-342900">
              <a:buFontTx/>
              <a:buChar char="-"/>
            </a:pPr>
            <a:r>
              <a:rPr lang="vi-VN" sz="2400" dirty="0" smtClean="0"/>
              <a:t>Thuật toán tiến hóa di truyền là một lĩnh vựa trong trí tuệ nhân tạo giúp giải quyết các bài toán </a:t>
            </a:r>
            <a:r>
              <a:rPr lang="vi-VN" sz="2400" dirty="0" smtClean="0">
                <a:solidFill>
                  <a:srgbClr val="FF0000"/>
                </a:solidFill>
              </a:rPr>
              <a:t>tối ưu tổ hợp.</a:t>
            </a:r>
          </a:p>
          <a:p>
            <a:pPr marL="342900" indent="-342900">
              <a:buFontTx/>
              <a:buChar char="-"/>
            </a:pPr>
            <a:endParaRPr lang="vi-VN" sz="2400" dirty="0" smtClean="0"/>
          </a:p>
          <a:p>
            <a:pPr marL="342900" indent="-342900">
              <a:buFontTx/>
              <a:buChar char="-"/>
            </a:pPr>
            <a:r>
              <a:rPr lang="vi-VN" sz="2400" dirty="0" smtClean="0"/>
              <a:t>Ví dụ: Sử dụng quy hoạch động để giải bài toán ba lô.</a:t>
            </a:r>
          </a:p>
          <a:p>
            <a:pPr marL="342900" indent="-342900">
              <a:buFontTx/>
              <a:buChar char="-"/>
            </a:pPr>
            <a:endParaRPr lang="vi-VN" sz="2400" dirty="0" smtClean="0">
              <a:effectLst>
                <a:outerShdw blurRad="38100" dist="38100" dir="2700000" algn="tl">
                  <a:srgbClr val="000000">
                    <a:alpha val="43137"/>
                  </a:srgbClr>
                </a:outerShdw>
              </a:effectLst>
            </a:endParaRPr>
          </a:p>
          <a:p>
            <a:r>
              <a:rPr lang="vi-VN" sz="2400" dirty="0">
                <a:effectLst>
                  <a:outerShdw blurRad="38100" dist="38100" dir="2700000" algn="tl">
                    <a:srgbClr val="000000">
                      <a:alpha val="43137"/>
                    </a:srgbClr>
                  </a:outerShdw>
                </a:effectLst>
              </a:rPr>
              <a:t>	</a:t>
            </a:r>
            <a:r>
              <a:rPr lang="vi-VN" sz="2400" i="1" dirty="0" smtClean="0"/>
              <a:t>Nếu giải sử ta cho trọng lượng lớn thì chắc chắn </a:t>
            </a:r>
          </a:p>
          <a:p>
            <a:r>
              <a:rPr lang="vi-VN" sz="2400" i="1" dirty="0"/>
              <a:t>	</a:t>
            </a:r>
            <a:r>
              <a:rPr lang="vi-VN" sz="2400" i="1" dirty="0" smtClean="0"/>
              <a:t>thuật toán quy hoạch động sẽ không thể xử lý được.</a:t>
            </a:r>
          </a:p>
        </p:txBody>
      </p:sp>
    </p:spTree>
    <p:extLst>
      <p:ext uri="{BB962C8B-B14F-4D97-AF65-F5344CB8AC3E}">
        <p14:creationId xmlns:p14="http://schemas.microsoft.com/office/powerpoint/2010/main" val="3054400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 Phần 1.1: Tổng quan về thuật toán di truyền</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pic>
        <p:nvPicPr>
          <p:cNvPr id="11" name="Picture 10"/>
          <p:cNvPicPr>
            <a:picLocks noChangeAspect="1"/>
          </p:cNvPicPr>
          <p:nvPr/>
        </p:nvPicPr>
        <p:blipFill>
          <a:blip r:embed="rId3"/>
          <a:stretch>
            <a:fillRect/>
          </a:stretch>
        </p:blipFill>
        <p:spPr>
          <a:xfrm>
            <a:off x="6493234" y="1146307"/>
            <a:ext cx="5562600" cy="2266950"/>
          </a:xfrm>
          <a:prstGeom prst="rect">
            <a:avLst/>
          </a:prstGeom>
        </p:spPr>
      </p:pic>
      <p:pic>
        <p:nvPicPr>
          <p:cNvPr id="12" name="Picture 11"/>
          <p:cNvPicPr>
            <a:picLocks noChangeAspect="1"/>
          </p:cNvPicPr>
          <p:nvPr/>
        </p:nvPicPr>
        <p:blipFill>
          <a:blip r:embed="rId4"/>
          <a:stretch>
            <a:fillRect/>
          </a:stretch>
        </p:blipFill>
        <p:spPr>
          <a:xfrm>
            <a:off x="664904" y="1327990"/>
            <a:ext cx="3402084" cy="2048265"/>
          </a:xfrm>
          <a:prstGeom prst="rect">
            <a:avLst/>
          </a:prstGeom>
        </p:spPr>
      </p:pic>
      <p:pic>
        <p:nvPicPr>
          <p:cNvPr id="13" name="Picture 12"/>
          <p:cNvPicPr>
            <a:picLocks noChangeAspect="1"/>
          </p:cNvPicPr>
          <p:nvPr/>
        </p:nvPicPr>
        <p:blipFill>
          <a:blip r:embed="rId5"/>
          <a:stretch>
            <a:fillRect/>
          </a:stretch>
        </p:blipFill>
        <p:spPr>
          <a:xfrm>
            <a:off x="2533650" y="3707917"/>
            <a:ext cx="6877050" cy="2390775"/>
          </a:xfrm>
          <a:prstGeom prst="rect">
            <a:avLst/>
          </a:prstGeom>
        </p:spPr>
      </p:pic>
    </p:spTree>
    <p:extLst>
      <p:ext uri="{BB962C8B-B14F-4D97-AF65-F5344CB8AC3E}">
        <p14:creationId xmlns:p14="http://schemas.microsoft.com/office/powerpoint/2010/main" val="236566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1.1: Tổng quan về thuật toán di truyền</a:t>
            </a:r>
            <a:endParaRPr lang="en-US" sz="2800" dirty="0">
              <a:solidFill>
                <a:schemeClr val="bg1"/>
              </a:solidFill>
              <a:effectLst>
                <a:outerShdw blurRad="38100" dist="38100" dir="2700000" algn="tl">
                  <a:srgbClr val="000000">
                    <a:alpha val="43137"/>
                  </a:srgbClr>
                </a:outerShdw>
              </a:effectLst>
              <a:latin typeface="+mn-lt"/>
            </a:endParaRPr>
          </a:p>
        </p:txBody>
      </p:sp>
      <p:sp>
        <p:nvSpPr>
          <p:cNvPr id="10"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11"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12"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13" name="TextBox 12"/>
          <p:cNvSpPr txBox="1"/>
          <p:nvPr/>
        </p:nvSpPr>
        <p:spPr>
          <a:xfrm>
            <a:off x="411072" y="1124609"/>
            <a:ext cx="10981764" cy="1569660"/>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Thuật toán di truyền </a:t>
            </a:r>
            <a:r>
              <a:rPr lang="vi-VN" sz="2400" dirty="0" smtClean="0"/>
              <a:t>(Genetic Algorithm – GA) được xây dựng dựa trên lý thuyết </a:t>
            </a:r>
            <a:r>
              <a:rPr lang="vi-VN" sz="2400" dirty="0" smtClean="0">
                <a:solidFill>
                  <a:srgbClr val="C00000"/>
                </a:solidFill>
              </a:rPr>
              <a:t>di truyền sinh học.</a:t>
            </a:r>
          </a:p>
          <a:p>
            <a:pPr marL="342900" indent="-342900">
              <a:buFont typeface="Arial" panose="020B0604020202020204" pitchFamily="34" charset="0"/>
              <a:buChar char="•"/>
            </a:pPr>
            <a:r>
              <a:rPr lang="vi-VN" sz="2400" dirty="0" smtClean="0"/>
              <a:t>Được đề xuất bởi John Holland (1975)</a:t>
            </a:r>
          </a:p>
          <a:p>
            <a:endParaRPr lang="vi-VN" sz="2400" dirty="0" smtClean="0"/>
          </a:p>
        </p:txBody>
      </p:sp>
      <p:pic>
        <p:nvPicPr>
          <p:cNvPr id="17" name="Picture 16"/>
          <p:cNvPicPr>
            <a:picLocks noChangeAspect="1"/>
          </p:cNvPicPr>
          <p:nvPr/>
        </p:nvPicPr>
        <p:blipFill>
          <a:blip r:embed="rId3"/>
          <a:stretch>
            <a:fillRect/>
          </a:stretch>
        </p:blipFill>
        <p:spPr>
          <a:xfrm>
            <a:off x="9210907" y="2929948"/>
            <a:ext cx="2637485" cy="1853103"/>
          </a:xfrm>
          <a:prstGeom prst="rect">
            <a:avLst/>
          </a:prstGeom>
        </p:spPr>
      </p:pic>
      <p:sp>
        <p:nvSpPr>
          <p:cNvPr id="18" name="TextBox 17"/>
          <p:cNvSpPr txBox="1"/>
          <p:nvPr/>
        </p:nvSpPr>
        <p:spPr>
          <a:xfrm>
            <a:off x="9386163" y="5070163"/>
            <a:ext cx="2286972" cy="369332"/>
          </a:xfrm>
          <a:prstGeom prst="rect">
            <a:avLst/>
          </a:prstGeom>
          <a:noFill/>
        </p:spPr>
        <p:txBody>
          <a:bodyPr wrap="square" rtlCol="0">
            <a:spAutoFit/>
          </a:bodyPr>
          <a:lstStyle/>
          <a:p>
            <a:r>
              <a:rPr lang="vi-VN" dirty="0" smtClean="0"/>
              <a:t>Thuật toán tiến hóa</a:t>
            </a:r>
            <a:endParaRPr lang="en-US" dirty="0"/>
          </a:p>
        </p:txBody>
      </p:sp>
      <p:pic>
        <p:nvPicPr>
          <p:cNvPr id="19" name="Picture 18"/>
          <p:cNvPicPr>
            <a:picLocks noChangeAspect="1"/>
          </p:cNvPicPr>
          <p:nvPr/>
        </p:nvPicPr>
        <p:blipFill>
          <a:blip r:embed="rId4"/>
          <a:stretch>
            <a:fillRect/>
          </a:stretch>
        </p:blipFill>
        <p:spPr>
          <a:xfrm>
            <a:off x="4414417" y="3227541"/>
            <a:ext cx="4029671" cy="1607243"/>
          </a:xfrm>
          <a:prstGeom prst="rect">
            <a:avLst/>
          </a:prstGeom>
        </p:spPr>
      </p:pic>
      <p:sp>
        <p:nvSpPr>
          <p:cNvPr id="20" name="TextBox 19"/>
          <p:cNvSpPr txBox="1"/>
          <p:nvPr/>
        </p:nvSpPr>
        <p:spPr>
          <a:xfrm>
            <a:off x="4952859" y="5070163"/>
            <a:ext cx="2749471" cy="369332"/>
          </a:xfrm>
          <a:prstGeom prst="rect">
            <a:avLst/>
          </a:prstGeom>
          <a:noFill/>
        </p:spPr>
        <p:txBody>
          <a:bodyPr wrap="none" rtlCol="0">
            <a:spAutoFit/>
          </a:bodyPr>
          <a:lstStyle/>
          <a:p>
            <a:r>
              <a:rPr lang="vi-VN" dirty="0" smtClean="0"/>
              <a:t>Lý thuyết tiến hóa darwin</a:t>
            </a:r>
            <a:endParaRPr lang="en-US" dirty="0"/>
          </a:p>
        </p:txBody>
      </p:sp>
      <p:pic>
        <p:nvPicPr>
          <p:cNvPr id="21" name="Picture 20"/>
          <p:cNvPicPr>
            <a:picLocks noChangeAspect="1"/>
          </p:cNvPicPr>
          <p:nvPr/>
        </p:nvPicPr>
        <p:blipFill>
          <a:blip r:embed="rId5"/>
          <a:stretch>
            <a:fillRect/>
          </a:stretch>
        </p:blipFill>
        <p:spPr>
          <a:xfrm>
            <a:off x="787776" y="3172810"/>
            <a:ext cx="2983999" cy="1661974"/>
          </a:xfrm>
          <a:prstGeom prst="rect">
            <a:avLst/>
          </a:prstGeom>
        </p:spPr>
      </p:pic>
      <p:sp>
        <p:nvSpPr>
          <p:cNvPr id="22" name="Rectangle 21"/>
          <p:cNvSpPr/>
          <p:nvPr/>
        </p:nvSpPr>
        <p:spPr>
          <a:xfrm>
            <a:off x="1053663" y="5072046"/>
            <a:ext cx="2839239" cy="369332"/>
          </a:xfrm>
          <a:prstGeom prst="rect">
            <a:avLst/>
          </a:prstGeom>
        </p:spPr>
        <p:txBody>
          <a:bodyPr wrap="none">
            <a:spAutoFit/>
          </a:bodyPr>
          <a:lstStyle/>
          <a:p>
            <a:r>
              <a:rPr lang="vi-VN" dirty="0" smtClean="0"/>
              <a:t>Luật di truyền của Mendel</a:t>
            </a:r>
            <a:endParaRPr lang="en-US" dirty="0"/>
          </a:p>
        </p:txBody>
      </p:sp>
    </p:spTree>
    <p:extLst>
      <p:ext uri="{BB962C8B-B14F-4D97-AF65-F5344CB8AC3E}">
        <p14:creationId xmlns:p14="http://schemas.microsoft.com/office/powerpoint/2010/main" val="3596608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0" y="170329"/>
            <a:ext cx="12192000" cy="681318"/>
          </a:xfrm>
          <a:prstGeom prst="rect">
            <a:avLst/>
          </a:prstGeom>
          <a:solidFill>
            <a:srgbClr val="003F7C"/>
          </a:solidFill>
          <a:effectLst>
            <a:outerShdw blurRad="304800" dist="38100" dir="8100000" algn="tr" rotWithShape="0">
              <a:prstClr val="black">
                <a:alpha val="40000"/>
              </a:prstClr>
            </a:outerShdw>
            <a:softEdge rad="0"/>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sz="2800" dirty="0" smtClean="0">
                <a:solidFill>
                  <a:schemeClr val="bg1"/>
                </a:solidFill>
                <a:effectLst>
                  <a:outerShdw blurRad="38100" dist="38100" dir="2700000" algn="tl">
                    <a:srgbClr val="000000">
                      <a:alpha val="43137"/>
                    </a:srgbClr>
                  </a:outerShdw>
                </a:effectLst>
                <a:latin typeface="+mn-lt"/>
              </a:rPr>
              <a:t>Phần 1.1: Cấu trúc của thuật toán di truyền</a:t>
            </a:r>
            <a:endParaRPr lang="en-US" sz="2800" dirty="0">
              <a:solidFill>
                <a:schemeClr val="bg1"/>
              </a:solidFill>
              <a:effectLst>
                <a:outerShdw blurRad="38100" dist="38100" dir="2700000" algn="tl">
                  <a:srgbClr val="000000">
                    <a:alpha val="43137"/>
                  </a:srgbClr>
                </a:outerShdw>
              </a:effectLst>
              <a:latin typeface="+mn-lt"/>
            </a:endParaRPr>
          </a:p>
        </p:txBody>
      </p:sp>
      <p:sp>
        <p:nvSpPr>
          <p:cNvPr id="5" name="Date Placeholder 3"/>
          <p:cNvSpPr>
            <a:spLocks noGrp="1"/>
          </p:cNvSpPr>
          <p:nvPr>
            <p:ph type="dt" sz="half" idx="4294967295"/>
          </p:nvPr>
        </p:nvSpPr>
        <p:spPr>
          <a:xfrm>
            <a:off x="0" y="6356350"/>
            <a:ext cx="2958353"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fld id="{8902867B-D2DF-4BD9-8C21-3A785BE3D769}" type="datetimeFigureOut">
              <a:rPr lang="en-US" smtClean="0"/>
              <a:pPr/>
              <a:t>1/22/2022</a:t>
            </a:fld>
            <a:endParaRPr lang="en-US" dirty="0"/>
          </a:p>
        </p:txBody>
      </p:sp>
      <p:sp>
        <p:nvSpPr>
          <p:cNvPr id="6" name="Footer Placeholder 4"/>
          <p:cNvSpPr>
            <a:spLocks noGrp="1"/>
          </p:cNvSpPr>
          <p:nvPr>
            <p:ph type="ftr" sz="quarter" idx="4294967295"/>
          </p:nvPr>
        </p:nvSpPr>
        <p:spPr>
          <a:xfrm>
            <a:off x="3021980" y="6356350"/>
            <a:ext cx="6188927" cy="365125"/>
          </a:xfrm>
          <a:prstGeom prst="rect">
            <a:avLst/>
          </a:prstGeom>
          <a:solidFill>
            <a:srgbClr val="003F7C"/>
          </a:solidFill>
        </p:spPr>
        <p:txBody>
          <a:bodyPr vert="horz" lIns="91440" tIns="45720" rIns="91440" bIns="45720" rtlCol="0" anchor="ctr"/>
          <a:lstStyle>
            <a:lvl1pPr algn="ctr">
              <a:defRPr sz="1200">
                <a:solidFill>
                  <a:schemeClr val="bg1"/>
                </a:solidFill>
                <a:effectLst>
                  <a:outerShdw blurRad="38100" dist="38100" dir="2700000" algn="tl">
                    <a:srgbClr val="000000">
                      <a:alpha val="43137"/>
                    </a:srgbClr>
                  </a:outerShdw>
                </a:effectLst>
              </a:defRPr>
            </a:lvl1pPr>
          </a:lstStyle>
          <a:p>
            <a:r>
              <a:rPr lang="vi-VN" dirty="0" smtClean="0"/>
              <a:t>Bộ môn khoa học máy tính – Group 4</a:t>
            </a:r>
            <a:endParaRPr lang="en-US" dirty="0"/>
          </a:p>
        </p:txBody>
      </p:sp>
      <p:sp>
        <p:nvSpPr>
          <p:cNvPr id="7" name="Slide Number Placeholder 5"/>
          <p:cNvSpPr>
            <a:spLocks noGrp="1"/>
          </p:cNvSpPr>
          <p:nvPr>
            <p:ph type="sldNum" sz="quarter" idx="4294967295"/>
          </p:nvPr>
        </p:nvSpPr>
        <p:spPr>
          <a:xfrm>
            <a:off x="9274534" y="6356349"/>
            <a:ext cx="2917466" cy="365125"/>
          </a:xfrm>
          <a:prstGeom prst="rect">
            <a:avLst/>
          </a:prstGeom>
          <a:solidFill>
            <a:srgbClr val="003F7C"/>
          </a:solidFill>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pPr algn="ctr"/>
            <a:r>
              <a:rPr lang="vi-VN" dirty="0" smtClean="0"/>
              <a:t>Email: duongcongson@gmail.com</a:t>
            </a:r>
            <a:endParaRPr lang="en-US" dirty="0"/>
          </a:p>
        </p:txBody>
      </p:sp>
      <p:sp>
        <p:nvSpPr>
          <p:cNvPr id="8" name="TextBox 7"/>
          <p:cNvSpPr txBox="1"/>
          <p:nvPr/>
        </p:nvSpPr>
        <p:spPr>
          <a:xfrm>
            <a:off x="183682" y="949425"/>
            <a:ext cx="7513356" cy="5309146"/>
          </a:xfrm>
          <a:prstGeom prst="rect">
            <a:avLst/>
          </a:prstGeom>
          <a:noFill/>
        </p:spPr>
        <p:txBody>
          <a:bodyPr wrap="square" rtlCol="0">
            <a:spAutoFit/>
          </a:bodyPr>
          <a:lstStyle/>
          <a:p>
            <a:pPr marL="342900" indent="-342900">
              <a:buFont typeface="Arial" panose="020B0604020202020204" pitchFamily="34" charset="0"/>
              <a:buChar char="•"/>
            </a:pPr>
            <a:r>
              <a:rPr lang="vi-VN" sz="2400" dirty="0" smtClean="0">
                <a:effectLst>
                  <a:outerShdw blurRad="38100" dist="38100" dir="2700000" algn="tl">
                    <a:srgbClr val="000000">
                      <a:alpha val="43137"/>
                    </a:srgbClr>
                  </a:outerShdw>
                </a:effectLst>
              </a:rPr>
              <a:t>Thuật toán di truyền:</a:t>
            </a:r>
          </a:p>
          <a:p>
            <a:endParaRPr lang="vi-VN" dirty="0" smtClean="0">
              <a:effectLst>
                <a:outerShdw blurRad="38100" dist="38100" dir="2700000" algn="tl">
                  <a:srgbClr val="000000">
                    <a:alpha val="43137"/>
                  </a:srgbClr>
                </a:outerShdw>
              </a:effectLst>
            </a:endParaRPr>
          </a:p>
          <a:p>
            <a:pPr>
              <a:lnSpc>
                <a:spcPct val="150000"/>
              </a:lnSpc>
            </a:pPr>
            <a:r>
              <a:rPr lang="en-US" b="1" dirty="0" smtClean="0"/>
              <a:t>[</a:t>
            </a:r>
            <a:r>
              <a:rPr lang="en-US" b="1" dirty="0" err="1"/>
              <a:t>Bắt</a:t>
            </a:r>
            <a:r>
              <a:rPr lang="en-US" b="1" dirty="0"/>
              <a:t> </a:t>
            </a:r>
            <a:r>
              <a:rPr lang="en-US" b="1" dirty="0" err="1"/>
              <a:t>đầu</a:t>
            </a:r>
            <a:r>
              <a:rPr lang="en-US" b="1" dirty="0"/>
              <a:t> ] </a:t>
            </a:r>
            <a:r>
              <a:rPr lang="en-US" dirty="0" err="1"/>
              <a:t>Nhận</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cho</a:t>
            </a:r>
            <a:r>
              <a:rPr lang="en-US" dirty="0"/>
              <a:t> </a:t>
            </a:r>
            <a:r>
              <a:rPr lang="en-US" dirty="0" err="1"/>
              <a:t>thuật</a:t>
            </a:r>
            <a:r>
              <a:rPr lang="en-US" dirty="0"/>
              <a:t> </a:t>
            </a:r>
            <a:r>
              <a:rPr lang="en-US" dirty="0" err="1"/>
              <a:t>toán</a:t>
            </a:r>
            <a:r>
              <a:rPr lang="en-US" dirty="0"/>
              <a:t>. </a:t>
            </a:r>
            <a:endParaRPr lang="vi-VN" dirty="0"/>
          </a:p>
          <a:p>
            <a:pPr>
              <a:lnSpc>
                <a:spcPct val="150000"/>
              </a:lnSpc>
            </a:pPr>
            <a:r>
              <a:rPr lang="en-US" b="1" dirty="0" smtClean="0"/>
              <a:t>[</a:t>
            </a:r>
            <a:r>
              <a:rPr lang="en-US" b="1" dirty="0" err="1"/>
              <a:t>Khởi</a:t>
            </a:r>
            <a:r>
              <a:rPr lang="en-US" b="1" dirty="0"/>
              <a:t> </a:t>
            </a:r>
            <a:r>
              <a:rPr lang="en-US" b="1" dirty="0" err="1"/>
              <a:t>tạo</a:t>
            </a:r>
            <a:r>
              <a:rPr lang="en-US" b="1" dirty="0"/>
              <a:t>] </a:t>
            </a:r>
            <a:r>
              <a:rPr lang="vi-VN" dirty="0" smtClean="0"/>
              <a:t>Tạo ngẫu nhiên n là cá thể trong quần thể.</a:t>
            </a:r>
          </a:p>
          <a:p>
            <a:pPr>
              <a:lnSpc>
                <a:spcPct val="150000"/>
              </a:lnSpc>
            </a:pPr>
            <a:r>
              <a:rPr lang="vi-VN" b="1" dirty="0" smtClean="0"/>
              <a:t>[Quần </a:t>
            </a:r>
            <a:r>
              <a:rPr lang="vi-VN" b="1" dirty="0"/>
              <a:t>thể mới ] </a:t>
            </a:r>
            <a:r>
              <a:rPr lang="vi-VN" dirty="0" smtClean="0"/>
              <a:t>Được tạo ra từ những bước sau:</a:t>
            </a:r>
          </a:p>
          <a:p>
            <a:pPr lvl="1">
              <a:lnSpc>
                <a:spcPct val="150000"/>
              </a:lnSpc>
            </a:pPr>
            <a:r>
              <a:rPr lang="vi-VN" b="1" dirty="0"/>
              <a:t>[Thích nghi] </a:t>
            </a:r>
            <a:r>
              <a:rPr lang="vi-VN" dirty="0"/>
              <a:t>Ước lượng độ thích nghi </a:t>
            </a:r>
            <a:r>
              <a:rPr lang="vi-VN" dirty="0" smtClean="0"/>
              <a:t>fitness(x</a:t>
            </a:r>
            <a:r>
              <a:rPr lang="vi-VN" dirty="0"/>
              <a:t>) của mỗi cá thể</a:t>
            </a:r>
            <a:r>
              <a:rPr lang="vi-VN" dirty="0" smtClean="0"/>
              <a:t>.</a:t>
            </a:r>
          </a:p>
          <a:p>
            <a:pPr lvl="1">
              <a:lnSpc>
                <a:spcPct val="150000"/>
              </a:lnSpc>
            </a:pPr>
            <a:r>
              <a:rPr lang="vi-VN" b="1" dirty="0"/>
              <a:t>[Kiểm tra ] </a:t>
            </a:r>
            <a:r>
              <a:rPr lang="vi-VN" dirty="0"/>
              <a:t>Kiểm tra điều kiện kết thúc giải thuật. </a:t>
            </a:r>
            <a:endParaRPr lang="vi-VN" dirty="0" smtClean="0"/>
          </a:p>
          <a:p>
            <a:pPr lvl="1">
              <a:lnSpc>
                <a:spcPct val="150000"/>
              </a:lnSpc>
            </a:pPr>
            <a:r>
              <a:rPr lang="vi-VN" b="1" dirty="0" smtClean="0"/>
              <a:t>[</a:t>
            </a:r>
            <a:r>
              <a:rPr lang="vi-VN" b="1" dirty="0"/>
              <a:t>Chọn lọc] </a:t>
            </a:r>
            <a:r>
              <a:rPr lang="vi-VN" dirty="0" smtClean="0"/>
              <a:t>Chọn 2 cá thể bố mẹ từ quần thể</a:t>
            </a:r>
          </a:p>
          <a:p>
            <a:pPr lvl="1">
              <a:lnSpc>
                <a:spcPct val="150000"/>
              </a:lnSpc>
            </a:pPr>
            <a:r>
              <a:rPr lang="vi-VN" b="1" dirty="0" smtClean="0"/>
              <a:t>[</a:t>
            </a:r>
            <a:r>
              <a:rPr lang="vi-VN" b="1" dirty="0"/>
              <a:t>Lai ghép] </a:t>
            </a:r>
            <a:r>
              <a:rPr lang="vi-VN" dirty="0" smtClean="0"/>
              <a:t>Lai ghép cá thể mới theo xác suất</a:t>
            </a:r>
          </a:p>
          <a:p>
            <a:pPr lvl="1">
              <a:lnSpc>
                <a:spcPct val="150000"/>
              </a:lnSpc>
            </a:pPr>
            <a:r>
              <a:rPr lang="vi-VN" b="1" dirty="0" smtClean="0"/>
              <a:t>[</a:t>
            </a:r>
            <a:r>
              <a:rPr lang="vi-VN" b="1" dirty="0"/>
              <a:t>Đột biến] </a:t>
            </a:r>
            <a:r>
              <a:rPr lang="vi-VN" dirty="0"/>
              <a:t>Với một xác suất đột biến được chọn, biến đổi cá thể </a:t>
            </a:r>
            <a:r>
              <a:rPr lang="vi-VN" dirty="0" smtClean="0"/>
              <a:t>mới</a:t>
            </a:r>
          </a:p>
          <a:p>
            <a:pPr>
              <a:lnSpc>
                <a:spcPct val="150000"/>
              </a:lnSpc>
            </a:pPr>
            <a:r>
              <a:rPr lang="vi-VN" b="1" dirty="0"/>
              <a:t>[Chọn kết quả] </a:t>
            </a:r>
            <a:r>
              <a:rPr lang="vi-VN" dirty="0"/>
              <a:t>Nếu điều kiện dừng được thỏa mãn thì thuật toán kết thúc và trả về lời giải tốt nhất trong quần thể hiện tại </a:t>
            </a:r>
            <a:endParaRPr lang="vi-VN" dirty="0" smtClean="0"/>
          </a:p>
        </p:txBody>
      </p:sp>
      <p:pic>
        <p:nvPicPr>
          <p:cNvPr id="2" name="Picture 1"/>
          <p:cNvPicPr>
            <a:picLocks noChangeAspect="1"/>
          </p:cNvPicPr>
          <p:nvPr/>
        </p:nvPicPr>
        <p:blipFill>
          <a:blip r:embed="rId3"/>
          <a:stretch>
            <a:fillRect/>
          </a:stretch>
        </p:blipFill>
        <p:spPr>
          <a:xfrm>
            <a:off x="7697038" y="1551146"/>
            <a:ext cx="4072771" cy="4105704"/>
          </a:xfrm>
          <a:prstGeom prst="rect">
            <a:avLst/>
          </a:prstGeom>
        </p:spPr>
      </p:pic>
    </p:spTree>
    <p:extLst>
      <p:ext uri="{BB962C8B-B14F-4D97-AF65-F5344CB8AC3E}">
        <p14:creationId xmlns:p14="http://schemas.microsoft.com/office/powerpoint/2010/main" val="716354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809</TotalTime>
  <Words>4607</Words>
  <Application>Microsoft Office PowerPoint</Application>
  <PresentationFormat>Widescreen</PresentationFormat>
  <Paragraphs>916</Paragraphs>
  <Slides>42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79</cp:revision>
  <dcterms:created xsi:type="dcterms:W3CDTF">2021-12-20T02:20:07Z</dcterms:created>
  <dcterms:modified xsi:type="dcterms:W3CDTF">2022-01-22T02:55:14Z</dcterms:modified>
</cp:coreProperties>
</file>