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1" r:id="rId1"/>
  </p:sldMasterIdLst>
  <p:notesMasterIdLst>
    <p:notesMasterId r:id="rId26"/>
  </p:notesMasterIdLst>
  <p:sldIdLst>
    <p:sldId id="258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67" r:id="rId16"/>
    <p:sldId id="272" r:id="rId17"/>
    <p:sldId id="273" r:id="rId18"/>
    <p:sldId id="274" r:id="rId19"/>
    <p:sldId id="275" r:id="rId20"/>
    <p:sldId id="277" r:id="rId21"/>
    <p:sldId id="278" r:id="rId22"/>
    <p:sldId id="276" r:id="rId23"/>
    <p:sldId id="279" r:id="rId24"/>
    <p:sldId id="280" r:id="rId25"/>
  </p:sldIdLst>
  <p:sldSz cx="6858000" cy="514350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MS UI Gothic" panose="020B0600070205080204" pitchFamily="34" charset="-128"/>
      <p:regular r:id="rId31"/>
    </p:embeddedFont>
    <p:embeddedFont>
      <p:font typeface="Cambria Math" panose="02040503050406030204" pitchFamily="18" charset="0"/>
      <p:regular r:id="rId32"/>
    </p:embeddedFont>
    <p:embeddedFont>
      <p:font typeface="Proxima Nova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2" autoAdjust="0"/>
    <p:restoredTop sz="77683" autoAdjust="0"/>
  </p:normalViewPr>
  <p:slideViewPr>
    <p:cSldViewPr snapToGrid="0">
      <p:cViewPr varScale="1">
        <p:scale>
          <a:sx n="80" d="100"/>
          <a:sy n="80" d="100"/>
        </p:scale>
        <p:origin x="17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670AA-0E38-4173-9CA2-24C6FEB1FB99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9AADB-38E0-44CD-B97A-A18C7A233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82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5352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trượt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9AADB-38E0-44CD-B97A-A18C7A233C6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12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trượt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9AADB-38E0-44CD-B97A-A18C7A233C6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37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trượt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9AADB-38E0-44CD-B97A-A18C7A233C6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267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co: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thừa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bổ</a:t>
            </a:r>
            <a:r>
              <a:rPr lang="en-US" baseline="0" dirty="0" smtClean="0"/>
              <a:t> sung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thiếu</a:t>
            </a:r>
            <a:endParaRPr lang="en-US" baseline="0" dirty="0" smtClean="0"/>
          </a:p>
          <a:p>
            <a:r>
              <a:rPr lang="en-US" baseline="0" dirty="0" smtClean="0"/>
              <a:t>Co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giờ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thước</a:t>
            </a:r>
            <a:r>
              <a:rPr lang="en-US" baseline="0" dirty="0" smtClean="0"/>
              <a:t> ban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AE" baseline="0" dirty="0" smtClean="0">
                <a:sym typeface="Wingdings" panose="05000000000000000000" pitchFamily="2" charset="2"/>
              </a:rPr>
              <a:t> kết hợp 2 phép 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9AADB-38E0-44CD-B97A-A18C7A233C6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32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trượt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9AADB-38E0-44CD-B97A-A18C7A233C6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41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trượt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9AADB-38E0-44CD-B97A-A18C7A233C6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450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trượt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9AADB-38E0-44CD-B97A-A18C7A233C6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45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Chia </a:t>
            </a:r>
            <a:r>
              <a:rPr lang="en-US" dirty="0" err="1" smtClean="0"/>
              <a:t>làm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: 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Trực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9AADB-38E0-44CD-B97A-A18C7A233C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87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5 </a:t>
            </a:r>
            <a:r>
              <a:rPr lang="en-US" baseline="0" dirty="0" err="1" smtClean="0"/>
              <a:t>giai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endParaRPr lang="en-US" baseline="0" dirty="0" smtClean="0"/>
          </a:p>
          <a:p>
            <a:r>
              <a:rPr lang="en-US" baseline="0" dirty="0" err="1" smtClean="0"/>
              <a:t>Tiền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(preprocessing): </a:t>
            </a:r>
            <a:r>
              <a:rPr lang="en-US" baseline="0" dirty="0" err="1" smtClean="0"/>
              <a:t>giảm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quét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endParaRPr lang="en-US" baseline="0" dirty="0" smtClean="0"/>
          </a:p>
          <a:p>
            <a:r>
              <a:rPr lang="en-US" baseline="0" dirty="0" err="1" smtClean="0"/>
              <a:t>Tách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segmention</a:t>
            </a:r>
            <a:r>
              <a:rPr lang="en-US" baseline="0" dirty="0" smtClean="0"/>
              <a:t>): chia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endParaRPr lang="en-US" baseline="0" dirty="0" smtClean="0"/>
          </a:p>
          <a:p>
            <a:r>
              <a:rPr lang="en-US" baseline="0" dirty="0" err="1" smtClean="0"/>
              <a:t>Trích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trưng</a:t>
            </a:r>
            <a:r>
              <a:rPr lang="en-US" baseline="0" dirty="0" smtClean="0"/>
              <a:t> (representation): </a:t>
            </a:r>
            <a:r>
              <a:rPr lang="en-US" baseline="0" dirty="0" err="1" smtClean="0"/>
              <a:t>Đóng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tay</a:t>
            </a:r>
            <a:r>
              <a:rPr lang="en-US" baseline="0" dirty="0" smtClean="0"/>
              <a:t>. Ta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rút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riêng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Huấn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Naïve </a:t>
            </a:r>
            <a:r>
              <a:rPr lang="en-US" baseline="0" dirty="0" err="1" smtClean="0"/>
              <a:t>bayes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9AADB-38E0-44CD-B97A-A18C7A233C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9AADB-38E0-44CD-B97A-A18C7A233C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85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9AADB-38E0-44CD-B97A-A18C7A233C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31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M, 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pixel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endParaRPr lang="en-US" baseline="0" dirty="0" smtClean="0"/>
          </a:p>
          <a:p>
            <a:r>
              <a:rPr lang="en-US" baseline="0" dirty="0" err="1" smtClean="0"/>
              <a:t>N_i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song</a:t>
            </a:r>
          </a:p>
          <a:p>
            <a:r>
              <a:rPr lang="en-US" baseline="0" dirty="0" smtClean="0"/>
              <a:t>3.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sáng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p_i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AE" baseline="0" dirty="0" smtClean="0">
                <a:sym typeface="Wingdings" panose="05000000000000000000" pitchFamily="2" charset="2"/>
              </a:rPr>
              <a:t> CT này là tính giá trị trung bình của các mức sáng ( chứ k dùng CT tính tổng sau chia số lượng)</a:t>
            </a:r>
          </a:p>
          <a:p>
            <a:r>
              <a:rPr lang="en-AE" baseline="0" dirty="0" smtClean="0">
                <a:sym typeface="Wingdings" panose="05000000000000000000" pitchFamily="2" charset="2"/>
              </a:rPr>
              <a:t>Ý tưởng là ta sẽ chia ra là 2 vùng:</a:t>
            </a:r>
          </a:p>
          <a:p>
            <a:r>
              <a:rPr lang="en-AE" baseline="0" dirty="0" smtClean="0">
                <a:sym typeface="Wingdings" panose="05000000000000000000" pitchFamily="2" charset="2"/>
              </a:rPr>
              <a:t>1 vùng từ 0=&gt; k, 1 vùng từ k+1 =&gt; L-1 =&gt; tính phương sai giữa 2 vùng này ( sẽ có nhiều cách tính phương sai này )</a:t>
            </a:r>
          </a:p>
          <a:p>
            <a:r>
              <a:rPr lang="en-AE" baseline="0" dirty="0" smtClean="0">
                <a:sym typeface="Wingdings" panose="05000000000000000000" pitchFamily="2" charset="2"/>
              </a:rPr>
              <a:t>Thay từng k vào tính phương sau =&gt; sẽ tính đc L phương sai và chọn k cho phương phai lớn nhất.</a:t>
            </a:r>
          </a:p>
          <a:p>
            <a:r>
              <a:rPr lang="en-AE" baseline="0" dirty="0" smtClean="0">
                <a:sym typeface="Wingdings" panose="05000000000000000000" pitchFamily="2" charset="2"/>
              </a:rPr>
              <a:t>Giả sử có 1 số k cho ra kq phương sai đều max: vd k1, k2 đều đạt được sigma B bình phương = max ta sẽ tiến hành lấy trung bình.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9AADB-38E0-44CD-B97A-A18C7A233C6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5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9AADB-38E0-44CD-B97A-A18C7A233C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61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P_i</a:t>
            </a:r>
            <a:r>
              <a:rPr lang="en-US" baseline="0" dirty="0" smtClean="0"/>
              <a:t>(k)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TB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0=&gt; I</a:t>
            </a:r>
          </a:p>
          <a:p>
            <a:r>
              <a:rPr lang="en-US" baseline="0" dirty="0" smtClean="0"/>
              <a:t>m_(k) = </a:t>
            </a:r>
            <a:r>
              <a:rPr lang="en-US" baseline="0" dirty="0" err="1" smtClean="0"/>
              <a:t>tổng</a:t>
            </a:r>
            <a:r>
              <a:rPr lang="en-US" baseline="0" dirty="0" smtClean="0"/>
              <a:t> I * </a:t>
            </a:r>
            <a:r>
              <a:rPr lang="en-US" baseline="0" dirty="0" err="1" smtClean="0"/>
              <a:t>p_i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0=&gt;I</a:t>
            </a:r>
          </a:p>
          <a:p>
            <a:r>
              <a:rPr lang="en-US" baseline="0" dirty="0" smtClean="0"/>
              <a:t>M_G = 0*0.5 + 1*0.6667 + 2*0.8 </a:t>
            </a:r>
            <a:r>
              <a:rPr lang="en-AE" baseline="0" dirty="0" smtClean="0"/>
              <a:t>…. = 1.1667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AE" baseline="0" dirty="0" smtClean="0"/>
              <a:t>Lấy ngưỡng T = 1 với sigma = 1.68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AE" baseline="0" dirty="0" smtClean="0"/>
              <a:t>Cái cường độ sáng i=5 (tức là i=L-1) thì thực chất phương sai của nó không phải là 0. Vì theo công thức kia sẽ là chia cho 0. Nhưng ta không cần quan tâm tới cái đó.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9AADB-38E0-44CD-B97A-A18C7A233C6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68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trượt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9AADB-38E0-44CD-B97A-A18C7A233C6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3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 hasCustomPrompt="1"/>
          </p:nvPr>
        </p:nvSpPr>
        <p:spPr>
          <a:xfrm>
            <a:off x="382838" y="1257300"/>
            <a:ext cx="6092325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rPr lang="vi-VN" dirty="0" smtClean="0"/>
              <a:t>adasd</a:t>
            </a:r>
            <a:endParaRPr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 hasCustomPrompt="1"/>
          </p:nvPr>
        </p:nvSpPr>
        <p:spPr>
          <a:xfrm>
            <a:off x="382838" y="3182313"/>
            <a:ext cx="6092325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400" i="1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r>
              <a:rPr lang="vi-VN" dirty="0" smtClean="0"/>
              <a:t>đâsdasd</a:t>
            </a:r>
            <a:endParaRPr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5"/>
          <p:cNvCxnSpPr/>
          <p:nvPr/>
        </p:nvCxnSpPr>
        <p:spPr>
          <a:xfrm>
            <a:off x="0" y="2998150"/>
            <a:ext cx="6858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82838" y="2057400"/>
            <a:ext cx="6092325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0" y="4969566"/>
            <a:ext cx="6858000" cy="17393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900" dirty="0" smtClean="0">
                <a:solidFill>
                  <a:schemeClr val="bg1"/>
                </a:solidFill>
              </a:rPr>
              <a:t>   Email: duongcongson01@gmail.com </a:t>
            </a:r>
            <a:endParaRPr sz="900" dirty="0">
              <a:solidFill>
                <a:schemeClr val="bg1"/>
              </a:solidFill>
            </a:endParaRPr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 hasCustomPrompt="1"/>
          </p:nvPr>
        </p:nvSpPr>
        <p:spPr>
          <a:xfrm>
            <a:off x="233775" y="72887"/>
            <a:ext cx="6390450" cy="4373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vi-VN" dirty="0" smtClean="0"/>
              <a:t>dá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 hasCustomPrompt="1"/>
          </p:nvPr>
        </p:nvSpPr>
        <p:spPr>
          <a:xfrm>
            <a:off x="233775" y="728870"/>
            <a:ext cx="6390450" cy="38400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14300" lvl="0" indent="0" rtl="0">
              <a:spcBef>
                <a:spcPts val="0"/>
              </a:spcBef>
              <a:spcAft>
                <a:spcPts val="0"/>
              </a:spcAft>
              <a:buClr>
                <a:srgbClr val="404D78"/>
              </a:buClr>
              <a:buSzPct val="150000"/>
              <a:buFont typeface="Arial" panose="020B0604020202020204" pitchFamily="34" charset="0"/>
              <a:buNone/>
              <a:defRPr sz="1400">
                <a:latin typeface="+mn-lt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r>
              <a:rPr lang="vi-VN" dirty="0" smtClean="0"/>
              <a:t>Dương Công Sơn</a:t>
            </a:r>
          </a:p>
          <a:p>
            <a:r>
              <a:rPr lang="vi-VN" dirty="0" smtClean="0"/>
              <a:t>d</a:t>
            </a:r>
          </a:p>
          <a:p>
            <a:endParaRPr dirty="0"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6" name="Google Shape;62;p14"/>
          <p:cNvCxnSpPr/>
          <p:nvPr/>
        </p:nvCxnSpPr>
        <p:spPr>
          <a:xfrm>
            <a:off x="233775" y="499980"/>
            <a:ext cx="6120569" cy="23963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233775" y="92765"/>
            <a:ext cx="6120569" cy="424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 hasCustomPrompt="1"/>
          </p:nvPr>
        </p:nvSpPr>
        <p:spPr>
          <a:xfrm>
            <a:off x="233775" y="728871"/>
            <a:ext cx="2999925" cy="38400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r>
              <a:rPr lang="vi-VN" dirty="0" smtClean="0"/>
              <a:t>Đâsd</a:t>
            </a:r>
          </a:p>
          <a:p>
            <a:endParaRPr dirty="0"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2" hasCustomPrompt="1"/>
          </p:nvPr>
        </p:nvSpPr>
        <p:spPr>
          <a:xfrm>
            <a:off x="3624300" y="728871"/>
            <a:ext cx="2999925" cy="38400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r>
              <a:rPr lang="vi-VN" dirty="0" smtClean="0"/>
              <a:t>đasadsad</a:t>
            </a:r>
            <a:endParaRPr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6" name="Google Shape;62;p14"/>
          <p:cNvCxnSpPr/>
          <p:nvPr/>
        </p:nvCxnSpPr>
        <p:spPr>
          <a:xfrm>
            <a:off x="233775" y="499980"/>
            <a:ext cx="6120569" cy="23963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>
            <a:spLocks noGrp="1"/>
          </p:cNvSpPr>
          <p:nvPr>
            <p:ph type="body" idx="1"/>
          </p:nvPr>
        </p:nvSpPr>
        <p:spPr>
          <a:xfrm>
            <a:off x="233775" y="4236825"/>
            <a:ext cx="4499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9" name="Google Shape;99;p2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4" name="object 4"/>
          <p:cNvGrpSpPr/>
          <p:nvPr/>
        </p:nvGrpSpPr>
        <p:grpSpPr>
          <a:xfrm>
            <a:off x="234381" y="1385689"/>
            <a:ext cx="80010" cy="144780"/>
            <a:chOff x="312508" y="1385689"/>
            <a:chExt cx="106680" cy="144780"/>
          </a:xfrm>
        </p:grpSpPr>
        <p:sp>
          <p:nvSpPr>
            <p:cNvPr id="5" name="object 5"/>
            <p:cNvSpPr/>
            <p:nvPr/>
          </p:nvSpPr>
          <p:spPr>
            <a:xfrm>
              <a:off x="315048" y="1388229"/>
              <a:ext cx="101219" cy="1391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6" name="object 6"/>
            <p:cNvSpPr/>
            <p:nvPr/>
          </p:nvSpPr>
          <p:spPr>
            <a:xfrm>
              <a:off x="315048" y="1388229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7" name="object 7"/>
            <p:cNvSpPr/>
            <p:nvPr/>
          </p:nvSpPr>
          <p:spPr>
            <a:xfrm>
              <a:off x="327701" y="1407207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8" name="object 8"/>
            <p:cNvSpPr/>
            <p:nvPr/>
          </p:nvSpPr>
          <p:spPr>
            <a:xfrm>
              <a:off x="340353" y="142618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9" name="object 9"/>
            <p:cNvSpPr/>
            <p:nvPr/>
          </p:nvSpPr>
          <p:spPr>
            <a:xfrm>
              <a:off x="327701" y="1457816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371984" y="1454652"/>
              <a:ext cx="31635" cy="442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371984" y="1508425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390963" y="1388229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13" name="object 13"/>
          <p:cNvSpPr txBox="1">
            <a:spLocks/>
          </p:cNvSpPr>
          <p:nvPr/>
        </p:nvSpPr>
        <p:spPr>
          <a:xfrm>
            <a:off x="383096" y="1354026"/>
            <a:ext cx="1160145" cy="814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394335">
              <a:lnSpc>
                <a:spcPct val="119900"/>
              </a:lnSpc>
              <a:spcBef>
                <a:spcPts val="100"/>
              </a:spcBef>
            </a:pPr>
            <a:r>
              <a:rPr lang="en-US" sz="900" kern="0" spc="-5" dirty="0" smtClean="0">
                <a:solidFill>
                  <a:sysClr val="windowText" lastClr="000000"/>
                </a:solidFill>
                <a:latin typeface="LM Sans 9"/>
                <a:cs typeface="LM Sans 9"/>
              </a:rPr>
              <a:t>John Smith (2012)  </a:t>
            </a:r>
            <a:r>
              <a:rPr lang="en-US" sz="900" kern="0" spc="-5" dirty="0" smtClean="0">
                <a:solidFill>
                  <a:srgbClr val="000000"/>
                </a:solidFill>
                <a:latin typeface="LM Sans 9"/>
                <a:cs typeface="LM Sans 9"/>
              </a:rPr>
              <a:t>Title of the</a:t>
            </a:r>
            <a:r>
              <a:rPr lang="en-US" sz="900" kern="0" spc="-40" dirty="0" smtClean="0">
                <a:solidFill>
                  <a:srgbClr val="000000"/>
                </a:solidFill>
                <a:latin typeface="LM Sans 9"/>
                <a:cs typeface="LM Sans 9"/>
              </a:rPr>
              <a:t> </a:t>
            </a:r>
            <a:r>
              <a:rPr lang="en-US" sz="900" kern="0" spc="-5" dirty="0" smtClean="0">
                <a:solidFill>
                  <a:srgbClr val="000000"/>
                </a:solidFill>
                <a:latin typeface="LM Sans 9"/>
                <a:cs typeface="LM Sans 9"/>
              </a:rPr>
              <a:t>publication</a:t>
            </a:r>
            <a:endParaRPr lang="en-US" sz="900" kern="0" dirty="0" smtClean="0">
              <a:solidFill>
                <a:sysClr val="windowText" lastClr="000000"/>
              </a:solidFill>
              <a:latin typeface="LM Sans 9"/>
              <a:cs typeface="LM Sans 9"/>
            </a:endParaRPr>
          </a:p>
          <a:p>
            <a:pPr marL="12700">
              <a:spcBef>
                <a:spcPts val="215"/>
              </a:spcBef>
            </a:pPr>
            <a:r>
              <a:rPr lang="en-US" sz="900" i="1" kern="0" spc="-5" dirty="0" smtClean="0">
                <a:solidFill>
                  <a:srgbClr val="617293"/>
                </a:solidFill>
                <a:latin typeface="LM Sans 9"/>
                <a:cs typeface="LM Sans 9"/>
              </a:rPr>
              <a:t>Journal </a:t>
            </a:r>
            <a:r>
              <a:rPr lang="en-US" sz="900" i="1" kern="0" spc="-5" dirty="0" smtClean="0">
                <a:solidFill>
                  <a:srgbClr val="8290AA"/>
                </a:solidFill>
                <a:latin typeface="LM Sans 9"/>
                <a:cs typeface="LM Sans 9"/>
              </a:rPr>
              <a:t>Name </a:t>
            </a:r>
            <a:r>
              <a:rPr lang="en-US" sz="900" kern="0" spc="-5" dirty="0" smtClean="0">
                <a:solidFill>
                  <a:srgbClr val="8290AA"/>
                </a:solidFill>
                <a:latin typeface="LM Sans 9"/>
                <a:cs typeface="LM Sans 9"/>
              </a:rPr>
              <a:t>12(3), 45 –</a:t>
            </a:r>
            <a:r>
              <a:rPr lang="en-US" sz="900" kern="0" spc="-35" dirty="0" smtClean="0">
                <a:solidFill>
                  <a:srgbClr val="8290AA"/>
                </a:solidFill>
                <a:latin typeface="LM Sans 9"/>
                <a:cs typeface="LM Sans 9"/>
              </a:rPr>
              <a:t> </a:t>
            </a:r>
            <a:r>
              <a:rPr lang="en-US" sz="900" kern="0" spc="-5" dirty="0" smtClean="0">
                <a:solidFill>
                  <a:srgbClr val="617293"/>
                </a:solidFill>
                <a:latin typeface="LM Sans 9"/>
                <a:cs typeface="LM Sans 9"/>
              </a:rPr>
              <a:t>678.</a:t>
            </a:r>
            <a:endParaRPr lang="en-US" sz="900" kern="0" dirty="0">
              <a:solidFill>
                <a:sysClr val="windowText" lastClr="000000"/>
              </a:solidFill>
              <a:latin typeface="LM Sans 9"/>
              <a:cs typeface="LM Sans 9"/>
            </a:endParaRPr>
          </a:p>
        </p:txBody>
      </p:sp>
      <p:graphicFrame>
        <p:nvGraphicFramePr>
          <p:cNvPr id="1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089768"/>
              </p:ext>
            </p:extLst>
          </p:nvPr>
        </p:nvGraphicFramePr>
        <p:xfrm>
          <a:off x="383095" y="2431267"/>
          <a:ext cx="2178158" cy="1049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5732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100" b="1" spc="-100" dirty="0">
                          <a:latin typeface="LM Sans 10"/>
                          <a:cs typeface="LM Sans 10"/>
                        </a:rPr>
                        <a:t>T</a:t>
                      </a:r>
                      <a:r>
                        <a:rPr sz="1100" b="1" dirty="0">
                          <a:latin typeface="LM Sans 10"/>
                          <a:cs typeface="LM Sans 10"/>
                        </a:rPr>
                        <a:t>reatments</a:t>
                      </a:r>
                      <a:endParaRPr sz="1100" dirty="0">
                        <a:latin typeface="LM Sans 10"/>
                        <a:cs typeface="LM Sans 10"/>
                      </a:endParaRPr>
                    </a:p>
                  </a:txBody>
                  <a:tcPr marL="0" marR="0" marT="26034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100" b="1" spc="-5" dirty="0">
                          <a:latin typeface="LM Sans 10"/>
                          <a:cs typeface="LM Sans 10"/>
                        </a:rPr>
                        <a:t>Response</a:t>
                      </a:r>
                      <a:r>
                        <a:rPr sz="1100" b="1" spc="-30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100" b="1" spc="-5" dirty="0">
                          <a:latin typeface="LM Sans 10"/>
                          <a:cs typeface="LM Sans 10"/>
                        </a:rPr>
                        <a:t>1</a:t>
                      </a:r>
                      <a:endParaRPr sz="1100" dirty="0">
                        <a:latin typeface="LM Sans 10"/>
                        <a:cs typeface="LM Sans 10"/>
                      </a:endParaRPr>
                    </a:p>
                  </a:txBody>
                  <a:tcPr marL="0" marR="0" marT="26034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100" b="1" spc="-5" dirty="0">
                          <a:latin typeface="LM Sans 10"/>
                          <a:cs typeface="LM Sans 10"/>
                        </a:rPr>
                        <a:t>Response</a:t>
                      </a:r>
                      <a:r>
                        <a:rPr sz="1100" b="1" spc="-35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100" b="1" spc="-5" dirty="0">
                          <a:latin typeface="LM Sans 10"/>
                          <a:cs typeface="LM Sans 10"/>
                        </a:rPr>
                        <a:t>2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26034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720">
                <a:tc>
                  <a:txBody>
                    <a:bodyPr/>
                    <a:lstStyle/>
                    <a:p>
                      <a:pPr marR="1905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100" spc="-15" dirty="0">
                          <a:latin typeface="LM Sans 10"/>
                          <a:cs typeface="LM Sans 10"/>
                        </a:rPr>
                        <a:t>Treatment</a:t>
                      </a:r>
                      <a:r>
                        <a:rPr sz="1100" spc="-105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100" spc="-5" dirty="0">
                          <a:latin typeface="LM Sans 10"/>
                          <a:cs typeface="LM Sans 10"/>
                        </a:rPr>
                        <a:t>1</a:t>
                      </a:r>
                      <a:endParaRPr sz="1100" dirty="0">
                        <a:latin typeface="LM Sans 10"/>
                        <a:cs typeface="LM Sans 10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9588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0.0003262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0.562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 marR="1905" algn="r">
                        <a:lnSpc>
                          <a:spcPts val="1175"/>
                        </a:lnSpc>
                      </a:pPr>
                      <a:r>
                        <a:rPr sz="1100" spc="-15" dirty="0">
                          <a:latin typeface="LM Sans 10"/>
                          <a:cs typeface="LM Sans 10"/>
                        </a:rPr>
                        <a:t>Treatment</a:t>
                      </a:r>
                      <a:r>
                        <a:rPr sz="1100" spc="-105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100" spc="-5" dirty="0">
                          <a:latin typeface="LM Sans 10"/>
                          <a:cs typeface="LM Sans 10"/>
                        </a:rPr>
                        <a:t>2</a:t>
                      </a:r>
                      <a:endParaRPr sz="1100" dirty="0">
                        <a:latin typeface="LM Sans 10"/>
                        <a:cs typeface="LM Sans 1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5885" algn="ctr">
                        <a:lnSpc>
                          <a:spcPts val="1175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0.0015681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1175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0.910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096">
                <a:tc>
                  <a:txBody>
                    <a:bodyPr/>
                    <a:lstStyle/>
                    <a:p>
                      <a:pPr marR="1905" algn="r">
                        <a:lnSpc>
                          <a:spcPts val="1175"/>
                        </a:lnSpc>
                      </a:pPr>
                      <a:r>
                        <a:rPr sz="1100" spc="-15" dirty="0">
                          <a:latin typeface="LM Sans 10"/>
                          <a:cs typeface="LM Sans 10"/>
                        </a:rPr>
                        <a:t>Treatment</a:t>
                      </a:r>
                      <a:r>
                        <a:rPr sz="1100" spc="-105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100" spc="-5" dirty="0">
                          <a:latin typeface="LM Sans 10"/>
                          <a:cs typeface="LM Sans 10"/>
                        </a:rPr>
                        <a:t>3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885" algn="ctr">
                        <a:lnSpc>
                          <a:spcPts val="1175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0.0009271</a:t>
                      </a:r>
                      <a:endParaRPr sz="1100" dirty="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1175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0.296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3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1025"/>
                        </a:lnSpc>
                        <a:spcBef>
                          <a:spcPts val="560"/>
                        </a:spcBef>
                      </a:pPr>
                      <a:r>
                        <a:rPr sz="900" spc="-20" dirty="0">
                          <a:solidFill>
                            <a:srgbClr val="0C2659"/>
                          </a:solidFill>
                          <a:latin typeface="LM Sans 9"/>
                          <a:cs typeface="LM Sans 9"/>
                        </a:rPr>
                        <a:t>Table:</a:t>
                      </a:r>
                      <a:r>
                        <a:rPr sz="900" spc="-20" dirty="0">
                          <a:latin typeface="LM Sans 9"/>
                          <a:cs typeface="LM Sans 9"/>
                        </a:rPr>
                        <a:t>Table</a:t>
                      </a:r>
                      <a:r>
                        <a:rPr sz="900" spc="-45" dirty="0">
                          <a:latin typeface="LM Sans 9"/>
                          <a:cs typeface="LM Sans 9"/>
                        </a:rPr>
                        <a:t> </a:t>
                      </a:r>
                      <a:r>
                        <a:rPr sz="900" spc="-5" dirty="0">
                          <a:latin typeface="LM Sans 9"/>
                          <a:cs typeface="LM Sans 9"/>
                        </a:rPr>
                        <a:t>caption</a:t>
                      </a:r>
                      <a:endParaRPr sz="900">
                        <a:latin typeface="LM Sans 9"/>
                        <a:cs typeface="LM Sans 9"/>
                      </a:endParaRPr>
                    </a:p>
                  </a:txBody>
                  <a:tcPr marL="0" marR="0" marT="7112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/>
          <p:nvPr/>
        </p:nvSpPr>
        <p:spPr>
          <a:xfrm>
            <a:off x="0" y="5045700"/>
            <a:ext cx="6858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2" name="Google Shape;102;p23"/>
          <p:cNvSpPr txBox="1">
            <a:spLocks noGrp="1"/>
          </p:cNvSpPr>
          <p:nvPr>
            <p:ph type="title" hasCustomPrompt="1"/>
          </p:nvPr>
        </p:nvSpPr>
        <p:spPr>
          <a:xfrm>
            <a:off x="233775" y="991475"/>
            <a:ext cx="639045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103" name="Google Shape;103;p23"/>
          <p:cNvSpPr txBox="1">
            <a:spLocks noGrp="1"/>
          </p:cNvSpPr>
          <p:nvPr>
            <p:ph type="body" idx="1"/>
          </p:nvPr>
        </p:nvSpPr>
        <p:spPr>
          <a:xfrm>
            <a:off x="233775" y="3071300"/>
            <a:ext cx="639045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" name="Google Shape;104;p23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Ref idx="1001">
        <a:schemeClr val="bg1"/>
      </p:bgRef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233775" y="46311"/>
            <a:ext cx="6390450" cy="45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vi-VN" dirty="0" smtClean="0"/>
              <a:t>Ádas</a:t>
            </a:r>
            <a:br>
              <a:rPr lang="vi-VN" dirty="0" smtClean="0"/>
            </a:br>
            <a:endParaRPr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966" y="168364"/>
            <a:ext cx="330281" cy="45064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7" r:id="rId5"/>
    <p:sldLayoutId id="2147483668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1" i="0" u="none" strike="noStrike" cap="none">
          <a:solidFill>
            <a:srgbClr val="000000"/>
          </a:solidFill>
          <a:latin typeface="+mj-lt"/>
          <a:ea typeface="MS UI Gothic" panose="020B0600070205080204" pitchFamily="34" charset="-128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24077" y="789367"/>
            <a:ext cx="5617866" cy="1916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910"/>
              </a:spcBef>
            </a:pPr>
            <a:r>
              <a:rPr lang="vi-VN" sz="2800" b="1" dirty="0" smtClean="0">
                <a:solidFill>
                  <a:schemeClr val="tx1">
                    <a:lumMod val="75000"/>
                  </a:schemeClr>
                </a:solidFill>
              </a:rPr>
              <a:t>Đồ án xử lý ảnh</a:t>
            </a:r>
            <a:endParaRPr lang="vi-VN" sz="2800" b="1" spc="5" dirty="0" smtClean="0">
              <a:solidFill>
                <a:schemeClr val="tx1">
                  <a:lumMod val="75000"/>
                </a:schemeClr>
              </a:solidFill>
            </a:endParaRPr>
          </a:p>
          <a:p>
            <a:pPr algn="ctr">
              <a:lnSpc>
                <a:spcPct val="150000"/>
              </a:lnSpc>
              <a:spcBef>
                <a:spcPts val="910"/>
              </a:spcBef>
            </a:pPr>
            <a:r>
              <a:rPr lang="vi-VN" sz="1600" b="1" dirty="0" smtClean="0">
                <a:solidFill>
                  <a:schemeClr val="tx1">
                    <a:lumMod val="75000"/>
                  </a:schemeClr>
                </a:solidFill>
              </a:rPr>
              <a:t>TRIỂN KHAI CÁC PHƯƠNG PHÁP TIỀN XỬ LÝ ẢNH VÀ </a:t>
            </a:r>
            <a:br>
              <a:rPr lang="vi-VN" sz="1600" b="1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vi-VN" sz="1600" b="1" dirty="0" smtClean="0">
                <a:solidFill>
                  <a:schemeClr val="tx1">
                    <a:lumMod val="75000"/>
                  </a:schemeClr>
                </a:solidFill>
              </a:rPr>
              <a:t>ỨNG DỤNG MÔ HÌNH PHÂN LỚP BAYES CHO BÀI TOÁN NHẬN DẠNG CHỮ SỐ VIẾT TAY</a:t>
            </a:r>
            <a:endParaRPr lang="vi-VN" sz="1200" b="1" spc="-5" dirty="0">
              <a:solidFill>
                <a:schemeClr val="tx1">
                  <a:lumMod val="75000"/>
                </a:schemeClr>
              </a:solidFill>
              <a:latin typeface="LM Sans 10"/>
              <a:cs typeface="LM Sans 1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47010" y="4427384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marR="27305" algn="ctr"/>
            <a:r>
              <a:rPr lang="vi-VN" sz="1000" b="1" dirty="0">
                <a:latin typeface="LM Sans 8"/>
                <a:cs typeface="LM Sans 8"/>
              </a:rPr>
              <a:t>Hà Nội </a:t>
            </a:r>
            <a:r>
              <a:rPr lang="en-US" sz="1000" b="1" dirty="0">
                <a:latin typeface="LM Sans 8"/>
                <a:cs typeface="LM Sans 8"/>
              </a:rPr>
              <a:t>7</a:t>
            </a:r>
            <a:r>
              <a:rPr lang="vi-VN" sz="1000" b="1" spc="-5" dirty="0" smtClean="0">
                <a:latin typeface="LM Sans 8"/>
                <a:cs typeface="LM Sans 8"/>
              </a:rPr>
              <a:t>,</a:t>
            </a:r>
            <a:r>
              <a:rPr lang="vi-VN" sz="1000" b="1" spc="-15" dirty="0" smtClean="0">
                <a:latin typeface="LM Sans 8"/>
                <a:cs typeface="LM Sans 8"/>
              </a:rPr>
              <a:t> </a:t>
            </a:r>
            <a:r>
              <a:rPr lang="vi-VN" sz="1000" b="1" spc="-5" dirty="0">
                <a:latin typeface="LM Sans 8"/>
                <a:cs typeface="LM Sans 8"/>
              </a:rPr>
              <a:t>2022</a:t>
            </a:r>
            <a:endParaRPr lang="vi-VN" sz="1000" b="1" dirty="0">
              <a:latin typeface="LM Sans 8"/>
              <a:cs typeface="LM Sans 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831001"/>
              </p:ext>
            </p:extLst>
          </p:nvPr>
        </p:nvGraphicFramePr>
        <p:xfrm>
          <a:off x="1247010" y="2857926"/>
          <a:ext cx="4145868" cy="1417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0899">
                  <a:extLst>
                    <a:ext uri="{9D8B030D-6E8A-4147-A177-3AD203B41FA5}">
                      <a16:colId xmlns:a16="http://schemas.microsoft.com/office/drawing/2014/main" val="1269902129"/>
                    </a:ext>
                  </a:extLst>
                </a:gridCol>
                <a:gridCol w="2004969">
                  <a:extLst>
                    <a:ext uri="{9D8B030D-6E8A-4147-A177-3AD203B41FA5}">
                      <a16:colId xmlns:a16="http://schemas.microsoft.com/office/drawing/2014/main" val="83742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1200" b="1" dirty="0" smtClean="0">
                          <a:solidFill>
                            <a:schemeClr val="accent4"/>
                          </a:solidFill>
                        </a:rPr>
                        <a:t>Dương Công Sơn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1100" b="0" i="1" dirty="0" smtClean="0">
                          <a:solidFill>
                            <a:schemeClr val="accent4"/>
                          </a:solidFill>
                        </a:rPr>
                        <a:t>son167464@nuce.edu.vn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vi-VN" sz="1200" b="1" dirty="0" smtClean="0">
                          <a:solidFill>
                            <a:schemeClr val="accent4"/>
                          </a:solidFill>
                        </a:rPr>
                        <a:t>Nguyễn Trần Lê Tuấn</a:t>
                      </a:r>
                      <a:endParaRPr lang="en-US" sz="1200" b="1" dirty="0" smtClean="0">
                        <a:solidFill>
                          <a:schemeClr val="accent4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vi-VN" sz="1100" b="0" i="1" dirty="0" smtClean="0">
                          <a:solidFill>
                            <a:schemeClr val="accent4"/>
                          </a:solidFill>
                        </a:rPr>
                        <a:t>tuan@nuce.edu.vn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1200" b="1" dirty="0" smtClean="0">
                          <a:solidFill>
                            <a:schemeClr val="accent4"/>
                          </a:solidFill>
                        </a:rPr>
                        <a:t>Hoàng Thị Thanh Tú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1100" b="0" i="1" dirty="0" smtClean="0">
                          <a:solidFill>
                            <a:schemeClr val="accent4"/>
                          </a:solidFill>
                        </a:rPr>
                        <a:t>tu208764@nuce.edu.vn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vi-VN" sz="1200" b="1" dirty="0" smtClean="0">
                          <a:solidFill>
                            <a:schemeClr val="accent4"/>
                          </a:solidFill>
                        </a:rPr>
                        <a:t>Đoàn Đình Mạnh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vi-VN" sz="1100" b="0" i="1" dirty="0" smtClean="0">
                          <a:solidFill>
                            <a:schemeClr val="accent4"/>
                          </a:solidFill>
                        </a:rPr>
                        <a:t>mạnh@nuce.edu.vn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09981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905363" y="144279"/>
            <a:ext cx="3068468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vi-VN" b="1" spc="5" dirty="0">
                <a:solidFill>
                  <a:srgbClr val="0C2659"/>
                </a:solidFill>
                <a:latin typeface="+mj-lt"/>
              </a:rPr>
              <a:t>Ngành Khoa học Máy Tính</a:t>
            </a:r>
          </a:p>
          <a:p>
            <a:pPr algn="ctr">
              <a:spcBef>
                <a:spcPts val="600"/>
              </a:spcBef>
            </a:pPr>
            <a:r>
              <a:rPr lang="vi-VN" b="1" spc="5" dirty="0">
                <a:solidFill>
                  <a:srgbClr val="0C2659"/>
                </a:solidFill>
                <a:latin typeface="+mj-lt"/>
              </a:rPr>
              <a:t>Trường Đại học Xây Dựng Hà Nội</a:t>
            </a:r>
          </a:p>
        </p:txBody>
      </p:sp>
    </p:spTree>
    <p:extLst>
      <p:ext uri="{BB962C8B-B14F-4D97-AF65-F5344CB8AC3E}">
        <p14:creationId xmlns:p14="http://schemas.microsoft.com/office/powerpoint/2010/main" val="145309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xám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97" y="1552073"/>
            <a:ext cx="2645664" cy="23581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062" y="1552073"/>
            <a:ext cx="2855163" cy="235818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200274" y="2466472"/>
            <a:ext cx="409074" cy="264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38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233775" y="709863"/>
            <a:ext cx="639045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0 (</a:t>
            </a:r>
            <a:r>
              <a:rPr lang="en-US" dirty="0" err="1" smtClean="0"/>
              <a:t>đen</a:t>
            </a:r>
            <a:r>
              <a:rPr lang="en-US" dirty="0" smtClean="0"/>
              <a:t>) </a:t>
            </a:r>
            <a:r>
              <a:rPr lang="en-US" dirty="0" err="1" smtClean="0"/>
              <a:t>và</a:t>
            </a:r>
            <a:r>
              <a:rPr lang="en-US" dirty="0" smtClean="0"/>
              <a:t> 255 (</a:t>
            </a:r>
            <a:r>
              <a:rPr lang="en-US" dirty="0" err="1" smtClean="0"/>
              <a:t>trắng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pPr lvl="0" algn="ctr"/>
            <a:r>
              <a:rPr lang="en-US" dirty="0" err="1"/>
              <a:t>Nếu</a:t>
            </a:r>
            <a:r>
              <a:rPr lang="en-US" dirty="0"/>
              <a:t> I(</a:t>
            </a:r>
            <a:r>
              <a:rPr lang="en-US" dirty="0" err="1"/>
              <a:t>x,y</a:t>
            </a:r>
            <a:r>
              <a:rPr lang="en-US" dirty="0"/>
              <a:t>) &lt; </a:t>
            </a:r>
            <a:r>
              <a:rPr lang="en-US" b="1" dirty="0"/>
              <a:t>T</a:t>
            </a:r>
            <a:r>
              <a:rPr lang="en-US" dirty="0"/>
              <a:t> </a:t>
            </a:r>
            <a:r>
              <a:rPr lang="en-US" dirty="0" err="1"/>
              <a:t>thì</a:t>
            </a:r>
            <a:r>
              <a:rPr lang="en-US" dirty="0"/>
              <a:t> INP(x, y) = 0.</a:t>
            </a:r>
          </a:p>
          <a:p>
            <a:pPr lvl="0" algn="ctr"/>
            <a:r>
              <a:rPr lang="en-US" dirty="0" err="1"/>
              <a:t>Nếu</a:t>
            </a:r>
            <a:r>
              <a:rPr lang="en-US" dirty="0"/>
              <a:t> I(</a:t>
            </a:r>
            <a:r>
              <a:rPr lang="en-US" dirty="0" err="1"/>
              <a:t>x,y</a:t>
            </a:r>
            <a:r>
              <a:rPr lang="en-US" dirty="0"/>
              <a:t>) &gt; </a:t>
            </a:r>
            <a:r>
              <a:rPr lang="en-US" b="1" dirty="0"/>
              <a:t>T</a:t>
            </a:r>
            <a:r>
              <a:rPr lang="en-US" dirty="0"/>
              <a:t> </a:t>
            </a:r>
            <a:r>
              <a:rPr lang="en-US" dirty="0" err="1"/>
              <a:t>thì</a:t>
            </a:r>
            <a:r>
              <a:rPr lang="en-US" dirty="0"/>
              <a:t> INP(x, y) = 255.</a:t>
            </a:r>
          </a:p>
          <a:p>
            <a:endParaRPr lang="en-US" dirty="0" smtClean="0"/>
          </a:p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I(x, y)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cường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sang </a:t>
            </a:r>
            <a:r>
              <a:rPr lang="en-US" dirty="0" err="1" smtClean="0"/>
              <a:t>tại</a:t>
            </a:r>
            <a:r>
              <a:rPr lang="en-US" dirty="0" smtClean="0"/>
              <a:t> 1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INP(x, y)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ngưỡng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err="1" smtClean="0"/>
              <a:t>Một</a:t>
            </a:r>
            <a:r>
              <a:rPr lang="en-US" b="1" dirty="0" smtClean="0"/>
              <a:t> </a:t>
            </a:r>
            <a:r>
              <a:rPr lang="en-US" b="1" dirty="0" err="1" smtClean="0"/>
              <a:t>số</a:t>
            </a:r>
            <a:r>
              <a:rPr lang="en-US" b="1" dirty="0" smtClean="0"/>
              <a:t> </a:t>
            </a:r>
            <a:r>
              <a:rPr lang="en-US" b="1" dirty="0" err="1" smtClean="0"/>
              <a:t>phương</a:t>
            </a:r>
            <a:r>
              <a:rPr lang="en-US" b="1" dirty="0" smtClean="0"/>
              <a:t> </a:t>
            </a:r>
            <a:r>
              <a:rPr lang="en-US" b="1" dirty="0" err="1" smtClean="0"/>
              <a:t>pháp</a:t>
            </a:r>
            <a:endParaRPr lang="en-US" b="1" dirty="0" smtClean="0"/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ngưỡng</a:t>
            </a: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OTSU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Adaptive Threshold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37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OTSU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33775" y="685800"/>
                <a:ext cx="6390450" cy="4066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</a:t>
                </a:r>
                <a:r>
                  <a:rPr lang="en-US" dirty="0" err="1" smtClean="0"/>
                  <a:t>Tính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đồ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xám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chuẩn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hóa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ảnh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đầu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vào</a:t>
                </a:r>
                <a:r>
                  <a:rPr lang="en-US" dirty="0" smtClean="0"/>
                  <a:t>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𝑝</m:t>
                          </m:r>
                        </m:e>
                        <m:sub>
                          <m:r>
                            <a:rPr lang="en-US" i="1"/>
                            <m:t>𝑖</m:t>
                          </m:r>
                        </m:sub>
                      </m:sSub>
                      <m:r>
                        <a:rPr lang="en-US" i="1"/>
                        <m:t>=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𝑛</m:t>
                              </m:r>
                            </m:e>
                            <m:sub>
                              <m:r>
                                <a:rPr lang="en-US" i="1"/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/>
                            <m:t>𝑀</m:t>
                          </m:r>
                          <m:r>
                            <a:rPr lang="en-US" i="1"/>
                            <m:t>∗</m:t>
                          </m:r>
                          <m:r>
                            <a:rPr lang="en-US" i="1"/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2. </a:t>
                </a:r>
                <a:r>
                  <a:rPr lang="en-US" dirty="0" err="1" smtClean="0"/>
                  <a:t>Tính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tổng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tích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lũy</a:t>
                </a:r>
                <a:r>
                  <a:rPr lang="en-US" dirty="0" smtClean="0"/>
                  <a:t> P1(k) </a:t>
                </a:r>
                <a:r>
                  <a:rPr lang="en-US" dirty="0" err="1" smtClean="0"/>
                  <a:t>với</a:t>
                </a:r>
                <a:r>
                  <a:rPr lang="en-US" dirty="0" smtClean="0"/>
                  <a:t> k =0,</a:t>
                </a:r>
                <a:r>
                  <a:rPr lang="en-AE" dirty="0" smtClean="0"/>
                  <a:t>…, L-1</a:t>
                </a:r>
                <a:r>
                  <a:rPr lang="en-US" dirty="0" smtClean="0"/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𝑃</m:t>
                          </m:r>
                        </m:e>
                        <m:sub>
                          <m:r>
                            <a:rPr lang="en-US" i="1"/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en-US" i="1"/>
                            <m:t>𝑘</m:t>
                          </m:r>
                        </m:e>
                      </m:d>
                      <m:r>
                        <a:rPr lang="en-US" i="1"/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/>
                          </m:ctrlPr>
                        </m:naryPr>
                        <m:sub>
                          <m:r>
                            <a:rPr lang="en-US" i="1"/>
                            <m:t>𝑖</m:t>
                          </m:r>
                          <m:r>
                            <a:rPr lang="en-US" i="1"/>
                            <m:t>=0</m:t>
                          </m:r>
                        </m:sub>
                        <m:sup>
                          <m:r>
                            <a:rPr lang="en-US" i="1"/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𝑝</m:t>
                              </m:r>
                            </m:e>
                            <m:sub>
                              <m:r>
                                <a:rPr lang="en-US" i="1"/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3. </a:t>
                </a:r>
                <a:r>
                  <a:rPr lang="en-US" dirty="0" err="1" smtClean="0"/>
                  <a:t>Tính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trung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bình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tích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lũy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đến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mức</a:t>
                </a:r>
                <a:r>
                  <a:rPr lang="en-US" dirty="0" smtClean="0"/>
                  <a:t> k: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4. </a:t>
                </a:r>
                <a:r>
                  <a:rPr lang="en-US" dirty="0" err="1" smtClean="0"/>
                  <a:t>Tính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trung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bình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độ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toàn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cục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5. </a:t>
                </a:r>
                <a:r>
                  <a:rPr lang="en-US" dirty="0" err="1" smtClean="0"/>
                  <a:t>Tính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phương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sai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giữa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nhóm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en-US" i="1"/>
                          <m:t>𝜎</m:t>
                        </m:r>
                      </m:e>
                      <m:sub>
                        <m:r>
                          <a:rPr lang="en-US" i="1"/>
                          <m:t>𝐵</m:t>
                        </m:r>
                      </m:sub>
                      <m:sup>
                        <m:r>
                          <a:rPr lang="en-US" i="1"/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(k)</a:t>
                </a:r>
              </a:p>
              <a:p>
                <a:endParaRPr lang="en-US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/>
                          </m:ctrlPr>
                        </m:sSubSupPr>
                        <m:e>
                          <m:r>
                            <a:rPr lang="en-US" i="1"/>
                            <m:t>𝜎</m:t>
                          </m:r>
                        </m:e>
                        <m:sub>
                          <m:r>
                            <a:rPr lang="en-US" i="1"/>
                            <m:t>𝐵</m:t>
                          </m:r>
                        </m:sub>
                        <m:sup>
                          <m:r>
                            <a:rPr lang="en-US" i="1"/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75" y="685800"/>
                <a:ext cx="6390450" cy="4066883"/>
              </a:xfrm>
              <a:prstGeom prst="rect">
                <a:avLst/>
              </a:prstGeom>
              <a:blipFill>
                <a:blip r:embed="rId3"/>
                <a:stretch>
                  <a:fillRect l="-286" t="-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81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OTSU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233775" y="685800"/>
            <a:ext cx="1717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Cho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/>
          </a:p>
        </p:txBody>
      </p:sp>
      <p:sp>
        <p:nvSpPr>
          <p:cNvPr id="7" name="Left Bracket 6"/>
          <p:cNvSpPr/>
          <p:nvPr/>
        </p:nvSpPr>
        <p:spPr>
          <a:xfrm>
            <a:off x="1461210" y="1400213"/>
            <a:ext cx="59466" cy="275068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ket 7"/>
          <p:cNvSpPr/>
          <p:nvPr/>
        </p:nvSpPr>
        <p:spPr>
          <a:xfrm flipH="1">
            <a:off x="5808045" y="1400213"/>
            <a:ext cx="45719" cy="275068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108477"/>
              </p:ext>
            </p:extLst>
          </p:nvPr>
        </p:nvGraphicFramePr>
        <p:xfrm>
          <a:off x="1520676" y="1400214"/>
          <a:ext cx="4296480" cy="2642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6080">
                  <a:extLst>
                    <a:ext uri="{9D8B030D-6E8A-4147-A177-3AD203B41FA5}">
                      <a16:colId xmlns:a16="http://schemas.microsoft.com/office/drawing/2014/main" val="319799350"/>
                    </a:ext>
                  </a:extLst>
                </a:gridCol>
                <a:gridCol w="716080">
                  <a:extLst>
                    <a:ext uri="{9D8B030D-6E8A-4147-A177-3AD203B41FA5}">
                      <a16:colId xmlns:a16="http://schemas.microsoft.com/office/drawing/2014/main" val="3542485078"/>
                    </a:ext>
                  </a:extLst>
                </a:gridCol>
                <a:gridCol w="716080">
                  <a:extLst>
                    <a:ext uri="{9D8B030D-6E8A-4147-A177-3AD203B41FA5}">
                      <a16:colId xmlns:a16="http://schemas.microsoft.com/office/drawing/2014/main" val="1335368080"/>
                    </a:ext>
                  </a:extLst>
                </a:gridCol>
                <a:gridCol w="716080">
                  <a:extLst>
                    <a:ext uri="{9D8B030D-6E8A-4147-A177-3AD203B41FA5}">
                      <a16:colId xmlns:a16="http://schemas.microsoft.com/office/drawing/2014/main" val="752129932"/>
                    </a:ext>
                  </a:extLst>
                </a:gridCol>
                <a:gridCol w="716080">
                  <a:extLst>
                    <a:ext uri="{9D8B030D-6E8A-4147-A177-3AD203B41FA5}">
                      <a16:colId xmlns:a16="http://schemas.microsoft.com/office/drawing/2014/main" val="2848641708"/>
                    </a:ext>
                  </a:extLst>
                </a:gridCol>
                <a:gridCol w="716080">
                  <a:extLst>
                    <a:ext uri="{9D8B030D-6E8A-4147-A177-3AD203B41FA5}">
                      <a16:colId xmlns:a16="http://schemas.microsoft.com/office/drawing/2014/main" val="1894855712"/>
                    </a:ext>
                  </a:extLst>
                </a:gridCol>
              </a:tblGrid>
              <a:tr h="528479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141069"/>
                  </a:ext>
                </a:extLst>
              </a:tr>
              <a:tr h="528479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058571"/>
                  </a:ext>
                </a:extLst>
              </a:tr>
              <a:tr h="528479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733234"/>
                  </a:ext>
                </a:extLst>
              </a:tr>
              <a:tr h="528479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493632"/>
                  </a:ext>
                </a:extLst>
              </a:tr>
              <a:tr h="528479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71755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06116" y="2394284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29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OTSU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233775" y="685800"/>
            <a:ext cx="1717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Cho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596" y="809448"/>
            <a:ext cx="2129589" cy="12422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9111535"/>
                  </p:ext>
                </p:extLst>
              </p:nvPr>
            </p:nvGraphicFramePr>
            <p:xfrm>
              <a:off x="1347538" y="2137870"/>
              <a:ext cx="4572000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288889817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880089643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1749070693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1309087843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1337497175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38342643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P_i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P_i</a:t>
                          </a:r>
                          <a:r>
                            <a:rPr lang="en-US" dirty="0" smtClean="0"/>
                            <a:t>(k)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M(k)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M(G)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1391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15/30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1.1667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1.36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39203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5/30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0.6667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0.167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1.1667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1.68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5038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4/30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0.433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1.1667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1.56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56347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3/30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0.733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1.1667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1.11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507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2/30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0.9667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1.1667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0.51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5016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1/30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1.667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1.1667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99288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9111535"/>
                  </p:ext>
                </p:extLst>
              </p:nvPr>
            </p:nvGraphicFramePr>
            <p:xfrm>
              <a:off x="1347538" y="2137870"/>
              <a:ext cx="4572000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288889817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880089643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1749070693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1309087843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1337497175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38342643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P_i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P_i</a:t>
                          </a:r>
                          <a:r>
                            <a:rPr lang="en-US" dirty="0" smtClean="0"/>
                            <a:t>(k)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M(k)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M(G)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1600" t="-1639" r="-3200" b="-6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1391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15/30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1.1667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1.36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39203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5/30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0.6667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0.167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1.1667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1.68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5038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4/30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0.433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1.1667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1.56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56347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3/30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0.733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1.1667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1.11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507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2/30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0.9667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1.1667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0.51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5016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1/30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1.667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1.1667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99288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4199972" y="1138152"/>
                <a:ext cx="2424253" cy="5632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972" y="1138152"/>
                <a:ext cx="2424253" cy="5632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4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336883" y="673767"/>
            <a:ext cx="6287342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phép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thái</a:t>
            </a:r>
            <a:r>
              <a:rPr lang="en-US" b="1" dirty="0" smtClean="0"/>
              <a:t> </a:t>
            </a:r>
            <a:r>
              <a:rPr lang="en-US" b="1" dirty="0" err="1" smtClean="0"/>
              <a:t>học</a:t>
            </a:r>
            <a:r>
              <a:rPr lang="en-US" b="1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Ý </a:t>
            </a:r>
            <a:r>
              <a:rPr lang="en-US" b="1" dirty="0" err="1" smtClean="0"/>
              <a:t>tưởng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1 filter </a:t>
            </a:r>
            <a:r>
              <a:rPr lang="en-US" dirty="0" err="1" smtClean="0"/>
              <a:t>trượt</a:t>
            </a:r>
            <a:r>
              <a:rPr lang="en-US" dirty="0" smtClean="0"/>
              <a:t> qua </a:t>
            </a:r>
            <a:r>
              <a:rPr lang="en-US" dirty="0" err="1" smtClean="0"/>
              <a:t>các</a:t>
            </a:r>
            <a:r>
              <a:rPr lang="en-US" dirty="0" smtClean="0"/>
              <a:t> pixel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pixel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tóa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: </a:t>
            </a:r>
            <a:r>
              <a:rPr lang="en-US" b="1" dirty="0" err="1" smtClean="0"/>
              <a:t>giãn</a:t>
            </a:r>
            <a:r>
              <a:rPr lang="en-US" b="1" dirty="0" smtClean="0"/>
              <a:t> </a:t>
            </a:r>
            <a:r>
              <a:rPr lang="en-US" b="1" dirty="0" err="1" smtClean="0"/>
              <a:t>nở</a:t>
            </a:r>
            <a:r>
              <a:rPr lang="en-US" b="1" dirty="0" smtClean="0"/>
              <a:t> </a:t>
            </a:r>
            <a:r>
              <a:rPr lang="en-US" dirty="0" smtClean="0"/>
              <a:t>(Dilation)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b="1" dirty="0" err="1" smtClean="0"/>
              <a:t>phép</a:t>
            </a:r>
            <a:r>
              <a:rPr lang="en-US" b="1" dirty="0" smtClean="0"/>
              <a:t> co </a:t>
            </a:r>
            <a:r>
              <a:rPr lang="en-US" dirty="0" smtClean="0"/>
              <a:t>(Erosion) 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=&gt; </a:t>
            </a:r>
            <a:r>
              <a:rPr lang="en-US" b="1" dirty="0" err="1" smtClean="0"/>
              <a:t>Phép</a:t>
            </a:r>
            <a:r>
              <a:rPr lang="en-US" b="1" dirty="0" smtClean="0"/>
              <a:t> </a:t>
            </a:r>
            <a:r>
              <a:rPr lang="en-US" b="1" dirty="0" err="1" smtClean="0"/>
              <a:t>đóng</a:t>
            </a:r>
            <a:r>
              <a:rPr lang="en-US" b="1" dirty="0" smtClean="0"/>
              <a:t>, </a:t>
            </a:r>
            <a:r>
              <a:rPr lang="en-US" b="1" dirty="0" err="1" smtClean="0"/>
              <a:t>phép</a:t>
            </a:r>
            <a:r>
              <a:rPr lang="en-US" b="1" dirty="0" smtClean="0"/>
              <a:t> </a:t>
            </a:r>
            <a:r>
              <a:rPr lang="en-US" b="1" dirty="0" err="1" smtClean="0"/>
              <a:t>mở</a:t>
            </a:r>
            <a:r>
              <a:rPr lang="en-US" b="1" dirty="0" smtClean="0"/>
              <a:t>, </a:t>
            </a:r>
            <a:r>
              <a:rPr lang="en-US" b="1" dirty="0" err="1" smtClean="0"/>
              <a:t>phép</a:t>
            </a:r>
            <a:r>
              <a:rPr lang="en-US" b="1" dirty="0" smtClean="0"/>
              <a:t> Top Hat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b="1" dirty="0" smtClean="0"/>
              <a:t>Black Hat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756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(</a:t>
            </a:r>
            <a:r>
              <a:rPr lang="en-US" dirty="0" err="1" smtClean="0"/>
              <a:t>phép</a:t>
            </a:r>
            <a:r>
              <a:rPr lang="en-US" dirty="0" smtClean="0"/>
              <a:t> co)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16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36883" y="673767"/>
                <a:ext cx="6287342" cy="178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Pixel </a:t>
                </a:r>
                <a:r>
                  <a:rPr lang="en-US" dirty="0" err="1" smtClean="0"/>
                  <a:t>mới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sau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khi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thực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hiện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phép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toán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sẽ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giá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trị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như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sau</a:t>
                </a:r>
                <a:r>
                  <a:rPr lang="en-US" dirty="0" smtClean="0"/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/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/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/>
                          </m:ctrlPr>
                        </m:dPr>
                        <m:e>
                          <m:eqArr>
                            <m:eqArrPr>
                              <m:ctrlPr>
                                <a:rPr lang="en-US" i="1"/>
                              </m:ctrlPr>
                            </m:eqArrPr>
                            <m:e>
                              <m:r>
                                <a:rPr lang="en-US" i="1"/>
                                <m:t>1 </m:t>
                              </m:r>
                              <m:r>
                                <a:rPr lang="en-US" i="1"/>
                                <m:t>𝑖𝑓</m:t>
                              </m:r>
                              <m:r>
                                <a:rPr lang="en-US" i="1"/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𝑓𝑖𝑡𝑠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/>
                                <m:t>,</m:t>
                              </m:r>
                            </m:e>
                            <m:e>
                              <m:r>
                                <a:rPr lang="en-US" i="1"/>
                                <m:t>0 </m:t>
                              </m:r>
                              <m:r>
                                <a:rPr lang="en-US" i="1"/>
                                <m:t>𝑒𝑙𝑠𝑒</m:t>
                              </m:r>
                              <m:r>
                                <a:rPr lang="en-US" i="1"/>
                                <m:t>,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S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vị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trị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đang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xét</a:t>
                </a:r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F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filter</a:t>
                </a:r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3" y="673767"/>
                <a:ext cx="6287342" cy="1782732"/>
              </a:xfrm>
              <a:prstGeom prst="rect">
                <a:avLst/>
              </a:prstGeom>
              <a:blipFill>
                <a:blip r:embed="rId3"/>
                <a:stretch>
                  <a:fillRect l="-291" b="-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4026" y="2349623"/>
            <a:ext cx="3789948" cy="242047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07895" y="4271211"/>
            <a:ext cx="156410" cy="1203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8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(</a:t>
            </a:r>
            <a:r>
              <a:rPr lang="en-US" dirty="0" err="1" smtClean="0"/>
              <a:t>phép</a:t>
            </a:r>
            <a:r>
              <a:rPr lang="en-US" dirty="0" smtClean="0"/>
              <a:t> co)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3007895" y="4271211"/>
            <a:ext cx="156410" cy="1203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715" y="649706"/>
            <a:ext cx="1492514" cy="15301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7149" y="794084"/>
            <a:ext cx="1399850" cy="13857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7528" y="2463697"/>
            <a:ext cx="2159427" cy="228108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5326" y="1118937"/>
            <a:ext cx="702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Không</a:t>
            </a:r>
            <a:endParaRPr lang="en-US" dirty="0" smtClean="0"/>
          </a:p>
          <a:p>
            <a:r>
              <a:rPr lang="en-US" dirty="0" smtClean="0"/>
              <a:t>Fit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45079" y="1118937"/>
            <a:ext cx="4872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8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(</a:t>
            </a:r>
            <a:r>
              <a:rPr lang="en-US" dirty="0" err="1"/>
              <a:t>phép</a:t>
            </a:r>
            <a:r>
              <a:rPr lang="en-US" dirty="0"/>
              <a:t> co)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006" y="836561"/>
            <a:ext cx="2906467" cy="1303473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5400000">
            <a:off x="3106732" y="2272382"/>
            <a:ext cx="529390" cy="264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766" y="2924563"/>
            <a:ext cx="2906467" cy="73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527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(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giãn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19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36883" y="673767"/>
                <a:ext cx="6287342" cy="178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Pixel </a:t>
                </a:r>
                <a:r>
                  <a:rPr lang="en-US" dirty="0" err="1" smtClean="0"/>
                  <a:t>mới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sau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khi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thực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hiện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phép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toán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sẽ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giá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trị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như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sau</a:t>
                </a:r>
                <a:r>
                  <a:rPr lang="en-US" dirty="0" smtClean="0"/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/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/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/>
                          </m:ctrlPr>
                        </m:dPr>
                        <m:e>
                          <m:eqArr>
                            <m:eqArrPr>
                              <m:ctrlPr>
                                <a:rPr lang="en-US" i="1"/>
                              </m:ctrlPr>
                            </m:eqArrPr>
                            <m:e>
                              <m:r>
                                <a:rPr lang="en-US" i="1"/>
                                <m:t>1 </m:t>
                              </m:r>
                              <m:r>
                                <a:rPr lang="en-US" i="1"/>
                                <m:t>𝑖𝑓</m:t>
                              </m:r>
                              <m:r>
                                <a:rPr lang="en-US" i="1"/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h𝑖𝑡𝑠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/>
                                <m:t>,</m:t>
                              </m:r>
                            </m:e>
                            <m:e>
                              <m:r>
                                <a:rPr lang="en-US" i="1"/>
                                <m:t>0 </m:t>
                              </m:r>
                              <m:r>
                                <a:rPr lang="en-US" i="1"/>
                                <m:t>𝑒𝑙𝑠𝑒</m:t>
                              </m:r>
                              <m:r>
                                <a:rPr lang="en-US" i="1"/>
                                <m:t>,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S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vị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trị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đang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xét</a:t>
                </a:r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F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filter</a:t>
                </a:r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3" y="673767"/>
                <a:ext cx="6287342" cy="1782732"/>
              </a:xfrm>
              <a:prstGeom prst="rect">
                <a:avLst/>
              </a:prstGeom>
              <a:blipFill>
                <a:blip r:embed="rId3"/>
                <a:stretch>
                  <a:fillRect l="-291" b="-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007895" y="4271211"/>
            <a:ext cx="156410" cy="1203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5775" y="2456499"/>
            <a:ext cx="3546733" cy="219910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619142" y="3930317"/>
            <a:ext cx="156410" cy="1203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9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vi-VN" b="1" dirty="0" smtClean="0">
                <a:solidFill>
                  <a:schemeClr val="accent4"/>
                </a:solidFill>
              </a:rPr>
              <a:t>1. Giới thiệu tổng quan về đề tài</a:t>
            </a:r>
          </a:p>
          <a:p>
            <a:pPr>
              <a:lnSpc>
                <a:spcPct val="150000"/>
              </a:lnSpc>
            </a:pPr>
            <a:r>
              <a:rPr lang="vi-VN" b="1" dirty="0" smtClean="0">
                <a:solidFill>
                  <a:schemeClr val="accent4"/>
                </a:solidFill>
              </a:rPr>
              <a:t>2. Trình bày các phương pháp tiền xử lý ảnh và trích chọn đặc trưng</a:t>
            </a:r>
          </a:p>
          <a:p>
            <a:pPr>
              <a:lnSpc>
                <a:spcPct val="150000"/>
              </a:lnSpc>
            </a:pPr>
            <a:r>
              <a:rPr lang="vi-VN" b="1" dirty="0" smtClean="0">
                <a:solidFill>
                  <a:schemeClr val="accent4"/>
                </a:solidFill>
              </a:rPr>
              <a:t>3. Nhận diện kí tự với mô hình Naïve Bayes</a:t>
            </a:r>
          </a:p>
          <a:p>
            <a:pPr>
              <a:lnSpc>
                <a:spcPct val="150000"/>
              </a:lnSpc>
            </a:pPr>
            <a:r>
              <a:rPr lang="vi-VN" b="1" dirty="0" smtClean="0">
                <a:solidFill>
                  <a:schemeClr val="accent4"/>
                </a:solidFill>
              </a:rPr>
              <a:t>4. Cài đặt chương trình và đánh giá kết quả</a:t>
            </a:r>
          </a:p>
          <a:p>
            <a:pPr>
              <a:lnSpc>
                <a:spcPct val="150000"/>
              </a:lnSpc>
            </a:pPr>
            <a:r>
              <a:rPr lang="vi-VN" b="1" dirty="0" smtClean="0">
                <a:solidFill>
                  <a:schemeClr val="accent4"/>
                </a:solidFill>
              </a:rPr>
              <a:t>5. Tổng kết và hướng phát triển tương lai</a:t>
            </a:r>
          </a:p>
          <a:p>
            <a:pPr marL="457200" indent="-342900">
              <a:lnSpc>
                <a:spcPct val="150000"/>
              </a:lnSpc>
              <a:buAutoNum type="arabicPeriod"/>
            </a:pP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505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(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giãn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20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3007895" y="4271211"/>
            <a:ext cx="156410" cy="1203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9389" y="1794624"/>
            <a:ext cx="702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Không</a:t>
            </a:r>
            <a:endParaRPr lang="en-US" dirty="0" smtClean="0"/>
          </a:p>
          <a:p>
            <a:r>
              <a:rPr lang="en-US" dirty="0" smtClean="0"/>
              <a:t>hit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672889" y="1753195"/>
            <a:ext cx="4872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Hit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716" y="1445524"/>
            <a:ext cx="1378730" cy="13513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825" y="1445524"/>
            <a:ext cx="1484400" cy="143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0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(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 smtClean="0"/>
              <a:t>giãn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21</a:t>
            </a:fld>
            <a:endParaRPr lang="en"/>
          </a:p>
        </p:txBody>
      </p:sp>
      <p:sp>
        <p:nvSpPr>
          <p:cNvPr id="7" name="Right Arrow 6"/>
          <p:cNvSpPr/>
          <p:nvPr/>
        </p:nvSpPr>
        <p:spPr>
          <a:xfrm rot="5400000">
            <a:off x="3106732" y="2272382"/>
            <a:ext cx="529390" cy="264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845" y="1252174"/>
            <a:ext cx="2906467" cy="7308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389" y="2998764"/>
            <a:ext cx="3264076" cy="86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234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(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22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3007895" y="4271211"/>
            <a:ext cx="156410" cy="1203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19142" y="3930317"/>
            <a:ext cx="156410" cy="1203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2663" y="733926"/>
            <a:ext cx="6232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2 </a:t>
            </a:r>
            <a:r>
              <a:rPr lang="en-US" dirty="0" err="1" smtClean="0"/>
              <a:t>phép</a:t>
            </a:r>
            <a:r>
              <a:rPr lang="en-US" dirty="0" smtClean="0"/>
              <a:t> co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giãn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AE" dirty="0" smtClean="0">
                <a:sym typeface="Wingdings" panose="05000000000000000000" pitchFamily="2" charset="2"/>
              </a:rPr>
              <a:t>Phép mở (opening) và phép đóng (closing)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0" y="3615027"/>
                <a:ext cx="3429000" cy="51828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𝑜𝑝𝑒𝑛𝑖𝑛𝑔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𝑜𝑝𝑒𝑛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𝑑𝑖𝑙𝑎𝑡𝑒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𝑒𝑟𝑜𝑑𝑒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15027"/>
                <a:ext cx="3429000" cy="518283"/>
              </a:xfrm>
              <a:prstGeom prst="rect">
                <a:avLst/>
              </a:prstGeom>
              <a:blipFill>
                <a:blip r:embed="rId3"/>
                <a:stretch>
                  <a:fillRect t="-18824" b="-9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92" y="1986227"/>
            <a:ext cx="3093451" cy="14908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7347" y="1947688"/>
            <a:ext cx="3053658" cy="15268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3254543" y="3597983"/>
                <a:ext cx="3429000" cy="51828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𝑐𝑙𝑜𝑠𝑖𝑛𝑔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𝑐𝑙𝑜𝑠𝑒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𝑒𝑟𝑜𝑑𝑒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𝑑𝑖𝑙𝑎𝑡𝑒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543" y="3597983"/>
                <a:ext cx="3429000" cy="518283"/>
              </a:xfrm>
              <a:prstGeom prst="rect">
                <a:avLst/>
              </a:prstGeom>
              <a:blipFill>
                <a:blip r:embed="rId6"/>
                <a:stretch>
                  <a:fillRect t="-18824" b="-9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050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(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23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3007895" y="4271211"/>
            <a:ext cx="156410" cy="1203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19142" y="3930317"/>
            <a:ext cx="156410" cy="1203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2663" y="733926"/>
            <a:ext cx="6232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2 </a:t>
            </a:r>
            <a:r>
              <a:rPr lang="en-US" dirty="0" err="1" smtClean="0"/>
              <a:t>phép</a:t>
            </a:r>
            <a:r>
              <a:rPr lang="en-US" dirty="0" smtClean="0"/>
              <a:t> co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giãn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AE" dirty="0" smtClean="0">
                <a:sym typeface="Wingdings" panose="05000000000000000000" pitchFamily="2" charset="2"/>
              </a:rPr>
              <a:t>Phép mở (opening) và phép đóng (closing)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0" y="3615027"/>
                <a:ext cx="3429000" cy="51828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𝑜𝑝𝑒𝑛𝑖𝑛𝑔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𝑜𝑝𝑒𝑛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𝑑𝑖𝑙𝑎𝑡𝑒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𝑒𝑟𝑜𝑑𝑒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15027"/>
                <a:ext cx="3429000" cy="518283"/>
              </a:xfrm>
              <a:prstGeom prst="rect">
                <a:avLst/>
              </a:prstGeom>
              <a:blipFill>
                <a:blip r:embed="rId3"/>
                <a:stretch>
                  <a:fillRect t="-18824" b="-9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92" y="1986227"/>
            <a:ext cx="3093451" cy="14908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7347" y="1947688"/>
            <a:ext cx="3053658" cy="15268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3254543" y="3597983"/>
                <a:ext cx="3429000" cy="51828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𝑐𝑙𝑜𝑠𝑖𝑛𝑔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𝑐𝑙𝑜𝑠𝑒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𝑒𝑟𝑜𝑑𝑒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𝑑𝑖𝑙𝑎𝑡𝑒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543" y="3597983"/>
                <a:ext cx="3429000" cy="518283"/>
              </a:xfrm>
              <a:prstGeom prst="rect">
                <a:avLst/>
              </a:prstGeom>
              <a:blipFill>
                <a:blip r:embed="rId6"/>
                <a:stretch>
                  <a:fillRect t="-18824" b="-9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41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(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24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3007895" y="4271211"/>
            <a:ext cx="156410" cy="1203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19142" y="3930317"/>
            <a:ext cx="156410" cy="1203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2663" y="733926"/>
            <a:ext cx="6232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2 </a:t>
            </a:r>
            <a:r>
              <a:rPr lang="en-US" dirty="0" err="1" smtClean="0"/>
              <a:t>phép</a:t>
            </a:r>
            <a:r>
              <a:rPr lang="en-US" dirty="0" smtClean="0"/>
              <a:t> co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giãn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AE" dirty="0" smtClean="0">
                <a:sym typeface="Wingdings" panose="05000000000000000000" pitchFamily="2" charset="2"/>
              </a:rPr>
              <a:t>Phép mở (opening) và phép đóng (closing)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0" y="3615027"/>
                <a:ext cx="3429000" cy="51828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𝑜𝑝𝑒𝑛𝑖𝑛𝑔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𝑜𝑝𝑒𝑛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𝑑𝑖𝑙𝑎𝑡𝑒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𝑒𝑟𝑜𝑑𝑒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15027"/>
                <a:ext cx="3429000" cy="518283"/>
              </a:xfrm>
              <a:prstGeom prst="rect">
                <a:avLst/>
              </a:prstGeom>
              <a:blipFill>
                <a:blip r:embed="rId3"/>
                <a:stretch>
                  <a:fillRect t="-18824" b="-9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92" y="1986227"/>
            <a:ext cx="3093451" cy="14908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7347" y="1947688"/>
            <a:ext cx="3053658" cy="15268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3254543" y="3597983"/>
                <a:ext cx="3429000" cy="51828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𝑐𝑙𝑜𝑠𝑖𝑛𝑔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𝑐𝑙𝑜𝑠𝑒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𝑒𝑟𝑜𝑑𝑒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𝑑𝑖𝑙𝑎𝑡𝑒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543" y="3597983"/>
                <a:ext cx="3429000" cy="518283"/>
              </a:xfrm>
              <a:prstGeom prst="rect">
                <a:avLst/>
              </a:prstGeom>
              <a:blipFill>
                <a:blip r:embed="rId6"/>
                <a:stretch>
                  <a:fillRect t="-18824" b="-9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28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1. </a:t>
            </a:r>
            <a:r>
              <a:rPr lang="en-US" sz="2400" dirty="0" err="1" smtClean="0"/>
              <a:t>Giới</a:t>
            </a:r>
            <a:r>
              <a:rPr lang="en-US" sz="2400" dirty="0" smtClean="0"/>
              <a:t> </a:t>
            </a:r>
            <a:r>
              <a:rPr lang="en-US" sz="2400" dirty="0" err="1" smtClean="0"/>
              <a:t>thiệu</a:t>
            </a:r>
            <a:r>
              <a:rPr lang="en-US" sz="2400" dirty="0" smtClean="0"/>
              <a:t> </a:t>
            </a:r>
            <a:r>
              <a:rPr lang="en-US" sz="2400" dirty="0" err="1" smtClean="0"/>
              <a:t>tổng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đề</a:t>
            </a:r>
            <a:r>
              <a:rPr lang="en-US" sz="2400" dirty="0" smtClean="0"/>
              <a:t> </a:t>
            </a:r>
            <a:r>
              <a:rPr lang="en-US" sz="2400" dirty="0" err="1" smtClean="0"/>
              <a:t>tài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05647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563" y="1044381"/>
            <a:ext cx="2684827" cy="325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7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sp>
        <p:nvSpPr>
          <p:cNvPr id="3" name="Oval 2"/>
          <p:cNvSpPr/>
          <p:nvPr/>
        </p:nvSpPr>
        <p:spPr>
          <a:xfrm>
            <a:off x="669470" y="987879"/>
            <a:ext cx="1159329" cy="530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accent4"/>
                </a:solidFill>
              </a:rPr>
              <a:t>Ảnh</a:t>
            </a:r>
            <a:r>
              <a:rPr lang="en-US" sz="1000" dirty="0" smtClean="0">
                <a:solidFill>
                  <a:schemeClr val="accent4"/>
                </a:solidFill>
              </a:rPr>
              <a:t> </a:t>
            </a:r>
            <a:r>
              <a:rPr lang="en-US" sz="1000" dirty="0" err="1" smtClean="0">
                <a:solidFill>
                  <a:schemeClr val="accent4"/>
                </a:solidFill>
              </a:rPr>
              <a:t>chữ</a:t>
            </a:r>
            <a:r>
              <a:rPr lang="en-US" sz="1000" dirty="0" smtClean="0">
                <a:solidFill>
                  <a:schemeClr val="accent4"/>
                </a:solidFill>
              </a:rPr>
              <a:t> </a:t>
            </a:r>
            <a:r>
              <a:rPr lang="en-US" sz="1000" dirty="0" err="1" smtClean="0">
                <a:solidFill>
                  <a:schemeClr val="accent4"/>
                </a:solidFill>
              </a:rPr>
              <a:t>số</a:t>
            </a:r>
            <a:endParaRPr lang="en-US" sz="1000" dirty="0">
              <a:solidFill>
                <a:schemeClr val="accent4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632" y="1641021"/>
            <a:ext cx="610494" cy="289181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3" idx="6"/>
            <a:endCxn id="9" idx="1"/>
          </p:cNvCxnSpPr>
          <p:nvPr/>
        </p:nvCxnSpPr>
        <p:spPr>
          <a:xfrm>
            <a:off x="1828799" y="1253219"/>
            <a:ext cx="424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253343" y="1008289"/>
            <a:ext cx="1534885" cy="4898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accent4"/>
                </a:solidFill>
              </a:rPr>
              <a:t>Tiền</a:t>
            </a:r>
            <a:r>
              <a:rPr lang="en-US" sz="1100" dirty="0" smtClean="0">
                <a:solidFill>
                  <a:schemeClr val="accent4"/>
                </a:solidFill>
              </a:rPr>
              <a:t> </a:t>
            </a:r>
            <a:r>
              <a:rPr lang="en-US" sz="1100" dirty="0" err="1" smtClean="0">
                <a:solidFill>
                  <a:schemeClr val="accent4"/>
                </a:solidFill>
              </a:rPr>
              <a:t>xử</a:t>
            </a:r>
            <a:r>
              <a:rPr lang="en-US" sz="1100" dirty="0" smtClean="0">
                <a:solidFill>
                  <a:schemeClr val="accent4"/>
                </a:solidFill>
              </a:rPr>
              <a:t> </a:t>
            </a:r>
            <a:r>
              <a:rPr lang="en-US" sz="1100" dirty="0" err="1" smtClean="0">
                <a:solidFill>
                  <a:schemeClr val="accent4"/>
                </a:solidFill>
              </a:rPr>
              <a:t>lý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9721" y="1643489"/>
            <a:ext cx="702128" cy="28671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308021" y="1008288"/>
            <a:ext cx="1534885" cy="4898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accent4"/>
                </a:solidFill>
              </a:rPr>
              <a:t>Tách</a:t>
            </a:r>
            <a:r>
              <a:rPr lang="en-US" sz="1100" dirty="0" smtClean="0">
                <a:solidFill>
                  <a:schemeClr val="accent4"/>
                </a:solidFill>
              </a:rPr>
              <a:t> </a:t>
            </a:r>
            <a:r>
              <a:rPr lang="en-US" sz="1100" dirty="0" err="1" smtClean="0">
                <a:solidFill>
                  <a:schemeClr val="accent4"/>
                </a:solidFill>
              </a:rPr>
              <a:t>chữ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15" name="Straight Arrow Connector 14"/>
          <p:cNvCxnSpPr>
            <a:stCxn id="9" idx="3"/>
            <a:endCxn id="14" idx="1"/>
          </p:cNvCxnSpPr>
          <p:nvPr/>
        </p:nvCxnSpPr>
        <p:spPr>
          <a:xfrm flipV="1">
            <a:off x="3788228" y="1253218"/>
            <a:ext cx="5197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8557" y="1019123"/>
            <a:ext cx="218893" cy="468188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stCxn id="14" idx="2"/>
          </p:cNvCxnSpPr>
          <p:nvPr/>
        </p:nvCxnSpPr>
        <p:spPr>
          <a:xfrm flipH="1">
            <a:off x="5075463" y="1498147"/>
            <a:ext cx="1" cy="779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308021" y="2341783"/>
            <a:ext cx="1534885" cy="4898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accent4"/>
                </a:solidFill>
              </a:rPr>
              <a:t>Trích</a:t>
            </a:r>
            <a:r>
              <a:rPr lang="en-US" sz="1100" dirty="0" smtClean="0">
                <a:solidFill>
                  <a:schemeClr val="accent4"/>
                </a:solidFill>
              </a:rPr>
              <a:t> </a:t>
            </a:r>
            <a:r>
              <a:rPr lang="en-US" sz="1100" dirty="0" err="1" smtClean="0">
                <a:solidFill>
                  <a:schemeClr val="accent4"/>
                </a:solidFill>
              </a:rPr>
              <a:t>chọn</a:t>
            </a:r>
            <a:r>
              <a:rPr lang="en-US" sz="1100" dirty="0" smtClean="0">
                <a:solidFill>
                  <a:schemeClr val="accent4"/>
                </a:solidFill>
              </a:rPr>
              <a:t> </a:t>
            </a:r>
            <a:r>
              <a:rPr lang="en-US" sz="1100" dirty="0" err="1" smtClean="0">
                <a:solidFill>
                  <a:schemeClr val="accent4"/>
                </a:solidFill>
              </a:rPr>
              <a:t>đặc</a:t>
            </a:r>
            <a:r>
              <a:rPr lang="en-US" sz="1100" dirty="0" smtClean="0">
                <a:solidFill>
                  <a:schemeClr val="accent4"/>
                </a:solidFill>
              </a:rPr>
              <a:t> </a:t>
            </a:r>
            <a:r>
              <a:rPr lang="en-US" sz="1100" dirty="0" err="1" smtClean="0">
                <a:solidFill>
                  <a:schemeClr val="accent4"/>
                </a:solidFill>
              </a:rPr>
              <a:t>trưng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08021" y="3430348"/>
            <a:ext cx="1534885" cy="4898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accent4"/>
                </a:solidFill>
              </a:rPr>
              <a:t>Huấn</a:t>
            </a:r>
            <a:r>
              <a:rPr lang="en-US" sz="1100" dirty="0" smtClean="0">
                <a:solidFill>
                  <a:schemeClr val="accent4"/>
                </a:solidFill>
              </a:rPr>
              <a:t> </a:t>
            </a:r>
            <a:r>
              <a:rPr lang="en-US" sz="1100" dirty="0" err="1" smtClean="0">
                <a:solidFill>
                  <a:schemeClr val="accent4"/>
                </a:solidFill>
              </a:rPr>
              <a:t>luyện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05743" y="3430348"/>
            <a:ext cx="1534885" cy="4898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accent4"/>
                </a:solidFill>
              </a:rPr>
              <a:t>Nhận</a:t>
            </a:r>
            <a:r>
              <a:rPr lang="en-US" sz="1100" dirty="0" smtClean="0">
                <a:solidFill>
                  <a:schemeClr val="accent4"/>
                </a:solidFill>
              </a:rPr>
              <a:t> </a:t>
            </a:r>
            <a:r>
              <a:rPr lang="en-US" sz="1100" dirty="0" err="1" smtClean="0">
                <a:solidFill>
                  <a:schemeClr val="accent4"/>
                </a:solidFill>
              </a:rPr>
              <a:t>dạng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870858" y="3409937"/>
            <a:ext cx="1159329" cy="530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accent4"/>
                </a:solidFill>
              </a:rPr>
              <a:t>Chữ</a:t>
            </a:r>
            <a:r>
              <a:rPr lang="en-US" sz="1000" dirty="0" smtClean="0">
                <a:solidFill>
                  <a:schemeClr val="accent4"/>
                </a:solidFill>
              </a:rPr>
              <a:t> </a:t>
            </a:r>
            <a:r>
              <a:rPr lang="en-US" sz="1000" dirty="0" err="1" smtClean="0">
                <a:solidFill>
                  <a:schemeClr val="accent4"/>
                </a:solidFill>
              </a:rPr>
              <a:t>số</a:t>
            </a:r>
            <a:endParaRPr lang="en-US" sz="1000" dirty="0" smtClean="0">
              <a:solidFill>
                <a:schemeClr val="accent4"/>
              </a:solidFill>
            </a:endParaRPr>
          </a:p>
          <a:p>
            <a:pPr algn="ctr"/>
            <a:r>
              <a:rPr lang="en-US" sz="1000" dirty="0" err="1" smtClean="0">
                <a:solidFill>
                  <a:schemeClr val="accent4"/>
                </a:solidFill>
              </a:rPr>
              <a:t>được</a:t>
            </a:r>
            <a:r>
              <a:rPr lang="en-US" sz="1000" dirty="0" smtClean="0">
                <a:solidFill>
                  <a:schemeClr val="accent4"/>
                </a:solidFill>
              </a:rPr>
              <a:t> </a:t>
            </a:r>
            <a:r>
              <a:rPr lang="en-US" sz="1000" dirty="0" err="1" smtClean="0">
                <a:solidFill>
                  <a:schemeClr val="accent4"/>
                </a:solidFill>
              </a:rPr>
              <a:t>nhận</a:t>
            </a:r>
            <a:r>
              <a:rPr lang="en-US" sz="1000" dirty="0" smtClean="0">
                <a:solidFill>
                  <a:schemeClr val="accent4"/>
                </a:solidFill>
              </a:rPr>
              <a:t> </a:t>
            </a:r>
            <a:r>
              <a:rPr lang="en-US" sz="1000" dirty="0" err="1" smtClean="0">
                <a:solidFill>
                  <a:schemeClr val="accent4"/>
                </a:solidFill>
              </a:rPr>
              <a:t>dạng</a:t>
            </a:r>
            <a:endParaRPr lang="en-US" sz="1000" dirty="0">
              <a:solidFill>
                <a:schemeClr val="accent4"/>
              </a:solidFill>
            </a:endParaRPr>
          </a:p>
        </p:txBody>
      </p:sp>
      <p:cxnSp>
        <p:nvCxnSpPr>
          <p:cNvPr id="31" name="Straight Arrow Connector 30"/>
          <p:cNvCxnSpPr>
            <a:stCxn id="21" idx="2"/>
            <a:endCxn id="22" idx="0"/>
          </p:cNvCxnSpPr>
          <p:nvPr/>
        </p:nvCxnSpPr>
        <p:spPr>
          <a:xfrm>
            <a:off x="5075464" y="2831642"/>
            <a:ext cx="0" cy="598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2" idx="1"/>
            <a:endCxn id="24" idx="3"/>
          </p:cNvCxnSpPr>
          <p:nvPr/>
        </p:nvCxnSpPr>
        <p:spPr>
          <a:xfrm flipH="1">
            <a:off x="3940628" y="3675278"/>
            <a:ext cx="367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4" idx="1"/>
          </p:cNvCxnSpPr>
          <p:nvPr/>
        </p:nvCxnSpPr>
        <p:spPr>
          <a:xfrm flipH="1">
            <a:off x="2038350" y="3675278"/>
            <a:ext cx="367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80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341745" y="840509"/>
            <a:ext cx="6151419" cy="3822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0632" y="667676"/>
            <a:ext cx="6376736" cy="2179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3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: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 err="1" smtClean="0"/>
              <a:t>Trích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 err="1" smtClean="0"/>
              <a:t>Huấn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naïve </a:t>
            </a:r>
            <a:r>
              <a:rPr lang="en-US" dirty="0" err="1" smtClean="0"/>
              <a:t>bayes</a:t>
            </a:r>
            <a:endParaRPr lang="en-US" dirty="0" smtClean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phỏng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9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/>
              <a:t>2. </a:t>
            </a:r>
            <a:r>
              <a:rPr lang="vi-VN" sz="2400" dirty="0" smtClean="0">
                <a:solidFill>
                  <a:schemeClr val="tx1"/>
                </a:solidFill>
              </a:rPr>
              <a:t>Trình </a:t>
            </a:r>
            <a:r>
              <a:rPr lang="vi-VN" sz="2400" dirty="0">
                <a:solidFill>
                  <a:schemeClr val="tx1"/>
                </a:solidFill>
              </a:rPr>
              <a:t>bày các phương pháp tiền xử lý ảnh và trích chọn đặc trưng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08958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341745" y="840509"/>
            <a:ext cx="6151419" cy="3822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0632" y="840509"/>
            <a:ext cx="63767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xám</a:t>
            </a:r>
            <a:endParaRPr lang="en-US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endParaRPr lang="en-US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ngưỡng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(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Nhiễu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Canny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Căng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lệch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48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xám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9086" y="510209"/>
                <a:ext cx="6376736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dirty="0" smtClean="0"/>
                  <a:t>Đối </a:t>
                </a:r>
                <a:r>
                  <a:rPr lang="en-US" dirty="0" err="1" smtClean="0"/>
                  <a:t>với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ảnh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màu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sẽ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mang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thông</a:t>
                </a:r>
                <a:r>
                  <a:rPr lang="en-US" dirty="0" smtClean="0"/>
                  <a:t> tin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màu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cơ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bản</a:t>
                </a:r>
                <a:r>
                  <a:rPr lang="en-US" dirty="0" smtClean="0"/>
                  <a:t>: </a:t>
                </a:r>
                <a:r>
                  <a:rPr lang="en-US" dirty="0" err="1" smtClean="0"/>
                  <a:t>Đỏ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Xanh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lá</a:t>
                </a:r>
                <a:r>
                  <a:rPr lang="en-US" dirty="0"/>
                  <a:t> </a:t>
                </a:r>
                <a:r>
                  <a:rPr lang="en-US" dirty="0" err="1" smtClean="0"/>
                  <a:t>và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Xanh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biển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Mỗi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màu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biểu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diễn</a:t>
                </a:r>
                <a:r>
                  <a:rPr lang="en-US" dirty="0" smtClean="0"/>
                  <a:t> 8 bit </a:t>
                </a:r>
                <a:r>
                  <a:rPr lang="en-US" dirty="0" err="1" smtClean="0"/>
                  <a:t>ứng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với</a:t>
                </a:r>
                <a:r>
                  <a:rPr lang="en-US" dirty="0" smtClean="0"/>
                  <a:t> 256 </a:t>
                </a:r>
                <a:r>
                  <a:rPr lang="en-US" dirty="0" err="1" smtClean="0"/>
                  <a:t>mức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độ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màu</a:t>
                </a:r>
                <a:r>
                  <a:rPr lang="en-US" dirty="0" smtClean="0"/>
                  <a:t>.</a:t>
                </a:r>
              </a:p>
              <a:p>
                <a:pPr marL="285750" indent="-285750">
                  <a:lnSpc>
                    <a:spcPct val="200000"/>
                  </a:lnSpc>
                  <a:buFont typeface="Symbol" panose="05050102010706020507" pitchFamily="18" charset="2"/>
                  <a:buChar char="Þ"/>
                </a:pPr>
                <a:r>
                  <a:rPr lang="en-US" dirty="0" err="1" smtClean="0"/>
                  <a:t>mỗi</a:t>
                </a:r>
                <a:r>
                  <a:rPr lang="en-US" dirty="0" smtClean="0"/>
                  <a:t> pixel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8∗3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khoảng</a:t>
                </a:r>
                <a:r>
                  <a:rPr lang="en-US" dirty="0" smtClean="0"/>
                  <a:t> 16.76 </a:t>
                </a:r>
                <a:r>
                  <a:rPr lang="en-US" dirty="0" err="1" smtClean="0"/>
                  <a:t>triệu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màu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>
                  <a:lnSpc>
                    <a:spcPct val="200000"/>
                  </a:lnSpc>
                </a:pPr>
                <a:r>
                  <a:rPr lang="en-US" dirty="0" err="1" smtClean="0"/>
                  <a:t>Đối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với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ảnh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xám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mỗi</a:t>
                </a:r>
                <a:r>
                  <a:rPr lang="en-US" dirty="0" smtClean="0"/>
                  <a:t> pixel </a:t>
                </a:r>
                <a:r>
                  <a:rPr lang="en-US" dirty="0" err="1" smtClean="0"/>
                  <a:t>mang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thông</a:t>
                </a:r>
                <a:r>
                  <a:rPr lang="en-US" dirty="0" smtClean="0"/>
                  <a:t> tin 256 </a:t>
                </a:r>
                <a:r>
                  <a:rPr lang="en-US" dirty="0" err="1" smtClean="0"/>
                  <a:t>mức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xám</a:t>
                </a:r>
                <a:r>
                  <a:rPr lang="en-US" dirty="0" smtClean="0"/>
                  <a:t> =&gt;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thể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tái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hiệu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đầu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đủ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cấu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trúc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ảnh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màu</a:t>
                </a:r>
                <a:r>
                  <a:rPr lang="en-US" dirty="0" smtClean="0"/>
                  <a:t>. =&gt; </a:t>
                </a:r>
                <a:r>
                  <a:rPr lang="en-US" dirty="0" err="1" smtClean="0"/>
                  <a:t>giúp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tốc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độ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xử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lý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86" y="510209"/>
                <a:ext cx="6376736" cy="2246769"/>
              </a:xfrm>
              <a:prstGeom prst="rect">
                <a:avLst/>
              </a:prstGeom>
              <a:blipFill>
                <a:blip r:embed="rId3"/>
                <a:stretch>
                  <a:fillRect l="-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1709737" y="2756978"/>
            <a:ext cx="3438525" cy="2667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1874887" y="3077054"/>
            <a:ext cx="3431039" cy="172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0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atex">
  <a:themeElements>
    <a:clrScheme name="Custom 2">
      <a:dk1>
        <a:srgbClr val="404D78"/>
      </a:dk1>
      <a:lt1>
        <a:srgbClr val="FFFFFF"/>
      </a:lt1>
      <a:dk2>
        <a:srgbClr val="404D78"/>
      </a:dk2>
      <a:lt2>
        <a:srgbClr val="404D78"/>
      </a:lt2>
      <a:accent1>
        <a:srgbClr val="404D78"/>
      </a:accent1>
      <a:accent2>
        <a:srgbClr val="404D78"/>
      </a:accent2>
      <a:accent3>
        <a:srgbClr val="111111"/>
      </a:accent3>
      <a:accent4>
        <a:srgbClr val="111111"/>
      </a:accent4>
      <a:accent5>
        <a:srgbClr val="FF5252"/>
      </a:accent5>
      <a:accent6>
        <a:srgbClr val="FFF176"/>
      </a:accent6>
      <a:hlink>
        <a:srgbClr val="8290AA"/>
      </a:hlink>
      <a:folHlink>
        <a:srgbClr val="8290AA"/>
      </a:folHlink>
    </a:clrScheme>
    <a:fontScheme name="Custom 1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atex" id="{8D20EC0E-CB27-422B-ACF1-233A21AE16CD}" vid="{1766D756-A9D5-4EFC-A199-326D40D683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latex</Template>
  <TotalTime>409</TotalTime>
  <Words>1817</Words>
  <Application>Microsoft Office PowerPoint</Application>
  <PresentationFormat>Custom</PresentationFormat>
  <Paragraphs>266</Paragraphs>
  <Slides>24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Calibri</vt:lpstr>
      <vt:lpstr>MS UI Gothic</vt:lpstr>
      <vt:lpstr>Arial</vt:lpstr>
      <vt:lpstr>Wingdings</vt:lpstr>
      <vt:lpstr>Symbol</vt:lpstr>
      <vt:lpstr>LM Sans 8</vt:lpstr>
      <vt:lpstr>LM Sans 10</vt:lpstr>
      <vt:lpstr>Cambria Math</vt:lpstr>
      <vt:lpstr>Times New Roman</vt:lpstr>
      <vt:lpstr>LM Sans 9</vt:lpstr>
      <vt:lpstr>Proxima Nova</vt:lpstr>
      <vt:lpstr>theme latex</vt:lpstr>
      <vt:lpstr>PowerPoint Presentation</vt:lpstr>
      <vt:lpstr>Nội dung trình bày</vt:lpstr>
      <vt:lpstr>1. Giới thiệu tổng quan về đề tài </vt:lpstr>
      <vt:lpstr>1. Tổng quan đề tài</vt:lpstr>
      <vt:lpstr>1. Cách tiếp cận giải quyết bài toán</vt:lpstr>
      <vt:lpstr>1. Phạm vi đề tài</vt:lpstr>
      <vt:lpstr>2. Trình bày các phương pháp tiền xử lý ảnh và trích chọn đặc trưng</vt:lpstr>
      <vt:lpstr>2. Các công đoạn tiền xử lý</vt:lpstr>
      <vt:lpstr>2. Chuyển ảnh xám</vt:lpstr>
      <vt:lpstr>2. Chuyển ảnh xám</vt:lpstr>
      <vt:lpstr>2. Nhị phân hóa ảnh</vt:lpstr>
      <vt:lpstr>2. Thuật toán OTSU</vt:lpstr>
      <vt:lpstr>2. Thuật toán OTSU</vt:lpstr>
      <vt:lpstr>2. Thuật toán OTSU</vt:lpstr>
      <vt:lpstr>2. Tăng độ tương phản</vt:lpstr>
      <vt:lpstr>2. Tăng độ tương phản (phép co)</vt:lpstr>
      <vt:lpstr>2. Tăng độ tương phản (phép co)</vt:lpstr>
      <vt:lpstr>2. Tăng độ tương phản (phép co)</vt:lpstr>
      <vt:lpstr>2. Tăng độ tương phản (phép giãn)</vt:lpstr>
      <vt:lpstr>2. Tăng độ tương phản (phép giãn)</vt:lpstr>
      <vt:lpstr>2. Tăng độ tương phản (phép giãn)</vt:lpstr>
      <vt:lpstr>2. Tăng độ tương phản (kết hợp)</vt:lpstr>
      <vt:lpstr>2. Tăng độ tương phản (kết hợp)</vt:lpstr>
      <vt:lpstr>2. Tăng độ tương phản (kết hợp)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Dương Công Sơn - 64CS3</dc:creator>
  <cp:lastModifiedBy>Dương Công Sơn - 64CS3</cp:lastModifiedBy>
  <cp:revision>29</cp:revision>
  <dcterms:created xsi:type="dcterms:W3CDTF">2022-07-07T14:25:53Z</dcterms:created>
  <dcterms:modified xsi:type="dcterms:W3CDTF">2022-07-08T04:31:50Z</dcterms:modified>
</cp:coreProperties>
</file>