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</p:sldIdLst>
  <p:sldSz cx="12192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2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Entropy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Sheet1!$B$2:$B$7</c:f>
              <c:numCache>
                <c:formatCode>0.000</c:formatCode>
                <c:ptCount val="6"/>
                <c:pt idx="0">
                  <c:v>0.17599999999999999</c:v>
                </c:pt>
                <c:pt idx="1">
                  <c:v>0.20599999999999999</c:v>
                </c:pt>
                <c:pt idx="2">
                  <c:v>0.189</c:v>
                </c:pt>
                <c:pt idx="3">
                  <c:v>0.29599999999999999</c:v>
                </c:pt>
                <c:pt idx="4">
                  <c:v>0.52600000000000002</c:v>
                </c:pt>
                <c:pt idx="5">
                  <c:v>0.42699999999999999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8-4BF8-A6BB-07D006774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AHP1</c:v>
                </c:pt>
              </c:strCache>
            </c:strRef>
          </c:tx>
          <c:spPr>
            <a:solidFill>
              <a:schemeClr val="accent4"/>
            </a:solidFill>
            <a:ln w="2222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Sheet1!$C$2:$C$7</c:f>
              <c:numCache>
                <c:formatCode>0.000</c:formatCode>
                <c:ptCount val="6"/>
                <c:pt idx="0">
                  <c:v>4.8000000000000001E-2</c:v>
                </c:pt>
                <c:pt idx="1">
                  <c:v>3.1E-2</c:v>
                </c:pt>
                <c:pt idx="2">
                  <c:v>0.04</c:v>
                </c:pt>
                <c:pt idx="3">
                  <c:v>5.0999999999999997E-2</c:v>
                </c:pt>
                <c:pt idx="4">
                  <c:v>0.318</c:v>
                </c:pt>
                <c:pt idx="5">
                  <c:v>0.217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A8-4BF8-A6BB-07D0067749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AHP2</c:v>
                </c:pt>
              </c:strCache>
            </c:strRef>
          </c:tx>
          <c:spPr>
            <a:solidFill>
              <a:schemeClr val="accent6"/>
            </a:solidFill>
            <a:ln w="2222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Sheet1!$D$2:$D$7</c:f>
              <c:numCache>
                <c:formatCode>0.000</c:formatCode>
                <c:ptCount val="6"/>
                <c:pt idx="0">
                  <c:v>5.3999999999999999E-2</c:v>
                </c:pt>
                <c:pt idx="1">
                  <c:v>3.6999999999999998E-2</c:v>
                </c:pt>
                <c:pt idx="2">
                  <c:v>4.5999999999999999E-2</c:v>
                </c:pt>
                <c:pt idx="3">
                  <c:v>0.04</c:v>
                </c:pt>
                <c:pt idx="4">
                  <c:v>0.42</c:v>
                </c:pt>
                <c:pt idx="5">
                  <c:v>0.23699999999999999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A8-4BF8-A6BB-07D0067749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85508560"/>
        <c:axId val="1985514800"/>
      </c:barChart>
      <c:catAx>
        <c:axId val="198550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2225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14800"/>
        <c:crosses val="autoZero"/>
        <c:auto val="1"/>
        <c:lblAlgn val="ctr"/>
        <c:lblOffset val="100"/>
        <c:noMultiLvlLbl val="0"/>
      </c:catAx>
      <c:valAx>
        <c:axId val="198551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vi-VN" dirty="0"/>
                  <a:t>Coefficient of </a:t>
                </a:r>
                <a:r>
                  <a:rPr lang="en-US" dirty="0"/>
                  <a:t>Variation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22225">
            <a:solidFill>
              <a:schemeClr val="tx1"/>
            </a:solidFill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0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Entropy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Sheet1!$B$2:$B$7</c:f>
              <c:numCache>
                <c:formatCode>0.000</c:formatCode>
                <c:ptCount val="6"/>
                <c:pt idx="0">
                  <c:v>4.0000000000000001E-3</c:v>
                </c:pt>
                <c:pt idx="1">
                  <c:v>1.2999999999999999E-2</c:v>
                </c:pt>
                <c:pt idx="2">
                  <c:v>1.7999999999999999E-2</c:v>
                </c:pt>
                <c:pt idx="3">
                  <c:v>1.2999999999999999E-2</c:v>
                </c:pt>
                <c:pt idx="4">
                  <c:v>0.05</c:v>
                </c:pt>
                <c:pt idx="5">
                  <c:v>14.693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8-4BF8-A6BB-07D006774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AHP1</c:v>
                </c:pt>
              </c:strCache>
            </c:strRef>
          </c:tx>
          <c:spPr>
            <a:solidFill>
              <a:schemeClr val="accent4"/>
            </a:solidFill>
            <a:ln w="2222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Sheet1!$C$2:$C$7</c:f>
              <c:numCache>
                <c:formatCode>0.000</c:formatCode>
                <c:ptCount val="6"/>
                <c:pt idx="0">
                  <c:v>5.8999999999999999E-3</c:v>
                </c:pt>
                <c:pt idx="1">
                  <c:v>1.2699999999999999E-2</c:v>
                </c:pt>
                <c:pt idx="2">
                  <c:v>2.1000000000000001E-2</c:v>
                </c:pt>
                <c:pt idx="3">
                  <c:v>1.4999999999999999E-2</c:v>
                </c:pt>
                <c:pt idx="4">
                  <c:v>6.7599999999999993E-2</c:v>
                </c:pt>
                <c:pt idx="5">
                  <c:v>17.898299999999999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A8-4BF8-A6BB-07D0067749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AHP2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Sheet1!$D$2:$D$7</c:f>
              <c:numCache>
                <c:formatCode>0.000</c:formatCode>
                <c:ptCount val="6"/>
                <c:pt idx="0">
                  <c:v>6.7000000000000002E-3</c:v>
                </c:pt>
                <c:pt idx="1">
                  <c:v>1.4500000000000001E-2</c:v>
                </c:pt>
                <c:pt idx="2">
                  <c:v>0.02</c:v>
                </c:pt>
                <c:pt idx="3">
                  <c:v>1.6E-2</c:v>
                </c:pt>
                <c:pt idx="4">
                  <c:v>6.0699999999999997E-2</c:v>
                </c:pt>
                <c:pt idx="5">
                  <c:v>16.990300000000001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A8-4BF8-A6BB-07D0067749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7"/>
        <c:overlap val="-27"/>
        <c:axId val="1985508560"/>
        <c:axId val="1985514800"/>
      </c:barChart>
      <c:catAx>
        <c:axId val="198550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2225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14800"/>
        <c:crossesAt val="0"/>
        <c:auto val="1"/>
        <c:lblAlgn val="ctr"/>
        <c:lblOffset val="100"/>
        <c:noMultiLvlLbl val="0"/>
      </c:catAx>
      <c:valAx>
        <c:axId val="1985514800"/>
        <c:scaling>
          <c:orientation val="minMax"/>
          <c:max val="0.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2222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08560"/>
        <c:crosses val="autoZero"/>
        <c:crossBetween val="between"/>
        <c:minorUnit val="5.000000000000001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Entropy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Sheet1!$B$2:$B$7</c:f>
              <c:numCache>
                <c:formatCode>0.000</c:formatCode>
                <c:ptCount val="6"/>
                <c:pt idx="5">
                  <c:v>16.568999999999999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9-4A78-9992-2370B0F6C5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AHP1</c:v>
                </c:pt>
              </c:strCache>
            </c:strRef>
          </c:tx>
          <c:spPr>
            <a:solidFill>
              <a:schemeClr val="accent4"/>
            </a:solidFill>
            <a:ln w="2222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Sheet1!$C$2:$C$7</c:f>
              <c:numCache>
                <c:formatCode>0.000</c:formatCode>
                <c:ptCount val="6"/>
                <c:pt idx="5">
                  <c:v>16.992999999999999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99-4A78-9992-2370B0F6C5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AHP2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Sheet1!$D$2:$D$7</c:f>
              <c:numCache>
                <c:formatCode>0.000</c:formatCode>
                <c:ptCount val="6"/>
                <c:pt idx="5">
                  <c:v>16.791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99-4A78-9992-2370B0F6C5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7"/>
        <c:overlap val="-27"/>
        <c:axId val="1985508560"/>
        <c:axId val="1985514800"/>
      </c:barChart>
      <c:catAx>
        <c:axId val="1985508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5514800"/>
        <c:crossesAt val="0"/>
        <c:auto val="1"/>
        <c:lblAlgn val="ctr"/>
        <c:lblOffset val="100"/>
        <c:noMultiLvlLbl val="0"/>
      </c:catAx>
      <c:valAx>
        <c:axId val="1985514800"/>
        <c:scaling>
          <c:orientation val="minMax"/>
          <c:max val="17.100000000000001"/>
          <c:min val="16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22225">
            <a:solidFill>
              <a:schemeClr val="tx1"/>
            </a:solidFill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085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Entropy</c:v>
                </c:pt>
              </c:strCache>
            </c:strRef>
          </c:tx>
          <c:spPr>
            <a:solidFill>
              <a:srgbClr val="C00000"/>
            </a:solidFill>
            <a:ln w="3492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Sheet1!$B$2:$B$7</c:f>
              <c:numCache>
                <c:formatCode>0.000</c:formatCode>
                <c:ptCount val="6"/>
                <c:pt idx="0">
                  <c:v>4.0000000000000001E-3</c:v>
                </c:pt>
                <c:pt idx="1">
                  <c:v>1.2999999999999999E-2</c:v>
                </c:pt>
                <c:pt idx="2">
                  <c:v>1.7999999999999999E-2</c:v>
                </c:pt>
                <c:pt idx="3">
                  <c:v>1.2999999999999999E-2</c:v>
                </c:pt>
                <c:pt idx="4">
                  <c:v>0.05</c:v>
                </c:pt>
                <c:pt idx="5">
                  <c:v>14.693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8-4BF8-A6BB-07D0067749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985508560"/>
        <c:axId val="1985514800"/>
      </c:barChart>
      <c:catAx>
        <c:axId val="198550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2225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14800"/>
        <c:crossesAt val="0"/>
        <c:auto val="1"/>
        <c:lblAlgn val="ctr"/>
        <c:lblOffset val="100"/>
        <c:noMultiLvlLbl val="0"/>
      </c:catAx>
      <c:valAx>
        <c:axId val="1985514800"/>
        <c:scaling>
          <c:orientation val="minMax"/>
          <c:max val="0.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2222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08560"/>
        <c:crosses val="autoZero"/>
        <c:crossBetween val="between"/>
        <c:minorUnit val="5.000000000000001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Entropy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tx1"/>
              </a:solidFill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00000"/>
              </a:solidFill>
              <a:ln w="349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C-4119-974C-7FF4F20924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Sheet1!$B$2:$B$7</c:f>
              <c:numCache>
                <c:formatCode>0.000</c:formatCode>
                <c:ptCount val="6"/>
                <c:pt idx="5">
                  <c:v>16.568999999999999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9-4A78-9992-2370B0F6C5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7"/>
        <c:axId val="1985508560"/>
        <c:axId val="1985514800"/>
      </c:barChart>
      <c:catAx>
        <c:axId val="1985508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5514800"/>
        <c:crossesAt val="0"/>
        <c:auto val="1"/>
        <c:lblAlgn val="ctr"/>
        <c:lblOffset val="100"/>
        <c:noMultiLvlLbl val="0"/>
      </c:catAx>
      <c:valAx>
        <c:axId val="1985514800"/>
        <c:scaling>
          <c:orientation val="minMax"/>
          <c:max val="16.8"/>
          <c:min val="16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22225">
            <a:solidFill>
              <a:schemeClr val="tx1"/>
            </a:solidFill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085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559875328084"/>
          <c:y val="0.10030384353811428"/>
          <c:w val="0.87498179133858267"/>
          <c:h val="0.787226477321790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Entropy</c:v>
                </c:pt>
              </c:strCache>
            </c:strRef>
          </c:tx>
          <c:spPr>
            <a:solidFill>
              <a:srgbClr val="C00000"/>
            </a:solidFill>
            <a:ln w="285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WSM</c:v>
                </c:pt>
                <c:pt idx="1">
                  <c:v>WPM</c:v>
                </c:pt>
                <c:pt idx="2">
                  <c:v>WASPASS</c:v>
                </c:pt>
                <c:pt idx="3">
                  <c:v>TOPSIS</c:v>
                </c:pt>
                <c:pt idx="4">
                  <c:v>VIKOR</c:v>
                </c:pt>
                <c:pt idx="5">
                  <c:v>PROMETHEE</c:v>
                </c:pt>
              </c:strCache>
            </c:strRef>
          </c:cat>
          <c:val>
            <c:numRef>
              <c:f>Sheet1!$B$2:$B$7</c:f>
              <c:numCache>
                <c:formatCode>0.000</c:formatCode>
                <c:ptCount val="6"/>
                <c:pt idx="0">
                  <c:v>0.91879999999999995</c:v>
                </c:pt>
                <c:pt idx="1">
                  <c:v>0.94930000000000003</c:v>
                </c:pt>
                <c:pt idx="2">
                  <c:v>1</c:v>
                </c:pt>
                <c:pt idx="3">
                  <c:v>0.95989999999999998</c:v>
                </c:pt>
                <c:pt idx="4">
                  <c:v>0.8236</c:v>
                </c:pt>
                <c:pt idx="5">
                  <c:v>0.91879999999999995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8-4BF8-A6BB-07D0067749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985508560"/>
        <c:axId val="1985514800"/>
      </c:barChart>
      <c:catAx>
        <c:axId val="198550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2225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14800"/>
        <c:crosses val="autoZero"/>
        <c:auto val="1"/>
        <c:lblAlgn val="ctr"/>
        <c:lblOffset val="100"/>
        <c:noMultiLvlLbl val="0"/>
      </c:catAx>
      <c:valAx>
        <c:axId val="1985514800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vi-VN" dirty="0"/>
                  <a:t>Kendall’s Tau Value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22225">
            <a:solidFill>
              <a:schemeClr val="tx1"/>
            </a:solidFill>
            <a:headEnd type="non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85508560"/>
        <c:crosses val="autoZero"/>
        <c:crossBetween val="between"/>
        <c:majorUnit val="4.0000000000000008E-2"/>
        <c:minorUnit val="5.000000000000001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066"/>
            <a:ext cx="91440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41495"/>
            <a:ext cx="91440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7758"/>
            <a:ext cx="2628900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7758"/>
            <a:ext cx="7734300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4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53808"/>
            <a:ext cx="1051560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65607"/>
            <a:ext cx="1051560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8792"/>
            <a:ext cx="518160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7758"/>
            <a:ext cx="1051560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2853"/>
            <a:ext cx="515778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37055"/>
            <a:ext cx="515778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2853"/>
            <a:ext cx="518318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7055"/>
            <a:ext cx="518318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4112"/>
            <a:ext cx="617220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5280"/>
            <a:ext cx="3932237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4112"/>
            <a:ext cx="617220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08760"/>
            <a:ext cx="3932237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7758"/>
            <a:ext cx="1051560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8792"/>
            <a:ext cx="1051560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33AF-110A-46FF-BFCF-89225E798B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61324"/>
            <a:ext cx="41148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61324"/>
            <a:ext cx="27432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D0BD-29C3-4C64-B996-4F3067FF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9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1DDE45-A0A1-43D3-A9C2-82E3BEB44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332724"/>
              </p:ext>
            </p:extLst>
          </p:nvPr>
        </p:nvGraphicFramePr>
        <p:xfrm>
          <a:off x="0" y="29184"/>
          <a:ext cx="12192000" cy="4961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03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1DDE45-A0A1-43D3-A9C2-82E3BEB44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48645"/>
              </p:ext>
            </p:extLst>
          </p:nvPr>
        </p:nvGraphicFramePr>
        <p:xfrm>
          <a:off x="642026" y="1527241"/>
          <a:ext cx="11549974" cy="323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97555A-5485-4A16-9B46-2CF9477F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29631"/>
              </p:ext>
            </p:extLst>
          </p:nvPr>
        </p:nvGraphicFramePr>
        <p:xfrm>
          <a:off x="505838" y="9726"/>
          <a:ext cx="11682918" cy="15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20174A-327D-4FAD-9E9C-F692B3CCF31D}"/>
              </a:ext>
            </a:extLst>
          </p:cNvPr>
          <p:cNvCxnSpPr/>
          <p:nvPr/>
        </p:nvCxnSpPr>
        <p:spPr>
          <a:xfrm>
            <a:off x="1449425" y="1293774"/>
            <a:ext cx="10603149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D7C513-D3A0-4236-8FBA-2BB76ED64D34}"/>
              </a:ext>
            </a:extLst>
          </p:cNvPr>
          <p:cNvCxnSpPr/>
          <p:nvPr/>
        </p:nvCxnSpPr>
        <p:spPr>
          <a:xfrm>
            <a:off x="1449425" y="1747731"/>
            <a:ext cx="10603149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C3D68F-0055-45C3-BC23-A5FC68071A86}"/>
              </a:ext>
            </a:extLst>
          </p:cNvPr>
          <p:cNvSpPr txBox="1"/>
          <p:nvPr/>
        </p:nvSpPr>
        <p:spPr>
          <a:xfrm rot="16200000">
            <a:off x="-1246402" y="1698223"/>
            <a:ext cx="3202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(seconds) </a:t>
            </a:r>
          </a:p>
        </p:txBody>
      </p:sp>
    </p:spTree>
    <p:extLst>
      <p:ext uri="{BB962C8B-B14F-4D97-AF65-F5344CB8AC3E}">
        <p14:creationId xmlns:p14="http://schemas.microsoft.com/office/powerpoint/2010/main" val="428347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1DDE45-A0A1-43D3-A9C2-82E3BEB44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837918"/>
              </p:ext>
            </p:extLst>
          </p:nvPr>
        </p:nvGraphicFramePr>
        <p:xfrm>
          <a:off x="642026" y="1527241"/>
          <a:ext cx="11549974" cy="323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97555A-5485-4A16-9B46-2CF9477F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7167"/>
              </p:ext>
            </p:extLst>
          </p:nvPr>
        </p:nvGraphicFramePr>
        <p:xfrm>
          <a:off x="505838" y="9726"/>
          <a:ext cx="11682918" cy="150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20174A-327D-4FAD-9E9C-F692B3CCF31D}"/>
              </a:ext>
            </a:extLst>
          </p:cNvPr>
          <p:cNvCxnSpPr/>
          <p:nvPr/>
        </p:nvCxnSpPr>
        <p:spPr>
          <a:xfrm>
            <a:off x="1449425" y="1293774"/>
            <a:ext cx="10603149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D7C513-D3A0-4236-8FBA-2BB76ED64D34}"/>
              </a:ext>
            </a:extLst>
          </p:cNvPr>
          <p:cNvCxnSpPr/>
          <p:nvPr/>
        </p:nvCxnSpPr>
        <p:spPr>
          <a:xfrm>
            <a:off x="1449425" y="1747731"/>
            <a:ext cx="10603149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C3D68F-0055-45C3-BC23-A5FC68071A86}"/>
              </a:ext>
            </a:extLst>
          </p:cNvPr>
          <p:cNvSpPr txBox="1"/>
          <p:nvPr/>
        </p:nvSpPr>
        <p:spPr>
          <a:xfrm rot="16200000">
            <a:off x="-1246402" y="2038692"/>
            <a:ext cx="3202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(seconds) </a:t>
            </a:r>
          </a:p>
        </p:txBody>
      </p:sp>
    </p:spTree>
    <p:extLst>
      <p:ext uri="{BB962C8B-B14F-4D97-AF65-F5344CB8AC3E}">
        <p14:creationId xmlns:p14="http://schemas.microsoft.com/office/powerpoint/2010/main" val="77005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1DDE45-A0A1-43D3-A9C2-82E3BEB44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485609"/>
              </p:ext>
            </p:extLst>
          </p:nvPr>
        </p:nvGraphicFramePr>
        <p:xfrm>
          <a:off x="0" y="29184"/>
          <a:ext cx="12192000" cy="4961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79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Words>16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23</cp:revision>
  <dcterms:created xsi:type="dcterms:W3CDTF">2025-03-19T12:17:05Z</dcterms:created>
  <dcterms:modified xsi:type="dcterms:W3CDTF">2025-03-19T22:53:06Z</dcterms:modified>
</cp:coreProperties>
</file>