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427" r:id="rId3"/>
    <p:sldId id="433" r:id="rId4"/>
    <p:sldId id="434" r:id="rId5"/>
    <p:sldId id="421" r:id="rId6"/>
    <p:sldId id="428" r:id="rId7"/>
    <p:sldId id="282" r:id="rId8"/>
    <p:sldId id="423" r:id="rId9"/>
    <p:sldId id="422" r:id="rId10"/>
    <p:sldId id="429" r:id="rId11"/>
    <p:sldId id="425" r:id="rId12"/>
    <p:sldId id="424" r:id="rId13"/>
    <p:sldId id="426" r:id="rId14"/>
    <p:sldId id="270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custShowLst>
    <p:custShow name="Custom Show 1" id="0">
      <p:sldLst>
        <p:sld r:id="rId2"/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23"/>
    <a:srgbClr val="1F409A"/>
    <a:srgbClr val="393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46" autoAdjust="0"/>
  </p:normalViewPr>
  <p:slideViewPr>
    <p:cSldViewPr>
      <p:cViewPr varScale="1">
        <p:scale>
          <a:sx n="55" d="100"/>
          <a:sy n="55" d="100"/>
        </p:scale>
        <p:origin x="667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73649-E68F-7547-B3E6-410CA33DFD23}" type="datetimeFigureOut">
              <a:t>3/16/2025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9DA84-3FF9-FB45-98BD-20A27889F2B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93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4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9DA84-3FF9-FB45-98BD-20A27889F2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5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75195"/>
            <a:ext cx="4450490" cy="8914306"/>
          </a:xfrm>
          <a:custGeom>
            <a:avLst/>
            <a:gdLst/>
            <a:ahLst/>
            <a:cxnLst/>
            <a:rect l="l" t="t" r="r" b="b"/>
            <a:pathLst>
              <a:path w="4450490" h="8914306">
                <a:moveTo>
                  <a:pt x="0" y="0"/>
                </a:moveTo>
                <a:lnTo>
                  <a:pt x="4450490" y="0"/>
                </a:lnTo>
                <a:lnTo>
                  <a:pt x="4450490" y="8914306"/>
                </a:lnTo>
                <a:lnTo>
                  <a:pt x="0" y="891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0480" y="981869"/>
            <a:ext cx="4460621" cy="8986231"/>
          </a:xfrm>
          <a:custGeom>
            <a:avLst/>
            <a:gdLst/>
            <a:ahLst/>
            <a:cxnLst/>
            <a:rect l="l" t="t" r="r" b="b"/>
            <a:pathLst>
              <a:path w="4460621" h="8986231">
                <a:moveTo>
                  <a:pt x="0" y="0"/>
                </a:moveTo>
                <a:lnTo>
                  <a:pt x="4460621" y="0"/>
                </a:lnTo>
                <a:lnTo>
                  <a:pt x="4460621" y="8986231"/>
                </a:lnTo>
                <a:lnTo>
                  <a:pt x="0" y="8986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9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9635852"/>
            <a:ext cx="18288000" cy="762840"/>
          </a:xfrm>
          <a:custGeom>
            <a:avLst/>
            <a:gdLst/>
            <a:ahLst/>
            <a:cxnLst/>
            <a:rect l="l" t="t" r="r" b="b"/>
            <a:pathLst>
              <a:path w="18288000" h="762840">
                <a:moveTo>
                  <a:pt x="0" y="0"/>
                </a:moveTo>
                <a:lnTo>
                  <a:pt x="18288000" y="0"/>
                </a:lnTo>
                <a:lnTo>
                  <a:pt x="18288000" y="762840"/>
                </a:lnTo>
                <a:lnTo>
                  <a:pt x="0" y="762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937" b="-69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601200" y="468488"/>
            <a:ext cx="2590800" cy="2165818"/>
          </a:xfrm>
          <a:custGeom>
            <a:avLst/>
            <a:gdLst/>
            <a:ahLst/>
            <a:cxnLst/>
            <a:rect l="l" t="t" r="r" b="b"/>
            <a:pathLst>
              <a:path w="3628048" h="3292539">
                <a:moveTo>
                  <a:pt x="0" y="0"/>
                </a:moveTo>
                <a:lnTo>
                  <a:pt x="3628049" y="0"/>
                </a:lnTo>
                <a:lnTo>
                  <a:pt x="3628049" y="3292539"/>
                </a:lnTo>
                <a:lnTo>
                  <a:pt x="0" y="3292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b="1">
              <a:latin typeface="+mj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38600" y="2634306"/>
            <a:ext cx="14005165" cy="248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400" b="1" dirty="0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THỰC TẬP CNTT 5: TRIỂN KHAI ỨNG DỤNG AI, IoT</a:t>
            </a:r>
          </a:p>
          <a:p>
            <a:pPr algn="ctr">
              <a:lnSpc>
                <a:spcPct val="130000"/>
              </a:lnSpc>
            </a:pPr>
            <a:r>
              <a:rPr lang="en-US" sz="4000" b="1" dirty="0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GIỚI THIỆU VỀ HỌC PHẦN</a:t>
            </a:r>
          </a:p>
          <a:p>
            <a:pPr algn="ctr">
              <a:lnSpc>
                <a:spcPct val="130000"/>
              </a:lnSpc>
            </a:pPr>
            <a:r>
              <a:rPr lang="en-US" sz="4000" b="1" dirty="0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ĐỀ TÀI</a:t>
            </a:r>
            <a:r>
              <a:rPr lang="en-US" sz="4000" b="1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: </a:t>
            </a:r>
            <a:r>
              <a:rPr lang="vi-VN" sz="4000" b="1" smtClean="0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NHẬN DIỆN GIỌNG NÓI SANG VĂN BẢN</a:t>
            </a:r>
            <a:endParaRPr lang="en-US" sz="1200" b="1" dirty="0">
              <a:solidFill>
                <a:srgbClr val="F5FFFB"/>
              </a:solidFill>
              <a:latin typeface="+mj-lt"/>
              <a:ea typeface="Arial Unicode Bold"/>
              <a:cs typeface="Arial Unicode Bold"/>
              <a:sym typeface="Arial Unicode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DBF24-E1C3-E117-BC08-D0C7AE5FA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27CA0-246B-904F-5285-DA4F325F4F9E}"/>
              </a:ext>
            </a:extLst>
          </p:cNvPr>
          <p:cNvSpPr txBox="1"/>
          <p:nvPr/>
        </p:nvSpPr>
        <p:spPr>
          <a:xfrm>
            <a:off x="5281127" y="6553020"/>
            <a:ext cx="20403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967"/>
              </a:lnSpc>
            </a:pP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Nhóm</a:t>
            </a:r>
            <a:r>
              <a:rPr lang="vi-VN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EC862-8211-A100-3A47-4F1EED2DAA8D}"/>
              </a:ext>
            </a:extLst>
          </p:cNvPr>
          <p:cNvSpPr txBox="1"/>
          <p:nvPr/>
        </p:nvSpPr>
        <p:spPr>
          <a:xfrm>
            <a:off x="5281127" y="5114985"/>
            <a:ext cx="1249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967"/>
              </a:lnSpc>
            </a:pP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Giảng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viên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hướng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dẫn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: </a:t>
            </a:r>
            <a:r>
              <a:rPr lang="vi-VN" sz="36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ThS.</a:t>
            </a:r>
            <a:r>
              <a:rPr lang="en-US" sz="36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Lê </a:t>
            </a:r>
            <a:r>
              <a:rPr lang="en-US" sz="36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Trung </a:t>
            </a:r>
            <a:r>
              <a:rPr lang="en-US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Hiếu</a:t>
            </a:r>
          </a:p>
          <a:p>
            <a:pPr>
              <a:lnSpc>
                <a:spcPts val="5967"/>
              </a:lnSpc>
            </a:pPr>
            <a:r>
              <a:rPr lang="en-US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					  ThS. Nguyễn Thái Khánh</a:t>
            </a:r>
          </a:p>
          <a:p>
            <a:pPr>
              <a:lnSpc>
                <a:spcPts val="5967"/>
              </a:lnSpc>
            </a:pPr>
            <a:endParaRPr lang="en-US" sz="3600" dirty="0">
              <a:solidFill>
                <a:srgbClr val="F5FFFB"/>
              </a:solidFill>
              <a:latin typeface="Arial" panose="020B0604020202020204" pitchFamily="34" charset="0"/>
              <a:ea typeface="Arial Unicode Bold"/>
              <a:cs typeface="Arial" panose="020B0604020202020204" pitchFamily="34" charset="0"/>
              <a:sym typeface="Arial Unicod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8FC6B-309C-CDE9-A094-9BA7100279E6}"/>
              </a:ext>
            </a:extLst>
          </p:cNvPr>
          <p:cNvSpPr txBox="1"/>
          <p:nvPr/>
        </p:nvSpPr>
        <p:spPr>
          <a:xfrm>
            <a:off x="7321464" y="6553020"/>
            <a:ext cx="6225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967"/>
              </a:lnSpc>
            </a:pPr>
            <a:r>
              <a:rPr lang="vi-VN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Đỗ Huy Dũng</a:t>
            </a:r>
          </a:p>
          <a:p>
            <a:pPr>
              <a:lnSpc>
                <a:spcPts val="5967"/>
              </a:lnSpc>
            </a:pPr>
            <a:r>
              <a:rPr lang="vi-VN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Nguyễn Công Uẩn</a:t>
            </a:r>
          </a:p>
          <a:p>
            <a:pPr>
              <a:lnSpc>
                <a:spcPts val="5967"/>
              </a:lnSpc>
            </a:pPr>
            <a:r>
              <a:rPr lang="vi-VN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Lê Xuân Dương</a:t>
            </a:r>
          </a:p>
          <a:p>
            <a:pPr>
              <a:lnSpc>
                <a:spcPts val="5967"/>
              </a:lnSpc>
            </a:pPr>
            <a:r>
              <a:rPr lang="vi-VN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Bùi Anh Tuấn</a:t>
            </a:r>
            <a:endParaRPr lang="en-US" sz="3600" dirty="0">
              <a:solidFill>
                <a:srgbClr val="F5FFFB"/>
              </a:solidFill>
              <a:latin typeface="Arial" panose="020B0604020202020204" pitchFamily="34" charset="0"/>
              <a:ea typeface="Arial Unicode Bold"/>
              <a:cs typeface="Arial" panose="020B0604020202020204" pitchFamily="34" charset="0"/>
              <a:sym typeface="Arial Unicode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568F4-D1A2-3FF5-4146-A0B301B9E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9822C04-7B9D-DA84-9578-2102020C8807}"/>
              </a:ext>
            </a:extLst>
          </p:cNvPr>
          <p:cNvSpPr/>
          <p:nvPr/>
        </p:nvSpPr>
        <p:spPr>
          <a:xfrm>
            <a:off x="0" y="9663561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841C301-01B3-7085-EA48-733EDDE86778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EAD1E85-F426-4331-BD05-C12F20CB0D73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smtClean="0">
                <a:solidFill>
                  <a:srgbClr val="FF6600"/>
                </a:solidFill>
                <a:latin typeface="Arial"/>
                <a:cs typeface="Arial"/>
              </a:rPr>
              <a:t>QUY TRÌNH HOẠT ĐỘNG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337B7783-62DD-19C0-B7BD-3D529082D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46" name="AutoShape 20" descr="Online Dashboard Icons - Free SVG &amp; PNG Online Dashboard Images - Noun  Project">
            <a:extLst>
              <a:ext uri="{FF2B5EF4-FFF2-40B4-BE49-F238E27FC236}">
                <a16:creationId xmlns:a16="http://schemas.microsoft.com/office/drawing/2014/main" id="{58EF4E4E-72CE-E4B9-27BD-DC1DDB2B8F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19890" y="4019390"/>
            <a:ext cx="2724310" cy="272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7532CBF-044D-BFB9-9461-4CE3BBFA1A16}"/>
              </a:ext>
            </a:extLst>
          </p:cNvPr>
          <p:cNvSpPr txBox="1">
            <a:spLocks/>
          </p:cNvSpPr>
          <p:nvPr/>
        </p:nvSpPr>
        <p:spPr>
          <a:xfrm>
            <a:off x="533400" y="1994182"/>
            <a:ext cx="17017591" cy="71879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800" b="1" smtClean="0">
                <a:latin typeface="+mn-lt"/>
                <a:cs typeface="Segoe UI" panose="020B0502040204020203" pitchFamily="34" charset="0"/>
              </a:rPr>
              <a:t>1. Client </a:t>
            </a:r>
            <a:r>
              <a:rPr lang="vi-VN" sz="2800" b="1">
                <a:latin typeface="+mn-lt"/>
                <a:cs typeface="Segoe UI" panose="020B0502040204020203" pitchFamily="34" charset="0"/>
              </a:rPr>
              <a:t>(trình duyệt) → Nhấn “Bắt đầu cuộc họp” → Web Speech API ghi âm.</a:t>
            </a:r>
          </a:p>
          <a:p>
            <a:pPr algn="l"/>
            <a:endParaRPr lang="vi-VN" sz="2800" b="1" smtClean="0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 smtClean="0">
                <a:latin typeface="+mn-lt"/>
                <a:cs typeface="Segoe UI" panose="020B0502040204020203" pitchFamily="34" charset="0"/>
              </a:rPr>
              <a:t>2. Client </a:t>
            </a:r>
            <a:r>
              <a:rPr lang="vi-VN" sz="2800" b="1">
                <a:latin typeface="+mn-lt"/>
                <a:cs typeface="Segoe UI" panose="020B0502040204020203" pitchFamily="34" charset="0"/>
              </a:rPr>
              <a:t>gửi blob (WebM) → Server (Flask):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Lưu file tạm.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pydub + FFmpeg chuyển sang WAV.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SpeechRecognition nhận dạng thành văn bản.</a:t>
            </a:r>
          </a:p>
          <a:p>
            <a:pPr algn="l"/>
            <a:endParaRPr lang="vi-VN" sz="2800" b="1" smtClean="0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 smtClean="0">
                <a:latin typeface="+mn-lt"/>
                <a:cs typeface="Segoe UI" panose="020B0502040204020203" pitchFamily="34" charset="0"/>
              </a:rPr>
              <a:t>3. Server </a:t>
            </a:r>
            <a:r>
              <a:rPr lang="vi-VN" sz="2800" b="1">
                <a:latin typeface="+mn-lt"/>
                <a:cs typeface="Segoe UI" panose="020B0502040204020203" pitchFamily="34" charset="0"/>
              </a:rPr>
              <a:t>kiểm tra từ khóa: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“bắt đầu” → gọi identify_speaker.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“kết thúc” → kết thúc phiên người nói.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“kết thúc cuộc gọi” → lưu transcript.</a:t>
            </a:r>
          </a:p>
          <a:p>
            <a:pPr algn="l"/>
            <a:endParaRPr lang="vi-VN" sz="2800" b="1" smtClean="0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 smtClean="0">
                <a:latin typeface="+mn-lt"/>
                <a:cs typeface="Segoe UI" panose="020B0502040204020203" pitchFamily="34" charset="0"/>
              </a:rPr>
              <a:t>4. Client </a:t>
            </a:r>
            <a:r>
              <a:rPr lang="vi-VN" sz="2800" b="1">
                <a:latin typeface="+mn-lt"/>
                <a:cs typeface="Segoe UI" panose="020B0502040204020203" pitchFamily="34" charset="0"/>
              </a:rPr>
              <a:t>nhận sự kiện transcript_update → cập nhật giao diện, hiển thị lịch sử.</a:t>
            </a:r>
          </a:p>
        </p:txBody>
      </p:sp>
    </p:spTree>
    <p:extLst>
      <p:ext uri="{BB962C8B-B14F-4D97-AF65-F5344CB8AC3E}">
        <p14:creationId xmlns:p14="http://schemas.microsoft.com/office/powerpoint/2010/main" val="189970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2FAA-13E9-3052-47AD-1960EB67C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CBC0B2C-5793-B7CE-44E7-5583A9D842F0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D979132-8565-B358-B37D-3C8A8F1733F7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7B7ED7-D895-81B5-B2D2-A1C51A775583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6600"/>
                </a:solidFill>
                <a:latin typeface="Arial"/>
                <a:cs typeface="Arial"/>
              </a:rPr>
              <a:t>GIAO DIỆN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3F56A398-F149-2481-9372-98191A0439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532CBF-044D-BFB9-9461-4CE3BBFA1A16}"/>
              </a:ext>
            </a:extLst>
          </p:cNvPr>
          <p:cNvSpPr txBox="1">
            <a:spLocks/>
          </p:cNvSpPr>
          <p:nvPr/>
        </p:nvSpPr>
        <p:spPr>
          <a:xfrm>
            <a:off x="533401" y="1994182"/>
            <a:ext cx="7467600" cy="71879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/>
              <a:t>Mô tả trang chính</a:t>
            </a:r>
            <a:r>
              <a:rPr lang="vi-VN"/>
              <a:t>:</a:t>
            </a:r>
          </a:p>
          <a:p>
            <a:pPr lvl="1"/>
            <a:r>
              <a:rPr lang="vi-VN" sz="2400" b="1"/>
              <a:t>Nút “Bắt đầu cuộc họp”</a:t>
            </a:r>
            <a:r>
              <a:rPr lang="vi-VN" sz="2400"/>
              <a:t>: kích hoạt ghi âm.</a:t>
            </a:r>
          </a:p>
          <a:p>
            <a:pPr lvl="1"/>
            <a:r>
              <a:rPr lang="vi-VN" sz="2400" b="1"/>
              <a:t>Nút “Kết thúc cuộc họp”</a:t>
            </a:r>
            <a:r>
              <a:rPr lang="vi-VN" sz="2400"/>
              <a:t>: dừng ghi âm, lưu transcript.</a:t>
            </a:r>
          </a:p>
          <a:p>
            <a:pPr lvl="1"/>
            <a:r>
              <a:rPr lang="vi-VN" sz="2400" b="1"/>
              <a:t>Khung trạng thái</a:t>
            </a:r>
            <a:r>
              <a:rPr lang="vi-VN" sz="2400"/>
              <a:t>: “Đang diễn ra”, “Kết thúc”, …</a:t>
            </a:r>
          </a:p>
          <a:p>
            <a:pPr lvl="1"/>
            <a:r>
              <a:rPr lang="vi-VN" sz="2400" b="1"/>
              <a:t>Khung hiển thị người nói</a:t>
            </a:r>
            <a:r>
              <a:rPr lang="vi-VN" sz="2400"/>
              <a:t>: “Người nói: Anh Dương”.</a:t>
            </a:r>
          </a:p>
          <a:p>
            <a:pPr lvl="1"/>
            <a:r>
              <a:rPr lang="vi-VN" sz="2400" b="1"/>
              <a:t>Khung hiển thị kết quả hội thảo</a:t>
            </a:r>
            <a:r>
              <a:rPr lang="vi-VN" sz="2400"/>
              <a:t> (transcript): Liệt kê toàn bộ lịch sử</a:t>
            </a:r>
            <a:r>
              <a:rPr lang="vi-VN" sz="2400" smtClean="0"/>
              <a:t>.</a:t>
            </a:r>
            <a:endParaRPr lang="vi-VN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5895803"/>
            <a:ext cx="12683836" cy="37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8772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5FC19-8AD5-9531-9F41-29002DAAB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BB53591-14DD-C008-BF65-9D6A8AAE0551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6EAAAEB-34BB-6533-EAFE-5DFECB5C7EA2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38DDC96-2436-D2F5-9E42-AF6761588966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6600"/>
                </a:solidFill>
                <a:latin typeface="Arial"/>
                <a:cs typeface="Arial"/>
              </a:rPr>
              <a:t>KẾT QUẢ ĐẠT ĐƯỢC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1AA35CF7-13B6-26F8-0A47-812E28DC63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D7055-6D3E-1D2B-934E-C671587C5BFB}"/>
              </a:ext>
            </a:extLst>
          </p:cNvPr>
          <p:cNvSpPr txBox="1"/>
          <p:nvPr/>
        </p:nvSpPr>
        <p:spPr>
          <a:xfrm>
            <a:off x="587791" y="1994182"/>
            <a:ext cx="1262739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Tính năng: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vi-VN" sz="2400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Hệ thống hoạt động real-time: Thu âm và hiển thị văn bản gần như tức thời.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Nhận diện 4 người: Anh Dương, Tuấn, Uẩn, Dũng (với dữ liệu huấn luyện nhỏ).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Lưu file transcript.txt cuối cuộc họp.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Độ chính xác (nếu có thống kê):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vi-VN" sz="2400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Xác suất nhận diện người nói: ~80% (môi trường yên tĩnh).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Tỉ lệ nhận dạng sai từ (STT) ~20% (phụ thuộc Google STT).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Trình diễn: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vi-VN" sz="2400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Demo “bắt đầu” → “kết thúc” → “kết thúc cuộc gọi” thành công.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551533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3CAB4-728D-4D7A-0B7A-C91A3C2AC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B7B9808-A1DC-8427-2856-738EF643CA23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44E944E-74AC-48BE-64E1-9F9DE2B6C3B5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0F2D6D-6F13-464E-A153-04DCC4EFA51A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6600"/>
                </a:solidFill>
                <a:latin typeface="Arial"/>
                <a:cs typeface="Arial"/>
              </a:rPr>
              <a:t>KHÓ KHĂN VÀ HƯỚNG PHÁT TRIỂN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FC883AE0-2AFD-7894-613C-53F6EEACC0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79470-6FC7-35FE-5636-F355893A0E18}"/>
              </a:ext>
            </a:extLst>
          </p:cNvPr>
          <p:cNvSpPr txBox="1"/>
          <p:nvPr/>
        </p:nvSpPr>
        <p:spPr>
          <a:xfrm>
            <a:off x="838200" y="2007877"/>
            <a:ext cx="746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smtClean="0"/>
              <a:t>Khó khăn trong triển khai và nghiên cứu:</a:t>
            </a:r>
            <a:endParaRPr lang="vi-VN" sz="3200" b="1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/>
              <a:t>Môi trường nhiễu: ảnh hưởng chất lượng âm thanh, độ chính xác giảm.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/>
              <a:t>Dữ liệu huấn luyện ít: khó phân biệt giọng nói khi tương đồng.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/>
              <a:t>Phụ thuộc mạng (nếu dùng Google Speech API).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/>
              <a:t>Thiếu tối ưu cho trường hợp nhiều người nói cùng lúc (overlapping speech).</a:t>
            </a:r>
            <a:endParaRPr lang="vi-V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6E9F8-6CDD-5A3D-2FE4-A0750F4B3E89}"/>
              </a:ext>
            </a:extLst>
          </p:cNvPr>
          <p:cNvSpPr txBox="1"/>
          <p:nvPr/>
        </p:nvSpPr>
        <p:spPr>
          <a:xfrm>
            <a:off x="8763000" y="2007877"/>
            <a:ext cx="838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3200" b="1" dirty="0"/>
              <a:t>Hướng phát triển trong tương lai: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/>
              <a:t>Thu thập thêm dữ liệu: mở rộng số người nói, tăng thời lượng huấn luyện.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/>
              <a:t>Nâng cấp mô hình: dùng x-vector, i-vector, deep learning embedding.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/>
              <a:t>Tách kênh âm thanh (speaker diarization) khi nhiều người nói chồng lấn.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/>
              <a:t>Tích hợp NLP: phân tích ý chính, tóm tắt nội dung cuộc họp.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3371994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97986" y="952500"/>
            <a:ext cx="7492027" cy="5334000"/>
          </a:xfrm>
          <a:custGeom>
            <a:avLst/>
            <a:gdLst/>
            <a:ahLst/>
            <a:cxnLst/>
            <a:rect l="l" t="t" r="r" b="b"/>
            <a:pathLst>
              <a:path w="8449946" h="8108965">
                <a:moveTo>
                  <a:pt x="0" y="0"/>
                </a:moveTo>
                <a:lnTo>
                  <a:pt x="8449946" y="0"/>
                </a:lnTo>
                <a:lnTo>
                  <a:pt x="8449946" y="8108965"/>
                </a:lnTo>
                <a:lnTo>
                  <a:pt x="0" y="8108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2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596085" y="5143500"/>
            <a:ext cx="7315200" cy="2061556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72031-571E-DA7B-37AF-B8C566924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44F2E89-9A47-259F-1DEF-FE8AFA1EBF00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07D1716-15A2-9FCF-AB94-B7580DBC463E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14C15F3-99D6-74BA-9C17-D6FA3BCD10AA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Arial"/>
                <a:cs typeface="Arial"/>
              </a:rPr>
              <a:t>MỤC LỤC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FF2A43B2-7AE7-35D0-597F-E94F01CB8A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8C610-0988-A8D2-F446-49CDAAFF1F9E}"/>
              </a:ext>
            </a:extLst>
          </p:cNvPr>
          <p:cNvSpPr txBox="1"/>
          <p:nvPr/>
        </p:nvSpPr>
        <p:spPr>
          <a:xfrm>
            <a:off x="571500" y="2032237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1. GIỚI THIỆU ĐỀ TÀI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1E3EA-BEF0-43DF-232B-59DFF9A810F4}"/>
              </a:ext>
            </a:extLst>
          </p:cNvPr>
          <p:cNvSpPr txBox="1"/>
          <p:nvPr/>
        </p:nvSpPr>
        <p:spPr>
          <a:xfrm>
            <a:off x="586647" y="2671241"/>
            <a:ext cx="612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2. MỤC TIÊU NGHIÊN CỨU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68B99-57C7-4F5D-F414-0C2B0816F72C}"/>
              </a:ext>
            </a:extLst>
          </p:cNvPr>
          <p:cNvSpPr txBox="1"/>
          <p:nvPr/>
        </p:nvSpPr>
        <p:spPr>
          <a:xfrm>
            <a:off x="586647" y="3334408"/>
            <a:ext cx="612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3. PHẠM VI NGHIÊN CỨU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1F5D1-7203-8407-8069-3EF17F1CF398}"/>
              </a:ext>
            </a:extLst>
          </p:cNvPr>
          <p:cNvSpPr txBox="1"/>
          <p:nvPr/>
        </p:nvSpPr>
        <p:spPr>
          <a:xfrm>
            <a:off x="569944" y="5958697"/>
            <a:ext cx="7202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7. QUY TRÌNH HOẠT ĐỘNG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09204-89C2-269C-0C76-AA4B30064026}"/>
              </a:ext>
            </a:extLst>
          </p:cNvPr>
          <p:cNvSpPr txBox="1"/>
          <p:nvPr/>
        </p:nvSpPr>
        <p:spPr>
          <a:xfrm>
            <a:off x="572651" y="3979690"/>
            <a:ext cx="612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4. QUY TRÌNH THỰC HIỆN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B404E-276F-D46C-B9D1-5F4D4EBF65E3}"/>
              </a:ext>
            </a:extLst>
          </p:cNvPr>
          <p:cNvSpPr txBox="1"/>
          <p:nvPr/>
        </p:nvSpPr>
        <p:spPr>
          <a:xfrm>
            <a:off x="569945" y="6597701"/>
            <a:ext cx="3081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8. GIAO DIỆN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67089-49E4-6E07-A897-4BEB0FEB4C5B}"/>
              </a:ext>
            </a:extLst>
          </p:cNvPr>
          <p:cNvSpPr txBox="1"/>
          <p:nvPr/>
        </p:nvSpPr>
        <p:spPr>
          <a:xfrm>
            <a:off x="571500" y="5293322"/>
            <a:ext cx="6966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6. PHƯƠNG PHÁP THỰC HIỆN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FB7A5-2994-1CB0-415B-0CDF2DD97522}"/>
              </a:ext>
            </a:extLst>
          </p:cNvPr>
          <p:cNvSpPr txBox="1"/>
          <p:nvPr/>
        </p:nvSpPr>
        <p:spPr>
          <a:xfrm>
            <a:off x="569945" y="7219962"/>
            <a:ext cx="5443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9. KẾT QUẢ ĐẠT ĐƯỢC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CA427-CE54-4C91-2AC1-F8D60B156F1E}"/>
              </a:ext>
            </a:extLst>
          </p:cNvPr>
          <p:cNvSpPr txBox="1"/>
          <p:nvPr/>
        </p:nvSpPr>
        <p:spPr>
          <a:xfrm>
            <a:off x="533400" y="7879572"/>
            <a:ext cx="9025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10. KHÓ KHĂN VÀ HƯỚNG PHÁT TRIỂN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FD526-CC1B-ADA4-E3AB-BAACB02483FE}"/>
              </a:ext>
            </a:extLst>
          </p:cNvPr>
          <p:cNvSpPr txBox="1"/>
          <p:nvPr/>
        </p:nvSpPr>
        <p:spPr>
          <a:xfrm>
            <a:off x="571500" y="4618620"/>
            <a:ext cx="10014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5. CÁC CHỨC NĂNG CHÍNH CỦA HỆ THỐNG</a:t>
            </a:r>
          </a:p>
        </p:txBody>
      </p:sp>
    </p:spTree>
    <p:extLst>
      <p:ext uri="{BB962C8B-B14F-4D97-AF65-F5344CB8AC3E}">
        <p14:creationId xmlns:p14="http://schemas.microsoft.com/office/powerpoint/2010/main" val="3180175203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4" grpId="0"/>
      <p:bldP spid="6" grpId="0"/>
      <p:bldP spid="8" grpId="0"/>
      <p:bldP spid="9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F0BFD-CBAE-2A14-8989-55AB2745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300E2BE-D50A-D950-A3EE-13CE3EC7962D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F142245-3E72-5290-C14A-01F6D6CD2361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A6DBC9-F050-19BD-7DF7-53D70BA8AD89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cs typeface="Arial"/>
              </a:rPr>
              <a:t>GIỚI THIỆU ĐỀ TÀI</a:t>
            </a:r>
            <a:endParaRPr lang="en-US" sz="4000" b="1" dirty="0">
              <a:solidFill>
                <a:srgbClr val="1F409A"/>
              </a:solidFill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D2214166-1E0E-A96B-D8B9-6A9F2632FC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63B35E-64D9-95EF-934B-70EF53183A3D}"/>
              </a:ext>
            </a:extLst>
          </p:cNvPr>
          <p:cNvSpPr txBox="1"/>
          <p:nvPr/>
        </p:nvSpPr>
        <p:spPr>
          <a:xfrm>
            <a:off x="489897" y="1742209"/>
            <a:ext cx="15799308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600" b="1"/>
              <a:t>Tên đề tài:</a:t>
            </a:r>
          </a:p>
          <a:p>
            <a:pPr algn="just"/>
            <a:r>
              <a:rPr lang="vi-VN" sz="3600"/>
              <a:t>“Hệ thống Nhận Diện Giọng Nói trong Cuộc Họp và Ghi Chép Tự Động</a:t>
            </a:r>
            <a:r>
              <a:rPr lang="vi-VN" sz="3600" smtClean="0"/>
              <a:t>”</a:t>
            </a:r>
            <a:endParaRPr lang="vi-VN" sz="3600"/>
          </a:p>
          <a:p>
            <a:pPr algn="just"/>
            <a:r>
              <a:rPr lang="vi-VN" sz="3600"/>
              <a:t>Lý do chọn đề tài</a:t>
            </a:r>
            <a:r>
              <a:rPr lang="vi-VN" sz="3600" smtClean="0"/>
              <a:t>:</a:t>
            </a:r>
            <a:endParaRPr lang="vi-VN" sz="3600"/>
          </a:p>
          <a:p>
            <a:pPr algn="just"/>
            <a:r>
              <a:rPr lang="vi-VN" sz="3600"/>
              <a:t>Nhu cầu: Trong các cuộc họp, việc ghi chép thủ công tốn thời gian, dễ bỏ sót ý quan trọng.</a:t>
            </a:r>
          </a:p>
          <a:p>
            <a:pPr algn="just"/>
            <a:r>
              <a:rPr lang="vi-VN" sz="3600"/>
              <a:t>Xu hướng: AI, NLP (Natural Language Processing) và Speech-to-Text đang ngày càng phổ biến.</a:t>
            </a:r>
          </a:p>
          <a:p>
            <a:pPr algn="just"/>
            <a:r>
              <a:rPr lang="vi-VN" sz="3600"/>
              <a:t>Tiện ích: Tự động nhận diện người nói, chuyển âm thanh thành văn bản, lưu lại thành transcript giúp nâng cao hiệu suất, tiết kiệm nhân lực.</a:t>
            </a:r>
          </a:p>
          <a:p>
            <a:pPr algn="just"/>
            <a:r>
              <a:rPr lang="vi-VN" sz="3600"/>
              <a:t>Mục tiêu tổng quan</a:t>
            </a:r>
            <a:r>
              <a:rPr lang="vi-VN" sz="3600" smtClean="0"/>
              <a:t>:</a:t>
            </a:r>
            <a:endParaRPr lang="vi-VN" sz="3600"/>
          </a:p>
          <a:p>
            <a:pPr algn="just"/>
            <a:r>
              <a:rPr lang="vi-VN" sz="3600"/>
              <a:t>Tạo một giao diện web hỗ trợ người dùng quản lý cuộc họp.</a:t>
            </a:r>
          </a:p>
          <a:p>
            <a:pPr algn="just"/>
            <a:r>
              <a:rPr lang="vi-VN" sz="3600"/>
              <a:t>Nhận diện giọng nói (STT) theo thời gian thực.</a:t>
            </a:r>
          </a:p>
          <a:p>
            <a:pPr algn="just"/>
            <a:r>
              <a:rPr lang="vi-VN" sz="3600"/>
              <a:t>Nhận diện người nói (speaker recognition) dựa trên dữ liệu huấn luyện.</a:t>
            </a:r>
          </a:p>
          <a:p>
            <a:pPr algn="just"/>
            <a:r>
              <a:rPr lang="vi-VN" sz="3600"/>
              <a:t>Lưu toàn bộ hội thoại thành file transcript.txt.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4169202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75F64-0D6D-910D-6FD6-5CD4EBFB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7DA0B7-ACF2-47AB-5942-42114F2B2200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8D3DB29-46CB-6AFE-E982-DF2DA8155891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F393847-8F1F-98F2-DFDB-4B8C91EE3520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chemeClr val="accent6">
                    <a:lumMod val="75000"/>
                  </a:schemeClr>
                </a:solidFill>
              </a:rPr>
              <a:t>MỤC TIÊU NGHIÊN CỨU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A110149B-6E4A-EEBD-8275-A6E62B721B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6E5C8-E238-E630-5386-F2FBFD594D6D}"/>
              </a:ext>
            </a:extLst>
          </p:cNvPr>
          <p:cNvSpPr txBox="1"/>
          <p:nvPr/>
        </p:nvSpPr>
        <p:spPr>
          <a:xfrm>
            <a:off x="719410" y="1990718"/>
            <a:ext cx="1810198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/>
              <a:t>Nội dung chi tiết:</a:t>
            </a:r>
          </a:p>
          <a:p>
            <a:endParaRPr lang="vi-VN" sz="2800" b="1"/>
          </a:p>
          <a:p>
            <a:r>
              <a:rPr lang="vi-VN" sz="2800" b="1"/>
              <a:t>Hoàn thiện chức năng nhận diện giọng nói:</a:t>
            </a:r>
          </a:p>
          <a:p>
            <a:endParaRPr lang="vi-VN" sz="2800"/>
          </a:p>
          <a:p>
            <a:r>
              <a:rPr lang="vi-VN" sz="2800"/>
              <a:t>Áp dụng Google Speech API / Web Speech API / MediaRecorder để thu âm.</a:t>
            </a:r>
          </a:p>
          <a:p>
            <a:r>
              <a:rPr lang="vi-VN" sz="2800"/>
              <a:t>Tối ưu cho tiếng Việt</a:t>
            </a:r>
            <a:r>
              <a:rPr lang="vi-VN" sz="2800" smtClean="0"/>
              <a:t>.</a:t>
            </a:r>
          </a:p>
          <a:p>
            <a:endParaRPr lang="vi-VN" sz="2800" b="1"/>
          </a:p>
          <a:p>
            <a:r>
              <a:rPr lang="vi-VN" sz="2800" b="1"/>
              <a:t>Sử dụng MFCC (Mel Frequency Cepstral Coefficients) để trích xuất đặc trưng.</a:t>
            </a:r>
          </a:p>
          <a:p>
            <a:r>
              <a:rPr lang="vi-VN" sz="2800" b="1"/>
              <a:t>Sử dụng mô hình SVM hoặc cosine similarity để xác định ai đang nói.</a:t>
            </a:r>
          </a:p>
          <a:p>
            <a:r>
              <a:rPr lang="vi-VN" sz="2800" b="1"/>
              <a:t>Tự động ghi chép:</a:t>
            </a:r>
          </a:p>
          <a:p>
            <a:endParaRPr lang="vi-VN" sz="2800"/>
          </a:p>
          <a:p>
            <a:r>
              <a:rPr lang="vi-VN" sz="2800"/>
              <a:t>Ghi lại toàn bộ nội dung cuộc họp.</a:t>
            </a:r>
          </a:p>
          <a:p>
            <a:r>
              <a:rPr lang="vi-VN" sz="2800"/>
              <a:t>Lưu thành file transcript.txt khi người dùng nói “kết thúc cuộc gọi” hoặc bấm “Kết thúc cuộc họp”.</a:t>
            </a:r>
          </a:p>
          <a:p>
            <a:r>
              <a:rPr lang="vi-VN" sz="2800"/>
              <a:t>Xây dựng giao diện web</a:t>
            </a:r>
            <a:r>
              <a:rPr lang="vi-VN" sz="2800" b="1"/>
              <a:t>:</a:t>
            </a:r>
          </a:p>
          <a:p>
            <a:endParaRPr lang="vi-VN" sz="2800" b="1"/>
          </a:p>
          <a:p>
            <a:r>
              <a:rPr lang="vi-VN" sz="2800" b="1"/>
              <a:t>Dễ sử dụng, hiển thị thời gian thực người nói và nội dung.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2743519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C6897-878E-F192-585A-1396E73B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DD345BE-8AB8-3269-3BDE-CA944622D89F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26E5F20-D1AB-0754-4670-445295E70592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4EF6D6-5488-102E-F24F-7C198B8320EA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chemeClr val="accent6">
                    <a:lumMod val="75000"/>
                  </a:schemeClr>
                </a:solidFill>
              </a:rPr>
              <a:t>PHẠM VI NGHIÊN CỨU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991163CB-C1B8-D365-3A73-1970042877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2B5530-3982-38CE-ADEE-70E6F3D739EB}"/>
              </a:ext>
            </a:extLst>
          </p:cNvPr>
          <p:cNvSpPr txBox="1"/>
          <p:nvPr/>
        </p:nvSpPr>
        <p:spPr>
          <a:xfrm>
            <a:off x="533399" y="2242159"/>
            <a:ext cx="16383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600" b="1"/>
              <a:t>Phạm vi kỹ thuật:</a:t>
            </a:r>
          </a:p>
          <a:p>
            <a:pPr algn="just"/>
            <a:endParaRPr lang="vi-VN" sz="3600" b="1"/>
          </a:p>
          <a:p>
            <a:pPr algn="just"/>
            <a:r>
              <a:rPr lang="vi-VN" sz="3600"/>
              <a:t>Sử dụng HTML/CSS/JS + Flask + Socket.IO.</a:t>
            </a:r>
          </a:p>
          <a:p>
            <a:pPr algn="just"/>
            <a:r>
              <a:rPr lang="vi-VN" sz="3600"/>
              <a:t>Thu âm qua Web Speech API hoặc MediaRecorder (tùy phiên bản).</a:t>
            </a:r>
          </a:p>
          <a:p>
            <a:pPr algn="just"/>
            <a:r>
              <a:rPr lang="vi-VN" sz="3600"/>
              <a:t>Chuyển đổi định dạng WebM → WAV (bằng pydub + FFmpeg) để dùng cho SpeechRecognition.</a:t>
            </a:r>
          </a:p>
          <a:p>
            <a:pPr algn="just"/>
            <a:r>
              <a:rPr lang="vi-VN" sz="3600"/>
              <a:t>Mô hình nhận diện người nói (MFCC + so sánh cosine / SVM).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8534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D4542-CC49-CD05-B211-7526659D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38C5E09-13BA-D093-A68D-7951B6D20487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0D1520A-0504-6621-1C98-EFD506DC4693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1554230-2547-1E89-5B52-026B19F16C9C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Arial"/>
                <a:cs typeface="Arial"/>
              </a:rPr>
              <a:t>PHẠM VI NGHIÊN CỨU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9F5CC940-AA6E-078A-AFAA-335A38C65A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86679-0646-1648-647A-2CEFC22C7691}"/>
              </a:ext>
            </a:extLst>
          </p:cNvPr>
          <p:cNvSpPr txBox="1"/>
          <p:nvPr/>
        </p:nvSpPr>
        <p:spPr>
          <a:xfrm>
            <a:off x="380999" y="2014048"/>
            <a:ext cx="173736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 b="1"/>
              <a:t>Phạm vi dữ liệu: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vi-VN" sz="3600" b="1"/>
          </a:p>
          <a:p>
            <a:r>
              <a:rPr lang="vi-VN" sz="3600" smtClean="0"/>
              <a:t>	4 </a:t>
            </a:r>
            <a:r>
              <a:rPr lang="vi-VN" sz="3600"/>
              <a:t>người nói: Anh Dương, Tuấn, Uẩn, Dũng.</a:t>
            </a:r>
          </a:p>
          <a:p>
            <a:r>
              <a:rPr lang="vi-VN" sz="3600" smtClean="0"/>
              <a:t>	Mẫu </a:t>
            </a:r>
            <a:r>
              <a:rPr lang="vi-VN" sz="3600"/>
              <a:t>âm thanh thu sẵn để huấn luyện, cỡ dữ liệu nhỏ.</a:t>
            </a:r>
          </a:p>
          <a:p>
            <a:r>
              <a:rPr lang="vi-VN" sz="3600" smtClean="0"/>
              <a:t>	Phạm </a:t>
            </a:r>
            <a:r>
              <a:rPr lang="vi-VN" sz="3600"/>
              <a:t>vi tính năng: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vi-VN" sz="3600" b="1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 b="1"/>
              <a:t>Dừng ở mức prototype: </a:t>
            </a:r>
            <a:r>
              <a:rPr lang="vi-VN" sz="3600"/>
              <a:t>chưa triển khai cho nhiều người nói hay môi trường ồn.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 b="1"/>
              <a:t>Chưa tích hợp xử lý nâng cao (như tách tiếng ồn, tách nhiều người nói đồng thời).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4213082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663561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3DDBEE2-3787-0968-629B-742AA83D0290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smtClean="0">
                <a:solidFill>
                  <a:srgbClr val="FF6600"/>
                </a:solidFill>
                <a:cs typeface="Arial"/>
              </a:rPr>
              <a:t>QUY TRÌNH THỰC HIỆN </a:t>
            </a:r>
            <a:endParaRPr lang="en-US" sz="4000" b="1" dirty="0">
              <a:solidFill>
                <a:srgbClr val="1F409A"/>
              </a:solidFill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E151A3A1-8263-9E9A-A4FC-E9B1122C99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386679-0646-1648-647A-2CEFC22C7691}"/>
              </a:ext>
            </a:extLst>
          </p:cNvPr>
          <p:cNvSpPr txBox="1"/>
          <p:nvPr/>
        </p:nvSpPr>
        <p:spPr>
          <a:xfrm>
            <a:off x="304800" y="1714500"/>
            <a:ext cx="1737360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b="1"/>
          </a:p>
          <a:p>
            <a:pPr marL="342900" indent="-342900">
              <a:buAutoNum type="arabicPeriod"/>
            </a:pPr>
            <a:r>
              <a:rPr lang="vi-VN" sz="2000" b="1" smtClean="0"/>
              <a:t>Thu </a:t>
            </a:r>
            <a:r>
              <a:rPr lang="vi-VN" sz="2000" b="1"/>
              <a:t>thập dữ liệu &amp; Huấn luyện</a:t>
            </a:r>
            <a:r>
              <a:rPr lang="vi-VN" sz="2000" b="1" smtClean="0"/>
              <a:t>:</a:t>
            </a:r>
          </a:p>
          <a:p>
            <a:pPr marL="342900" indent="-342900">
              <a:buAutoNum type="arabicPeriod"/>
            </a:pPr>
            <a:endParaRPr lang="vi-VN" sz="2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Ghi âm file .wav của từng người (khoảng 1–2 phút/người).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Trích xuất MFCC trung bình, lưu vào </a:t>
            </a:r>
            <a:r>
              <a:rPr lang="vi-VN" sz="2000" smtClean="0"/>
              <a:t>speaker_mfcc.json.</a:t>
            </a:r>
          </a:p>
          <a:p>
            <a:r>
              <a:rPr lang="vi-VN" sz="2000" b="1" smtClean="0"/>
              <a:t>2. Xây dựng mô hình:</a:t>
            </a:r>
          </a:p>
          <a:p>
            <a:endParaRPr lang="vi-VN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b="1"/>
              <a:t> </a:t>
            </a:r>
            <a:r>
              <a:rPr lang="vi-VN" sz="2000" b="1" smtClean="0"/>
              <a:t>    </a:t>
            </a:r>
            <a:r>
              <a:rPr lang="vi-VN" sz="2000" smtClean="0"/>
              <a:t>Sử </a:t>
            </a:r>
            <a:r>
              <a:rPr lang="vi-VN" sz="2000"/>
              <a:t>dụng SVM / Cosine Similarity với MFCC để xác định ai nói.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Lưu mô hình (hoặc dữ liệu mẫu MFCC) vào trained_data/.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Phát triển server (Flask + Socket.IO</a:t>
            </a:r>
            <a:r>
              <a:rPr lang="vi-VN" sz="2000" smtClean="0"/>
              <a:t>):</a:t>
            </a:r>
            <a:endParaRPr lang="vi-VN" sz="2000"/>
          </a:p>
          <a:p>
            <a:r>
              <a:rPr lang="vi-VN" sz="2000" b="1" smtClean="0"/>
              <a:t>3. Nhận </a:t>
            </a:r>
            <a:r>
              <a:rPr lang="vi-VN" sz="2000" b="1"/>
              <a:t>dữ liệu âm thanh từ client (blob WebM</a:t>
            </a:r>
            <a:r>
              <a:rPr lang="vi-VN" sz="2000" b="1" smtClean="0"/>
              <a:t>).</a:t>
            </a:r>
          </a:p>
          <a:p>
            <a:endParaRPr lang="vi-VN" sz="2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Dùng pydub + FFmpeg chuyển WebM → WAV.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Dùng SpeechRecognition (Google STT) để chuyển WAV → văn bản.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Tìm từ khóa “bắt đầu”, “kết thúc”, “kết thúc cuộc gọi”, gọi identify_speaker khi cần.</a:t>
            </a:r>
          </a:p>
          <a:p>
            <a:r>
              <a:rPr lang="vi-VN" sz="2000" b="1" smtClean="0"/>
              <a:t>4. Phát </a:t>
            </a:r>
            <a:r>
              <a:rPr lang="vi-VN" sz="2000" b="1"/>
              <a:t>triển client (HTML/CSS/JS</a:t>
            </a:r>
            <a:r>
              <a:rPr lang="vi-VN" sz="2000" b="1" smtClean="0"/>
              <a:t>):</a:t>
            </a:r>
          </a:p>
          <a:p>
            <a:endParaRPr lang="vi-VN" sz="2000" b="1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Nút “Bắt đầu cuộc họp” → bật recognition (hoặc gửi blob).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Hiển thị transcript thời gian thực, lưu history (meetingLog).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Khi “kết thúc cuộc gọi”, gửi meetingLog lên server để lưu file transcript.</a:t>
            </a:r>
          </a:p>
          <a:p>
            <a:r>
              <a:rPr lang="vi-VN" sz="2000" b="1" smtClean="0"/>
              <a:t>5. Kiểm </a:t>
            </a:r>
            <a:r>
              <a:rPr lang="vi-VN" sz="2000" b="1"/>
              <a:t>thử &amp; Hiệu chỉnh</a:t>
            </a:r>
            <a:r>
              <a:rPr lang="vi-VN" sz="2000" b="1" smtClean="0"/>
              <a:t>:</a:t>
            </a:r>
          </a:p>
          <a:p>
            <a:endParaRPr lang="vi-VN" sz="2000" b="1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Thử với giọng nói 4 người khác nhau.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Điều chỉnh ngưỡng (threshold) cosine similarity.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Tối ưu giao diện.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3391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DE288-1FD9-F81B-B267-4DAD04353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626ADA8-0E53-0791-FE7A-FBFED7497D29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05C776-B34C-1768-CDA8-5D5CEC65B158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A392C41-B9DC-4639-6EE3-D39B9E867D40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chemeClr val="accent6">
                    <a:lumMod val="75000"/>
                  </a:schemeClr>
                </a:solidFill>
              </a:rPr>
              <a:t>CÁC CHỨC NĂNG CHÍNH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5477C25C-098F-DF3D-E8E8-28B10FBFA8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98554"/>
            <a:ext cx="169164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/>
              <a:t>Bắt đầu cuộc họp:</a:t>
            </a:r>
          </a:p>
          <a:p>
            <a:endParaRPr lang="vi-VN" sz="2400" b="1"/>
          </a:p>
          <a:p>
            <a:r>
              <a:rPr lang="vi-VN" sz="2400"/>
              <a:t>Cho phép người dùng nhấn nút hoặc nói “bắt đầu” để hệ thống sẵn sàng thu âm.</a:t>
            </a:r>
          </a:p>
          <a:p>
            <a:r>
              <a:rPr lang="vi-VN" sz="2400"/>
              <a:t>Hệ thống nhận diện giọng nói, hiển thị thời gian thực.</a:t>
            </a:r>
          </a:p>
          <a:p>
            <a:r>
              <a:rPr lang="vi-VN" sz="2400" b="1"/>
              <a:t>Nhận diện người nói:</a:t>
            </a:r>
          </a:p>
          <a:p>
            <a:endParaRPr lang="vi-VN" sz="2400"/>
          </a:p>
          <a:p>
            <a:r>
              <a:rPr lang="vi-VN" sz="2400"/>
              <a:t>Khi người nói đầu tiên nói “bắt đầu”, server gọi identify_speaker dựa trên MFCC.</a:t>
            </a:r>
          </a:p>
          <a:p>
            <a:r>
              <a:rPr lang="vi-VN" sz="2400"/>
              <a:t>Thông báo “Đã nhận diện được [Tên], mời [Tên] nói”.</a:t>
            </a:r>
          </a:p>
          <a:p>
            <a:endParaRPr lang="vi-VN" sz="2400" b="1" smtClean="0"/>
          </a:p>
          <a:p>
            <a:r>
              <a:rPr lang="vi-VN" sz="2400" b="1" smtClean="0"/>
              <a:t>Ghi </a:t>
            </a:r>
            <a:r>
              <a:rPr lang="vi-VN" sz="2400" b="1"/>
              <a:t>lại nội dung:</a:t>
            </a:r>
          </a:p>
          <a:p>
            <a:endParaRPr lang="vi-VN" sz="2400"/>
          </a:p>
          <a:p>
            <a:r>
              <a:rPr lang="vi-VN" sz="2400"/>
              <a:t>Trong phiên của người nói, tất cả văn bản được thêm vào meetingLog.</a:t>
            </a:r>
          </a:p>
          <a:p>
            <a:r>
              <a:rPr lang="vi-VN" sz="2400"/>
              <a:t>Hiển thị trên giao diện.</a:t>
            </a:r>
          </a:p>
          <a:p>
            <a:r>
              <a:rPr lang="vi-VN" sz="2400" b="1"/>
              <a:t>Kết thúc phiên:</a:t>
            </a:r>
          </a:p>
          <a:p>
            <a:endParaRPr lang="vi-VN" sz="2400" b="1"/>
          </a:p>
          <a:p>
            <a:r>
              <a:rPr lang="vi-VN" sz="2400"/>
              <a:t>Người nói nói “kết thúc” → dừng phiên người đó, sẵn sàng cho người tiếp theo.</a:t>
            </a:r>
          </a:p>
          <a:p>
            <a:r>
              <a:rPr lang="vi-VN" sz="2400" b="1"/>
              <a:t>Kết thúc cuộc gọi:</a:t>
            </a:r>
          </a:p>
          <a:p>
            <a:endParaRPr lang="vi-VN" sz="2400" b="1"/>
          </a:p>
          <a:p>
            <a:r>
              <a:rPr lang="vi-VN" sz="2400"/>
              <a:t>Khi nói “kết thúc cuộc gọi” hoặc nhấn nút “Kết thúc cuộc họp”, hệ thống lưu toàn bộ meetingLog vào transcript.txt.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372250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11AE1-6E1A-9A6A-7C13-B3357D70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6A6D934-53D1-7A45-FC49-49CE9AAB4325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A33697D-1814-483F-062B-AA19D1C31F31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B29764-13BA-5708-0FBF-F283E3A1D8B4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>
                <a:solidFill>
                  <a:schemeClr val="accent6">
                    <a:lumMod val="75000"/>
                  </a:schemeClr>
                </a:solidFill>
              </a:rPr>
              <a:t>PHƯƠNG PHÁP THỰC HIỆN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BA19468E-B92F-DE8F-4C67-F0CCE0093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7532CBF-044D-BFB9-9461-4CE3BBFA1A16}"/>
              </a:ext>
            </a:extLst>
          </p:cNvPr>
          <p:cNvSpPr txBox="1">
            <a:spLocks/>
          </p:cNvSpPr>
          <p:nvPr/>
        </p:nvSpPr>
        <p:spPr>
          <a:xfrm>
            <a:off x="533400" y="1994182"/>
            <a:ext cx="17017591" cy="71879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Phương pháp chuyển giọng nói thành văn bản:</a:t>
            </a:r>
          </a:p>
          <a:p>
            <a:pPr algn="l"/>
            <a:endParaRPr lang="vi-VN" sz="2800" b="1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Google Speech API / Web Speech API (tùy cài đặt).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Ưu điểm: Tốc độ, hỗ trợ tiếng Việt tốt.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Nhược điểm: Cần kết nối mạng (nếu dùng Google).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Phương pháp nhận diện người nói:</a:t>
            </a:r>
          </a:p>
          <a:p>
            <a:pPr algn="l"/>
            <a:endParaRPr lang="vi-VN" sz="2800" b="1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Trích xuất MFCC (13 chiều) → trung bình theo thời gian.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So sánh với MFCC mẫu bằng cosine similarity (hoặc SVM).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Nếu độ tương đồng &gt; 0.65 → xác định là người đó, ngược lại “Không xác định”.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Công cụ &amp; thư viện:</a:t>
            </a:r>
          </a:p>
          <a:p>
            <a:pPr algn="l"/>
            <a:endParaRPr lang="vi-VN" sz="2800" b="1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pydub + FFmpeg: chuyển đổi định dạng WebM → WAV.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SpeechRecognition: nhận dạng văn bản.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librosa: xử lý âm thanh, trích xuất MFCC.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Flask + Socket.IO: server realtime, giao tiếp với client.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HTML/CSS/JS: xây dựng giao diện.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14179</TotalTime>
  <Words>1463</Words>
  <Application>Microsoft Office PowerPoint</Application>
  <PresentationFormat>Custom</PresentationFormat>
  <Paragraphs>179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Calibri</vt:lpstr>
      <vt:lpstr>Segoe UI</vt:lpstr>
      <vt:lpstr>Arial</vt:lpstr>
      <vt:lpstr>Arial Unicode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Tập huấn nhập học 2024</dc:title>
  <dc:creator>Admin</dc:creator>
  <cp:lastModifiedBy>VICTUS</cp:lastModifiedBy>
  <cp:revision>121</cp:revision>
  <dcterms:created xsi:type="dcterms:W3CDTF">2006-08-16T00:00:00Z</dcterms:created>
  <dcterms:modified xsi:type="dcterms:W3CDTF">2025-03-16T10:54:17Z</dcterms:modified>
  <dc:identifier>DAGG9A1kugA</dc:identifier>
</cp:coreProperties>
</file>