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8" r:id="rId5"/>
    <p:sldId id="259" r:id="rId6"/>
    <p:sldId id="261" r:id="rId7"/>
    <p:sldId id="266" r:id="rId8"/>
    <p:sldId id="265"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03" d="100"/>
          <a:sy n="103" d="100"/>
        </p:scale>
        <p:origin x="92"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545A9-E407-4511-BBC2-CB05F5B1D1A3}"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59F27-548C-4DAA-9B7A-FDC63DD9490C}" type="slidenum">
              <a:rPr lang="en-US" smtClean="0"/>
              <a:t>‹#›</a:t>
            </a:fld>
            <a:endParaRPr lang="en-US"/>
          </a:p>
        </p:txBody>
      </p:sp>
    </p:spTree>
    <p:extLst>
      <p:ext uri="{BB962C8B-B14F-4D97-AF65-F5344CB8AC3E}">
        <p14:creationId xmlns:p14="http://schemas.microsoft.com/office/powerpoint/2010/main" val="67489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DF5C9D3-6D2C-6E46-B554-698DA4A28394}"/>
              </a:ext>
            </a:extLst>
          </p:cNvPr>
          <p:cNvSpPr>
            <a:spLocks noGrp="1"/>
          </p:cNvSpPr>
          <p:nvPr>
            <p:ph type="ctrTitle"/>
          </p:nvPr>
        </p:nvSpPr>
        <p:spPr>
          <a:xfrm>
            <a:off x="5486400" y="2667000"/>
            <a:ext cx="6562124" cy="1981200"/>
          </a:xfrm>
        </p:spPr>
        <p:txBody>
          <a:bodyPr>
            <a:noAutofit/>
          </a:bodyPr>
          <a:lstStyle>
            <a:lvl1pPr algn="r">
              <a:defRPr/>
            </a:lvl1pPr>
          </a:lstStyle>
          <a:p>
            <a:r>
              <a:rPr lang="en-US" sz="4000" dirty="0">
                <a:latin typeface="Avenir" panose="02000503020000020003" pitchFamily="2" charset="0"/>
                <a:ea typeface="Tahoma" panose="020B0604030504040204" pitchFamily="34" charset="0"/>
                <a:cs typeface="Arial" panose="020B0604020202020204" pitchFamily="34" charset="0"/>
              </a:rPr>
              <a:t>TITLE</a:t>
            </a:r>
          </a:p>
        </p:txBody>
      </p:sp>
      <p:sp>
        <p:nvSpPr>
          <p:cNvPr id="8" name="Subtitle 2">
            <a:extLst>
              <a:ext uri="{FF2B5EF4-FFF2-40B4-BE49-F238E27FC236}">
                <a16:creationId xmlns:a16="http://schemas.microsoft.com/office/drawing/2014/main" id="{6CF6FE3A-8F5A-4043-95AB-8317712006BB}"/>
              </a:ext>
            </a:extLst>
          </p:cNvPr>
          <p:cNvSpPr>
            <a:spLocks noGrp="1"/>
          </p:cNvSpPr>
          <p:nvPr>
            <p:ph type="subTitle" idx="1"/>
          </p:nvPr>
        </p:nvSpPr>
        <p:spPr>
          <a:xfrm>
            <a:off x="3504292" y="5119001"/>
            <a:ext cx="8534400" cy="762000"/>
          </a:xfrm>
        </p:spPr>
        <p:txBody>
          <a:bodyPr>
            <a:noAutofit/>
          </a:bodyPr>
          <a:lstStyle>
            <a:lvl1pPr marL="0" indent="0" algn="r">
              <a:buNone/>
              <a:defRPr/>
            </a:lvl1pPr>
          </a:lstStyle>
          <a:p>
            <a:r>
              <a:rPr lang="en-US" dirty="0">
                <a:solidFill>
                  <a:schemeClr val="tx1">
                    <a:lumMod val="50000"/>
                  </a:schemeClr>
                </a:solidFill>
                <a:latin typeface="Avenir" panose="02000503020000020003" pitchFamily="2" charset="0"/>
                <a:ea typeface="Proxima Nova Rg" charset="0"/>
                <a:cs typeface="Arial" panose="020B0604020202020204" pitchFamily="34" charset="0"/>
              </a:rPr>
              <a:t>(NAME)</a:t>
            </a:r>
          </a:p>
          <a:p>
            <a:r>
              <a:rPr lang="en-US" dirty="0">
                <a:solidFill>
                  <a:schemeClr val="tx1">
                    <a:lumMod val="50000"/>
                  </a:schemeClr>
                </a:solidFill>
                <a:latin typeface="Avenir" panose="02000503020000020003" pitchFamily="2" charset="0"/>
                <a:ea typeface="Proxima Nova Rg" charset="0"/>
                <a:cs typeface="Arial" panose="020B0604020202020204" pitchFamily="34" charset="0"/>
              </a:rPr>
              <a:t>Department of Biostatistics</a:t>
            </a:r>
          </a:p>
        </p:txBody>
      </p:sp>
      <p:sp>
        <p:nvSpPr>
          <p:cNvPr id="2" name="TextBox 1">
            <a:extLst>
              <a:ext uri="{FF2B5EF4-FFF2-40B4-BE49-F238E27FC236}">
                <a16:creationId xmlns:a16="http://schemas.microsoft.com/office/drawing/2014/main" id="{7F480859-162C-B64B-9E9D-B2F37C7B101A}"/>
              </a:ext>
            </a:extLst>
          </p:cNvPr>
          <p:cNvSpPr txBox="1"/>
          <p:nvPr userDrawn="1"/>
        </p:nvSpPr>
        <p:spPr>
          <a:xfrm>
            <a:off x="1048685" y="287748"/>
            <a:ext cx="184731" cy="369332"/>
          </a:xfrm>
          <a:prstGeom prst="rect">
            <a:avLst/>
          </a:prstGeom>
          <a:noFill/>
        </p:spPr>
        <p:txBody>
          <a:bodyPr wrap="none" rtlCol="0">
            <a:spAutoFit/>
          </a:bodyPr>
          <a:lstStyle/>
          <a:p>
            <a:endParaRPr lang="en-US" sz="1800" dirty="0"/>
          </a:p>
        </p:txBody>
      </p:sp>
      <p:pic>
        <p:nvPicPr>
          <p:cNvPr id="6" name="Picture 5">
            <a:extLst>
              <a:ext uri="{FF2B5EF4-FFF2-40B4-BE49-F238E27FC236}">
                <a16:creationId xmlns:a16="http://schemas.microsoft.com/office/drawing/2014/main" id="{3D1FFA70-4307-0F4A-A9EA-279C979698B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4050" y="685800"/>
            <a:ext cx="6794500" cy="5666002"/>
          </a:xfrm>
          <a:prstGeom prst="rect">
            <a:avLst/>
          </a:prstGeom>
        </p:spPr>
      </p:pic>
    </p:spTree>
    <p:extLst>
      <p:ext uri="{BB962C8B-B14F-4D97-AF65-F5344CB8AC3E}">
        <p14:creationId xmlns:p14="http://schemas.microsoft.com/office/powerpoint/2010/main" val="361374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1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46" indent="0">
              <a:buNone/>
              <a:defRPr sz="2800"/>
            </a:lvl2pPr>
            <a:lvl3pPr marL="914292" indent="0">
              <a:buNone/>
              <a:defRPr sz="2400"/>
            </a:lvl3pPr>
            <a:lvl4pPr marL="1371438" indent="0">
              <a:buNone/>
              <a:defRPr sz="2000"/>
            </a:lvl4pPr>
            <a:lvl5pPr marL="1828585" indent="0">
              <a:buNone/>
              <a:defRPr sz="2000"/>
            </a:lvl5pPr>
            <a:lvl6pPr marL="2285730" indent="0">
              <a:buNone/>
              <a:defRPr sz="2000"/>
            </a:lvl6pPr>
            <a:lvl7pPr marL="2742877" indent="0">
              <a:buNone/>
              <a:defRPr sz="2000"/>
            </a:lvl7pPr>
            <a:lvl8pPr marL="3200023" indent="0">
              <a:buNone/>
              <a:defRPr sz="2000"/>
            </a:lvl8pPr>
            <a:lvl9pPr marL="3657169" indent="0">
              <a:buNone/>
              <a:defRPr sz="2000"/>
            </a:lvl9pPr>
          </a:lstStyle>
          <a:p>
            <a:r>
              <a:rPr lang="en-US"/>
              <a:t>Click icon to add picture</a:t>
            </a:r>
          </a:p>
        </p:txBody>
      </p:sp>
      <p:sp>
        <p:nvSpPr>
          <p:cNvPr id="4" name="Text Placeholder 3"/>
          <p:cNvSpPr>
            <a:spLocks noGrp="1"/>
          </p:cNvSpPr>
          <p:nvPr>
            <p:ph type="body" sz="half" idx="2"/>
          </p:nvPr>
        </p:nvSpPr>
        <p:spPr>
          <a:xfrm>
            <a:off x="2389717" y="5367352"/>
            <a:ext cx="7315200" cy="804863"/>
          </a:xfrm>
        </p:spPr>
        <p:txBody>
          <a:bodyPr/>
          <a:lstStyle>
            <a:lvl1pPr marL="0" indent="0">
              <a:buNone/>
              <a:defRPr sz="1400"/>
            </a:lvl1pPr>
            <a:lvl2pPr marL="457146" indent="0">
              <a:buNone/>
              <a:defRPr sz="1200"/>
            </a:lvl2pPr>
            <a:lvl3pPr marL="914292" indent="0">
              <a:buNone/>
              <a:defRPr sz="1000"/>
            </a:lvl3pPr>
            <a:lvl4pPr marL="1371438" indent="0">
              <a:buNone/>
              <a:defRPr sz="900"/>
            </a:lvl4pPr>
            <a:lvl5pPr marL="1828585" indent="0">
              <a:buNone/>
              <a:defRPr sz="900"/>
            </a:lvl5pPr>
            <a:lvl6pPr marL="2285730" indent="0">
              <a:buNone/>
              <a:defRPr sz="900"/>
            </a:lvl6pPr>
            <a:lvl7pPr marL="2742877" indent="0">
              <a:buNone/>
              <a:defRPr sz="900"/>
            </a:lvl7pPr>
            <a:lvl8pPr marL="3200023" indent="0">
              <a:buNone/>
              <a:defRPr sz="900"/>
            </a:lvl8pPr>
            <a:lvl9pPr marL="3657169" indent="0">
              <a:buNone/>
              <a:defRPr sz="900"/>
            </a:lvl9pPr>
          </a:lstStyle>
          <a:p>
            <a:pPr lvl="0"/>
            <a:r>
              <a:rPr lang="en-US"/>
              <a:t>Click to edit Master text styles</a:t>
            </a:r>
          </a:p>
        </p:txBody>
      </p:sp>
    </p:spTree>
    <p:extLst>
      <p:ext uri="{BB962C8B-B14F-4D97-AF65-F5344CB8AC3E}">
        <p14:creationId xmlns:p14="http://schemas.microsoft.com/office/powerpoint/2010/main" val="19455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799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914400"/>
          </a:xfrm>
        </p:spPr>
        <p:txBody>
          <a:bodyPr/>
          <a:lstStyle>
            <a:lvl1pPr algn="l">
              <a:defRPr>
                <a:latin typeface="Circular Std Book" panose="020B0604020101020102" pitchFamily="34" charset="77"/>
                <a:cs typeface="Circular Std Book" panose="020B0604020101020102" pitchFamily="34" charset="77"/>
              </a:defRPr>
            </a:lvl1pPr>
          </a:lstStyle>
          <a:p>
            <a:r>
              <a:rPr lang="en-US" dirty="0"/>
              <a:t>Click to edit Master title style</a:t>
            </a:r>
          </a:p>
        </p:txBody>
      </p:sp>
      <p:sp>
        <p:nvSpPr>
          <p:cNvPr id="3" name="Content Placeholder 2"/>
          <p:cNvSpPr>
            <a:spLocks noGrp="1"/>
          </p:cNvSpPr>
          <p:nvPr>
            <p:ph idx="1"/>
          </p:nvPr>
        </p:nvSpPr>
        <p:spPr>
          <a:xfrm>
            <a:off x="609600" y="1600205"/>
            <a:ext cx="10972800" cy="4673595"/>
          </a:xfrm>
        </p:spPr>
        <p:txBody>
          <a:bodyPr/>
          <a:lstStyle>
            <a:lvl1pPr>
              <a:lnSpc>
                <a:spcPct val="100000"/>
              </a:lnSpc>
              <a:spcBef>
                <a:spcPts val="0"/>
              </a:spcBef>
              <a:defRPr sz="2000">
                <a:latin typeface="Avenir" panose="02000503020000020003" pitchFamily="2" charset="0"/>
              </a:defRPr>
            </a:lvl1pPr>
            <a:lvl2pPr>
              <a:lnSpc>
                <a:spcPct val="100000"/>
              </a:lnSpc>
              <a:spcBef>
                <a:spcPts val="0"/>
              </a:spcBef>
              <a:defRPr sz="2000">
                <a:solidFill>
                  <a:srgbClr val="389DAA"/>
                </a:solidFill>
                <a:latin typeface="Avenir" panose="02000503020000020003" pitchFamily="2" charset="0"/>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9844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914400"/>
          </a:xfrm>
        </p:spPr>
        <p:txBody>
          <a:bodyPr/>
          <a:lstStyle/>
          <a:p>
            <a:r>
              <a:rPr lang="en-US" dirty="0"/>
              <a:t>Click to edit Master title style</a:t>
            </a:r>
          </a:p>
        </p:txBody>
      </p:sp>
      <p:sp>
        <p:nvSpPr>
          <p:cNvPr id="3" name="Content Placeholder 2"/>
          <p:cNvSpPr>
            <a:spLocks noGrp="1"/>
          </p:cNvSpPr>
          <p:nvPr>
            <p:ph idx="1"/>
          </p:nvPr>
        </p:nvSpPr>
        <p:spPr>
          <a:xfrm>
            <a:off x="2946400" y="1600205"/>
            <a:ext cx="8636000" cy="467359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08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0" y="3060702"/>
            <a:ext cx="10972800" cy="1362075"/>
          </a:xfrm>
          <a:ln>
            <a:noFill/>
          </a:ln>
        </p:spPr>
        <p:txBody>
          <a:bodyPr anchor="b"/>
          <a:lstStyle>
            <a:lvl1pPr algn="l">
              <a:defRPr sz="5400" b="1" cap="all">
                <a:latin typeface="Tw Cen MT Condensed" panose="020B0606020104020203" pitchFamily="34" charset="0"/>
              </a:defRPr>
            </a:lvl1pPr>
          </a:lstStyle>
          <a:p>
            <a:r>
              <a:rPr lang="en-US" dirty="0"/>
              <a:t>Click to edit Master title style</a:t>
            </a:r>
          </a:p>
        </p:txBody>
      </p:sp>
      <p:sp>
        <p:nvSpPr>
          <p:cNvPr id="3" name="Text Placeholder 2"/>
          <p:cNvSpPr>
            <a:spLocks noGrp="1"/>
          </p:cNvSpPr>
          <p:nvPr>
            <p:ph type="body" idx="1"/>
          </p:nvPr>
        </p:nvSpPr>
        <p:spPr>
          <a:xfrm>
            <a:off x="1016000" y="4468818"/>
            <a:ext cx="10972800" cy="1500187"/>
          </a:xfrm>
        </p:spPr>
        <p:txBody>
          <a:bodyPr anchor="t">
            <a:normAutofit/>
          </a:bodyPr>
          <a:lstStyle>
            <a:lvl1pPr marL="0" indent="0">
              <a:buNone/>
              <a:defRPr sz="4000">
                <a:solidFill>
                  <a:schemeClr val="tx1">
                    <a:tint val="75000"/>
                  </a:schemeClr>
                </a:solidFill>
              </a:defRPr>
            </a:lvl1pPr>
            <a:lvl2pPr marL="457146" indent="0">
              <a:buNone/>
              <a:defRPr sz="1800">
                <a:solidFill>
                  <a:schemeClr val="tx1">
                    <a:tint val="75000"/>
                  </a:schemeClr>
                </a:solidFill>
              </a:defRPr>
            </a:lvl2pPr>
            <a:lvl3pPr marL="914292" indent="0">
              <a:buNone/>
              <a:defRPr sz="1600">
                <a:solidFill>
                  <a:schemeClr val="tx1">
                    <a:tint val="75000"/>
                  </a:schemeClr>
                </a:solidFill>
              </a:defRPr>
            </a:lvl3pPr>
            <a:lvl4pPr marL="1371438" indent="0">
              <a:buNone/>
              <a:defRPr sz="1400">
                <a:solidFill>
                  <a:schemeClr val="tx1">
                    <a:tint val="75000"/>
                  </a:schemeClr>
                </a:solidFill>
              </a:defRPr>
            </a:lvl4pPr>
            <a:lvl5pPr marL="1828585" indent="0">
              <a:buNone/>
              <a:defRPr sz="1400">
                <a:solidFill>
                  <a:schemeClr val="tx1">
                    <a:tint val="75000"/>
                  </a:schemeClr>
                </a:solidFill>
              </a:defRPr>
            </a:lvl5pPr>
            <a:lvl6pPr marL="2285730" indent="0">
              <a:buNone/>
              <a:defRPr sz="1400">
                <a:solidFill>
                  <a:schemeClr val="tx1">
                    <a:tint val="75000"/>
                  </a:schemeClr>
                </a:solidFill>
              </a:defRPr>
            </a:lvl6pPr>
            <a:lvl7pPr marL="2742877" indent="0">
              <a:buNone/>
              <a:defRPr sz="1400">
                <a:solidFill>
                  <a:schemeClr val="tx1">
                    <a:tint val="75000"/>
                  </a:schemeClr>
                </a:solidFill>
              </a:defRPr>
            </a:lvl7pPr>
            <a:lvl8pPr marL="3200023" indent="0">
              <a:buNone/>
              <a:defRPr sz="1400">
                <a:solidFill>
                  <a:schemeClr val="tx1">
                    <a:tint val="75000"/>
                  </a:schemeClr>
                </a:solidFill>
              </a:defRPr>
            </a:lvl8pPr>
            <a:lvl9pPr marL="365716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59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86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146" indent="0">
              <a:buNone/>
              <a:defRPr sz="2000" b="1"/>
            </a:lvl2pPr>
            <a:lvl3pPr marL="914292" indent="0">
              <a:buNone/>
              <a:defRPr sz="1800" b="1"/>
            </a:lvl3pPr>
            <a:lvl4pPr marL="1371438" indent="0">
              <a:buNone/>
              <a:defRPr sz="1600" b="1"/>
            </a:lvl4pPr>
            <a:lvl5pPr marL="1828585" indent="0">
              <a:buNone/>
              <a:defRPr sz="1600" b="1"/>
            </a:lvl5pPr>
            <a:lvl6pPr marL="2285730" indent="0">
              <a:buNone/>
              <a:defRPr sz="1600" b="1"/>
            </a:lvl6pPr>
            <a:lvl7pPr marL="2742877" indent="0">
              <a:buNone/>
              <a:defRPr sz="1600" b="1"/>
            </a:lvl7pPr>
            <a:lvl8pPr marL="3200023" indent="0">
              <a:buNone/>
              <a:defRPr sz="1600" b="1"/>
            </a:lvl8pPr>
            <a:lvl9pPr marL="365716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81" y="1535117"/>
            <a:ext cx="5389033" cy="639763"/>
          </a:xfrm>
        </p:spPr>
        <p:txBody>
          <a:bodyPr anchor="b"/>
          <a:lstStyle>
            <a:lvl1pPr marL="0" indent="0">
              <a:buNone/>
              <a:defRPr sz="2400" b="1"/>
            </a:lvl1pPr>
            <a:lvl2pPr marL="457146" indent="0">
              <a:buNone/>
              <a:defRPr sz="2000" b="1"/>
            </a:lvl2pPr>
            <a:lvl3pPr marL="914292" indent="0">
              <a:buNone/>
              <a:defRPr sz="1800" b="1"/>
            </a:lvl3pPr>
            <a:lvl4pPr marL="1371438" indent="0">
              <a:buNone/>
              <a:defRPr sz="1600" b="1"/>
            </a:lvl4pPr>
            <a:lvl5pPr marL="1828585" indent="0">
              <a:buNone/>
              <a:defRPr sz="1600" b="1"/>
            </a:lvl5pPr>
            <a:lvl6pPr marL="2285730" indent="0">
              <a:buNone/>
              <a:defRPr sz="1600" b="1"/>
            </a:lvl6pPr>
            <a:lvl7pPr marL="2742877" indent="0">
              <a:buNone/>
              <a:defRPr sz="1600" b="1"/>
            </a:lvl7pPr>
            <a:lvl8pPr marL="3200023" indent="0">
              <a:buNone/>
              <a:defRPr sz="1600" b="1"/>
            </a:lvl8pPr>
            <a:lvl9pPr marL="365716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8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2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900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4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400"/>
            </a:lvl1pPr>
            <a:lvl2pPr marL="457146" indent="0">
              <a:buNone/>
              <a:defRPr sz="1200"/>
            </a:lvl2pPr>
            <a:lvl3pPr marL="914292" indent="0">
              <a:buNone/>
              <a:defRPr sz="1000"/>
            </a:lvl3pPr>
            <a:lvl4pPr marL="1371438" indent="0">
              <a:buNone/>
              <a:defRPr sz="900"/>
            </a:lvl4pPr>
            <a:lvl5pPr marL="1828585" indent="0">
              <a:buNone/>
              <a:defRPr sz="900"/>
            </a:lvl5pPr>
            <a:lvl6pPr marL="2285730" indent="0">
              <a:buNone/>
              <a:defRPr sz="900"/>
            </a:lvl6pPr>
            <a:lvl7pPr marL="2742877" indent="0">
              <a:buNone/>
              <a:defRPr sz="900"/>
            </a:lvl7pPr>
            <a:lvl8pPr marL="3200023" indent="0">
              <a:buNone/>
              <a:defRPr sz="900"/>
            </a:lvl8pPr>
            <a:lvl9pPr marL="3657169" indent="0">
              <a:buNone/>
              <a:defRPr sz="900"/>
            </a:lvl9pPr>
          </a:lstStyle>
          <a:p>
            <a:pPr lvl="0"/>
            <a:r>
              <a:rPr lang="en-US"/>
              <a:t>Click to edit Master text styles</a:t>
            </a:r>
          </a:p>
        </p:txBody>
      </p:sp>
    </p:spTree>
    <p:extLst>
      <p:ext uri="{BB962C8B-B14F-4D97-AF65-F5344CB8AC3E}">
        <p14:creationId xmlns:p14="http://schemas.microsoft.com/office/powerpoint/2010/main" val="12317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10972800" cy="914400"/>
          </a:xfrm>
          <a:prstGeom prst="rect">
            <a:avLst/>
          </a:prstGeom>
          <a:ln>
            <a:noFill/>
          </a:ln>
        </p:spPr>
        <p:txBody>
          <a:bodyPr vert="horz" lIns="91429" tIns="45714" rIns="91429" bIns="45714"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29" tIns="45714" rIns="91429" bIns="45714" rtlCol="0">
            <a:normAutofit/>
          </a:bodyPr>
          <a:lstStyle/>
          <a:p>
            <a:pPr lvl="0"/>
            <a:r>
              <a:rPr lang="en-US" dirty="0"/>
              <a:t>Click to edit Master text styles</a:t>
            </a:r>
          </a:p>
          <a:p>
            <a:pPr marL="742862" marR="0" lvl="1" indent="-285717" algn="l" defTabSz="914292" rtl="0" eaLnBrk="1" fontAlgn="auto" latinLnBrk="0" hangingPunct="1">
              <a:lnSpc>
                <a:spcPct val="100000"/>
              </a:lnSpc>
              <a:spcBef>
                <a:spcPct val="20000"/>
              </a:spcBef>
              <a:spcAft>
                <a:spcPts val="0"/>
              </a:spcAft>
              <a:buClrTx/>
              <a:buSzTx/>
              <a:buFont typeface="Arial" pitchFamily="34" charset="0"/>
              <a:buChar char="–"/>
              <a:tabLst/>
              <a:defRPr/>
            </a:pPr>
            <a:r>
              <a:rPr lang="en-US" sz="2400" b="1" dirty="0">
                <a:solidFill>
                  <a:srgbClr val="FFC000"/>
                </a:solidFill>
              </a:rPr>
              <a:t>Accent color can be used thus to highlight content</a:t>
            </a:r>
            <a:endParaRPr lang="en-US" sz="2400" dirty="0"/>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cxnSp>
        <p:nvCxnSpPr>
          <p:cNvPr id="6" name="Straight Connector 5"/>
          <p:cNvCxnSpPr>
            <a:cxnSpLocks/>
          </p:cNvCxnSpPr>
          <p:nvPr userDrawn="1"/>
        </p:nvCxnSpPr>
        <p:spPr>
          <a:xfrm flipH="1">
            <a:off x="2590800" y="381000"/>
            <a:ext cx="929640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203200" y="6614011"/>
            <a:ext cx="117856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8605" y="6597139"/>
            <a:ext cx="580995" cy="276999"/>
          </a:xfrm>
          <a:prstGeom prst="rect">
            <a:avLst/>
          </a:prstGeom>
          <a:noFill/>
        </p:spPr>
        <p:txBody>
          <a:bodyPr wrap="square" rtlCol="0">
            <a:spAutoFit/>
          </a:bodyPr>
          <a:lstStyle/>
          <a:p>
            <a:pPr algn="ctr"/>
            <a:fld id="{11345B3D-9E2B-4648-B8DA-C1967F580BC1}" type="slidenum">
              <a:rPr lang="en-US" sz="1200" smtClean="0">
                <a:solidFill>
                  <a:schemeClr val="accent2"/>
                </a:solidFill>
              </a:rPr>
              <a:pPr algn="ctr"/>
              <a:t>‹#›</a:t>
            </a:fld>
            <a:endParaRPr lang="en-US" sz="1200" dirty="0">
              <a:solidFill>
                <a:schemeClr val="accent2"/>
              </a:solidFill>
            </a:endParaRPr>
          </a:p>
        </p:txBody>
      </p:sp>
      <p:pic>
        <p:nvPicPr>
          <p:cNvPr id="8" name="Picture 7">
            <a:extLst>
              <a:ext uri="{FF2B5EF4-FFF2-40B4-BE49-F238E27FC236}">
                <a16:creationId xmlns:a16="http://schemas.microsoft.com/office/drawing/2014/main" id="{F2629293-7754-8648-BCC5-78368019F21B}"/>
              </a:ext>
            </a:extLst>
          </p:cNvPr>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304803" y="152405"/>
            <a:ext cx="2133599" cy="267941"/>
          </a:xfrm>
          <a:prstGeom prst="rect">
            <a:avLst/>
          </a:prstGeom>
        </p:spPr>
      </p:pic>
    </p:spTree>
    <p:extLst>
      <p:ext uri="{BB962C8B-B14F-4D97-AF65-F5344CB8AC3E}">
        <p14:creationId xmlns:p14="http://schemas.microsoft.com/office/powerpoint/2010/main" val="37525935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292" rtl="0" eaLnBrk="1" latinLnBrk="0" hangingPunct="1">
        <a:spcBef>
          <a:spcPct val="0"/>
        </a:spcBef>
        <a:buNone/>
        <a:defRPr sz="4200" b="1" i="0" kern="1200">
          <a:solidFill>
            <a:srgbClr val="286FB7"/>
          </a:solidFill>
          <a:effectLst/>
          <a:latin typeface="Arial"/>
          <a:ea typeface="+mj-ea"/>
          <a:cs typeface="Arial"/>
        </a:defRPr>
      </a:lvl1pPr>
    </p:titleStyle>
    <p:bodyStyle>
      <a:lvl1pPr marL="342860" indent="-342860" algn="l" defTabSz="914292" rtl="0" eaLnBrk="1" latinLnBrk="0" hangingPunct="1">
        <a:spcBef>
          <a:spcPct val="20000"/>
        </a:spcBef>
        <a:buFont typeface="Arial" pitchFamily="34" charset="0"/>
        <a:buChar char="•"/>
        <a:defRPr sz="2800" kern="1200">
          <a:solidFill>
            <a:srgbClr val="286FB7"/>
          </a:solidFill>
          <a:effectLst/>
          <a:latin typeface="+mn-lt"/>
          <a:ea typeface="+mn-ea"/>
          <a:cs typeface="+mn-cs"/>
        </a:defRPr>
      </a:lvl1pPr>
      <a:lvl2pPr marL="742862" marR="0" indent="-285717" algn="l" defTabSz="914292" rtl="0" eaLnBrk="1" fontAlgn="auto" latinLnBrk="0" hangingPunct="1">
        <a:lnSpc>
          <a:spcPct val="100000"/>
        </a:lnSpc>
        <a:spcBef>
          <a:spcPct val="20000"/>
        </a:spcBef>
        <a:spcAft>
          <a:spcPts val="0"/>
        </a:spcAft>
        <a:buClrTx/>
        <a:buSzTx/>
        <a:buFont typeface="Arial" pitchFamily="34" charset="0"/>
        <a:buChar char="–"/>
        <a:tabLst/>
        <a:defRPr sz="2400" kern="1200">
          <a:solidFill>
            <a:srgbClr val="E68323"/>
          </a:solidFill>
          <a:effectLst/>
          <a:latin typeface="+mn-lt"/>
          <a:ea typeface="+mn-ea"/>
          <a:cs typeface="+mn-cs"/>
        </a:defRPr>
      </a:lvl2pPr>
      <a:lvl3pPr marL="1142865" indent="-228573" algn="l" defTabSz="914292" rtl="0" eaLnBrk="1" latinLnBrk="0" hangingPunct="1">
        <a:spcBef>
          <a:spcPct val="20000"/>
        </a:spcBef>
        <a:buFont typeface="Arial" pitchFamily="34" charset="0"/>
        <a:buChar char="•"/>
        <a:defRPr sz="2000" kern="1200">
          <a:solidFill>
            <a:srgbClr val="286FB7"/>
          </a:solidFill>
          <a:effectLst/>
          <a:latin typeface="+mn-lt"/>
          <a:ea typeface="+mn-ea"/>
          <a:cs typeface="+mn-cs"/>
        </a:defRPr>
      </a:lvl3pPr>
      <a:lvl4pPr marL="1600012" indent="-228573" algn="l" defTabSz="914292" rtl="0" eaLnBrk="1" latinLnBrk="0" hangingPunct="1">
        <a:spcBef>
          <a:spcPct val="20000"/>
        </a:spcBef>
        <a:buFont typeface="Arial" pitchFamily="34" charset="0"/>
        <a:buChar char="–"/>
        <a:defRPr sz="1800" kern="1200">
          <a:solidFill>
            <a:srgbClr val="286FB7"/>
          </a:solidFill>
          <a:effectLst/>
          <a:latin typeface="+mn-lt"/>
          <a:ea typeface="+mn-ea"/>
          <a:cs typeface="+mn-cs"/>
        </a:defRPr>
      </a:lvl4pPr>
      <a:lvl5pPr marL="2057158" marR="0" indent="-228573" algn="l" defTabSz="914292" rtl="0" eaLnBrk="1" fontAlgn="auto" latinLnBrk="0" hangingPunct="1">
        <a:lnSpc>
          <a:spcPct val="100000"/>
        </a:lnSpc>
        <a:spcBef>
          <a:spcPct val="20000"/>
        </a:spcBef>
        <a:spcAft>
          <a:spcPts val="0"/>
        </a:spcAft>
        <a:buClrTx/>
        <a:buSzTx/>
        <a:buFont typeface="Arial" pitchFamily="34" charset="0"/>
        <a:buChar char="»"/>
        <a:tabLst/>
        <a:defRPr sz="2600" kern="1200">
          <a:solidFill>
            <a:srgbClr val="286FB7"/>
          </a:solidFill>
          <a:effectLst/>
          <a:latin typeface="+mn-lt"/>
          <a:ea typeface="+mn-ea"/>
          <a:cs typeface="+mn-cs"/>
        </a:defRPr>
      </a:lvl5pPr>
      <a:lvl6pPr marL="2514304"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0"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7"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2"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2" rtl="0" eaLnBrk="1" latinLnBrk="0" hangingPunct="1">
        <a:defRPr sz="1800" kern="1200">
          <a:solidFill>
            <a:schemeClr val="tx1"/>
          </a:solidFill>
          <a:latin typeface="+mn-lt"/>
          <a:ea typeface="+mn-ea"/>
          <a:cs typeface="+mn-cs"/>
        </a:defRPr>
      </a:lvl1pPr>
      <a:lvl2pPr marL="457146" algn="l" defTabSz="914292" rtl="0" eaLnBrk="1" latinLnBrk="0" hangingPunct="1">
        <a:defRPr sz="1800" kern="1200">
          <a:solidFill>
            <a:schemeClr val="tx1"/>
          </a:solidFill>
          <a:latin typeface="+mn-lt"/>
          <a:ea typeface="+mn-ea"/>
          <a:cs typeface="+mn-cs"/>
        </a:defRPr>
      </a:lvl2pPr>
      <a:lvl3pPr marL="914292" algn="l" defTabSz="914292" rtl="0" eaLnBrk="1" latinLnBrk="0" hangingPunct="1">
        <a:defRPr sz="1800" kern="1200">
          <a:solidFill>
            <a:schemeClr val="tx1"/>
          </a:solidFill>
          <a:latin typeface="+mn-lt"/>
          <a:ea typeface="+mn-ea"/>
          <a:cs typeface="+mn-cs"/>
        </a:defRPr>
      </a:lvl3pPr>
      <a:lvl4pPr marL="1371438" algn="l" defTabSz="914292" rtl="0" eaLnBrk="1" latinLnBrk="0" hangingPunct="1">
        <a:defRPr sz="1800" kern="1200">
          <a:solidFill>
            <a:schemeClr val="tx1"/>
          </a:solidFill>
          <a:latin typeface="+mn-lt"/>
          <a:ea typeface="+mn-ea"/>
          <a:cs typeface="+mn-cs"/>
        </a:defRPr>
      </a:lvl4pPr>
      <a:lvl5pPr marL="1828585" algn="l" defTabSz="914292" rtl="0" eaLnBrk="1" latinLnBrk="0" hangingPunct="1">
        <a:defRPr sz="1800" kern="1200">
          <a:solidFill>
            <a:schemeClr val="tx1"/>
          </a:solidFill>
          <a:latin typeface="+mn-lt"/>
          <a:ea typeface="+mn-ea"/>
          <a:cs typeface="+mn-cs"/>
        </a:defRPr>
      </a:lvl5pPr>
      <a:lvl6pPr marL="2285730" algn="l" defTabSz="914292" rtl="0" eaLnBrk="1" latinLnBrk="0" hangingPunct="1">
        <a:defRPr sz="1800" kern="1200">
          <a:solidFill>
            <a:schemeClr val="tx1"/>
          </a:solidFill>
          <a:latin typeface="+mn-lt"/>
          <a:ea typeface="+mn-ea"/>
          <a:cs typeface="+mn-cs"/>
        </a:defRPr>
      </a:lvl6pPr>
      <a:lvl7pPr marL="2742877" algn="l" defTabSz="914292" rtl="0" eaLnBrk="1" latinLnBrk="0" hangingPunct="1">
        <a:defRPr sz="1800" kern="1200">
          <a:solidFill>
            <a:schemeClr val="tx1"/>
          </a:solidFill>
          <a:latin typeface="+mn-lt"/>
          <a:ea typeface="+mn-ea"/>
          <a:cs typeface="+mn-cs"/>
        </a:defRPr>
      </a:lvl7pPr>
      <a:lvl8pPr marL="3200023" algn="l" defTabSz="914292" rtl="0" eaLnBrk="1" latinLnBrk="0" hangingPunct="1">
        <a:defRPr sz="1800" kern="1200">
          <a:solidFill>
            <a:schemeClr val="tx1"/>
          </a:solidFill>
          <a:latin typeface="+mn-lt"/>
          <a:ea typeface="+mn-ea"/>
          <a:cs typeface="+mn-cs"/>
        </a:defRPr>
      </a:lvl8pPr>
      <a:lvl9pPr marL="3657169" algn="l" defTabSz="9142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36704" y="2167540"/>
            <a:ext cx="6562124" cy="1981200"/>
          </a:xfrm>
        </p:spPr>
        <p:txBody>
          <a:bodyPr/>
          <a:lstStyle/>
          <a:p>
            <a:r>
              <a:rPr lang="en-US" dirty="0"/>
              <a:t>Using Machine Learning to Identify True Variants for Precision Medicine</a:t>
            </a:r>
          </a:p>
        </p:txBody>
      </p:sp>
      <p:sp>
        <p:nvSpPr>
          <p:cNvPr id="3" name="Title 1"/>
          <p:cNvSpPr txBox="1">
            <a:spLocks/>
          </p:cNvSpPr>
          <p:nvPr/>
        </p:nvSpPr>
        <p:spPr>
          <a:xfrm>
            <a:off x="6096000" y="4503560"/>
            <a:ext cx="6562124" cy="1981200"/>
          </a:xfrm>
          <a:prstGeom prst="rect">
            <a:avLst/>
          </a:prstGeom>
          <a:ln>
            <a:noFill/>
          </a:ln>
        </p:spPr>
        <p:txBody>
          <a:bodyPr vert="horz" lIns="91429" tIns="45714" rIns="91429" bIns="45714" rtlCol="0" anchor="ctr">
            <a:noAutofit/>
          </a:bodyPr>
          <a:lstStyle>
            <a:lvl1pPr algn="r" defTabSz="914292" rtl="0" eaLnBrk="1" latinLnBrk="0" hangingPunct="1">
              <a:spcBef>
                <a:spcPct val="0"/>
              </a:spcBef>
              <a:buNone/>
              <a:defRPr sz="4200" b="1" i="0" kern="1200">
                <a:solidFill>
                  <a:srgbClr val="286FB7"/>
                </a:solidFill>
                <a:effectLst/>
                <a:latin typeface="Arial"/>
                <a:ea typeface="+mj-ea"/>
                <a:cs typeface="Arial"/>
              </a:defRPr>
            </a:lvl1pPr>
          </a:lstStyle>
          <a:p>
            <a:pPr algn="l"/>
            <a:r>
              <a:rPr lang="en-US" sz="1800" dirty="0"/>
              <a:t>Cong Zhang, MS in Biostatistics</a:t>
            </a:r>
          </a:p>
          <a:p>
            <a:pPr algn="l"/>
            <a:endParaRPr lang="en-US" sz="1800" dirty="0"/>
          </a:p>
          <a:p>
            <a:pPr algn="l"/>
            <a:r>
              <a:rPr lang="en-US" sz="1800" dirty="0"/>
              <a:t>Practicum supervisors: Hila Milo </a:t>
            </a:r>
            <a:r>
              <a:rPr lang="en-US" sz="1800" dirty="0" err="1"/>
              <a:t>Rasouly</a:t>
            </a:r>
            <a:r>
              <a:rPr lang="en-US" sz="1800" dirty="0"/>
              <a:t>, </a:t>
            </a:r>
            <a:r>
              <a:rPr lang="en-US" sz="1800" dirty="0" err="1"/>
              <a:t>Sarath</a:t>
            </a:r>
            <a:r>
              <a:rPr lang="en-US" sz="1800" dirty="0"/>
              <a:t> Babu </a:t>
            </a:r>
            <a:r>
              <a:rPr lang="en-US" sz="1800"/>
              <a:t>Krishna Murthy, </a:t>
            </a:r>
            <a:r>
              <a:rPr lang="en-US" sz="1800" dirty="0"/>
              <a:t>Shiraz </a:t>
            </a:r>
            <a:r>
              <a:rPr lang="en-US" sz="1800" dirty="0" err="1"/>
              <a:t>Bheda</a:t>
            </a:r>
            <a:endParaRPr lang="en-US" sz="1800" dirty="0"/>
          </a:p>
          <a:p>
            <a:pPr algn="l"/>
            <a:endParaRPr lang="en-US" sz="1800" dirty="0"/>
          </a:p>
          <a:p>
            <a:pPr algn="l"/>
            <a:r>
              <a:rPr lang="en-US" sz="1800" dirty="0"/>
              <a:t>Organization: Center for Precision Medicine and Genomics, Columbia University</a:t>
            </a:r>
          </a:p>
        </p:txBody>
      </p:sp>
    </p:spTree>
    <p:extLst>
      <p:ext uri="{BB962C8B-B14F-4D97-AF65-F5344CB8AC3E}">
        <p14:creationId xmlns:p14="http://schemas.microsoft.com/office/powerpoint/2010/main" val="38006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Background/Introduction </a:t>
            </a:r>
          </a:p>
        </p:txBody>
      </p:sp>
      <p:sp>
        <p:nvSpPr>
          <p:cNvPr id="5" name="Content Placeholder 4">
            <a:extLst>
              <a:ext uri="{FF2B5EF4-FFF2-40B4-BE49-F238E27FC236}">
                <a16:creationId xmlns:a16="http://schemas.microsoft.com/office/drawing/2014/main" id="{1C4FF6A8-C24C-5A48-9CF2-88B186467946}"/>
              </a:ext>
            </a:extLst>
          </p:cNvPr>
          <p:cNvSpPr>
            <a:spLocks noGrp="1"/>
          </p:cNvSpPr>
          <p:nvPr>
            <p:ph idx="1"/>
          </p:nvPr>
        </p:nvSpPr>
        <p:spPr>
          <a:xfrm>
            <a:off x="609600" y="1661677"/>
            <a:ext cx="10972800" cy="4673595"/>
          </a:xfrm>
        </p:spPr>
        <p:txBody>
          <a:bodyPr/>
          <a:lstStyle/>
          <a:p>
            <a:r>
              <a:rPr lang="en-US" dirty="0"/>
              <a:t>DNA sequencing together with other genomic technologies has been used to identify disease- gene associations in precision medicine.  Deferent tools are used in the workflows of DNA sequencing to identify variants which could be associated with disease of interest.</a:t>
            </a:r>
          </a:p>
          <a:p>
            <a:endParaRPr lang="en-US" dirty="0"/>
          </a:p>
          <a:p>
            <a:r>
              <a:rPr lang="en-US" dirty="0"/>
              <a:t>However, many identified variants are actually artifacts, leading to less precise diagnoses.  Therefore, it is crucial to differentiate real variants from misleading artifacts for more precise diagnoses. </a:t>
            </a:r>
          </a:p>
          <a:p>
            <a:endParaRPr lang="en-US" dirty="0"/>
          </a:p>
          <a:p>
            <a:r>
              <a:rPr lang="en-US" dirty="0"/>
              <a:t>The goal of this project is to build a predictive model for identification of true variants. Multiply statistical and machine learning models are explored in this project, including generalized linear regression, regularized regression, and random forests, etc. The performance of different models are evaluated using 10-fold cross-validation.</a:t>
            </a:r>
          </a:p>
        </p:txBody>
      </p:sp>
    </p:spTree>
    <p:extLst>
      <p:ext uri="{BB962C8B-B14F-4D97-AF65-F5344CB8AC3E}">
        <p14:creationId xmlns:p14="http://schemas.microsoft.com/office/powerpoint/2010/main" val="40072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9" name="TextBox 8">
            <a:extLst>
              <a:ext uri="{FF2B5EF4-FFF2-40B4-BE49-F238E27FC236}">
                <a16:creationId xmlns:a16="http://schemas.microsoft.com/office/drawing/2014/main" id="{713A47B3-4A1E-4CDE-B3CE-3A529C53D09B}"/>
              </a:ext>
            </a:extLst>
          </p:cNvPr>
          <p:cNvSpPr txBox="1"/>
          <p:nvPr/>
        </p:nvSpPr>
        <p:spPr>
          <a:xfrm>
            <a:off x="1519672" y="1832849"/>
            <a:ext cx="9152654" cy="646331"/>
          </a:xfrm>
          <a:prstGeom prst="rect">
            <a:avLst/>
          </a:prstGeom>
          <a:noFill/>
        </p:spPr>
        <p:txBody>
          <a:bodyPr wrap="square">
            <a:spAutoFit/>
          </a:bodyPr>
          <a:lstStyle/>
          <a:p>
            <a:r>
              <a:rPr lang="en-US" dirty="0">
                <a:solidFill>
                  <a:srgbClr val="0070C0"/>
                </a:solidFill>
              </a:rPr>
              <a:t>Research data used in this project is the genetic data of patients with renal diseases, collected by the Center for Precision Medicine and Genomics of Columbia University. </a:t>
            </a:r>
          </a:p>
        </p:txBody>
      </p:sp>
      <p:graphicFrame>
        <p:nvGraphicFramePr>
          <p:cNvPr id="5" name="Table 5">
            <a:extLst>
              <a:ext uri="{FF2B5EF4-FFF2-40B4-BE49-F238E27FC236}">
                <a16:creationId xmlns:a16="http://schemas.microsoft.com/office/drawing/2014/main" id="{B3CE64A4-1F6F-4F20-9767-275F8411A54C}"/>
              </a:ext>
            </a:extLst>
          </p:cNvPr>
          <p:cNvGraphicFramePr>
            <a:graphicFrameLocks noGrp="1"/>
          </p:cNvGraphicFramePr>
          <p:nvPr>
            <p:ph idx="1"/>
            <p:extLst>
              <p:ext uri="{D42A27DB-BD31-4B8C-83A1-F6EECF244321}">
                <p14:modId xmlns:p14="http://schemas.microsoft.com/office/powerpoint/2010/main" val="1981846344"/>
              </p:ext>
            </p:extLst>
          </p:nvPr>
        </p:nvGraphicFramePr>
        <p:xfrm>
          <a:off x="609600" y="2971730"/>
          <a:ext cx="10972800" cy="2225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940152333"/>
                    </a:ext>
                  </a:extLst>
                </a:gridCol>
                <a:gridCol w="1828800">
                  <a:extLst>
                    <a:ext uri="{9D8B030D-6E8A-4147-A177-3AD203B41FA5}">
                      <a16:colId xmlns:a16="http://schemas.microsoft.com/office/drawing/2014/main" val="2785555605"/>
                    </a:ext>
                  </a:extLst>
                </a:gridCol>
                <a:gridCol w="1828800">
                  <a:extLst>
                    <a:ext uri="{9D8B030D-6E8A-4147-A177-3AD203B41FA5}">
                      <a16:colId xmlns:a16="http://schemas.microsoft.com/office/drawing/2014/main" val="2096676730"/>
                    </a:ext>
                  </a:extLst>
                </a:gridCol>
                <a:gridCol w="1828800">
                  <a:extLst>
                    <a:ext uri="{9D8B030D-6E8A-4147-A177-3AD203B41FA5}">
                      <a16:colId xmlns:a16="http://schemas.microsoft.com/office/drawing/2014/main" val="3581166504"/>
                    </a:ext>
                  </a:extLst>
                </a:gridCol>
                <a:gridCol w="1828800">
                  <a:extLst>
                    <a:ext uri="{9D8B030D-6E8A-4147-A177-3AD203B41FA5}">
                      <a16:colId xmlns:a16="http://schemas.microsoft.com/office/drawing/2014/main" val="4215942833"/>
                    </a:ext>
                  </a:extLst>
                </a:gridCol>
                <a:gridCol w="1828800">
                  <a:extLst>
                    <a:ext uri="{9D8B030D-6E8A-4147-A177-3AD203B41FA5}">
                      <a16:colId xmlns:a16="http://schemas.microsoft.com/office/drawing/2014/main" val="1513412951"/>
                    </a:ext>
                  </a:extLst>
                </a:gridCol>
              </a:tblGrid>
              <a:tr h="370840">
                <a:tc gridSpan="3">
                  <a:txBody>
                    <a:bodyPr/>
                    <a:lstStyle/>
                    <a:p>
                      <a:pPr algn="ctr"/>
                      <a:r>
                        <a:rPr lang="en-US" dirty="0">
                          <a:solidFill>
                            <a:srgbClr val="0070C0"/>
                          </a:solidFill>
                        </a:rPr>
                        <a:t>Original Observed Response</a:t>
                      </a:r>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en-US" dirty="0">
                          <a:solidFill>
                            <a:srgbClr val="0070C0"/>
                          </a:solidFill>
                        </a:rPr>
                        <a:t>Transformed Model Response</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24265548"/>
                  </a:ext>
                </a:extLst>
              </a:tr>
              <a:tr h="370840">
                <a:tc>
                  <a:txBody>
                    <a:bodyPr/>
                    <a:lstStyle/>
                    <a:p>
                      <a:pPr algn="ctr"/>
                      <a:r>
                        <a:rPr lang="en-US" dirty="0">
                          <a:solidFill>
                            <a:srgbClr val="0070C0"/>
                          </a:solidFill>
                        </a:rPr>
                        <a:t>Name</a:t>
                      </a:r>
                    </a:p>
                  </a:txBody>
                  <a:tcPr anchor="ctr"/>
                </a:tc>
                <a:tc>
                  <a:txBody>
                    <a:bodyPr/>
                    <a:lstStyle/>
                    <a:p>
                      <a:pPr algn="ctr"/>
                      <a:r>
                        <a:rPr lang="en-US" dirty="0">
                          <a:solidFill>
                            <a:srgbClr val="0070C0"/>
                          </a:solidFill>
                        </a:rPr>
                        <a:t>Value</a:t>
                      </a:r>
                    </a:p>
                  </a:txBody>
                  <a:tcPr anchor="ctr"/>
                </a:tc>
                <a:tc>
                  <a:txBody>
                    <a:bodyPr/>
                    <a:lstStyle/>
                    <a:p>
                      <a:pPr algn="ctr"/>
                      <a:r>
                        <a:rPr lang="en-US" dirty="0">
                          <a:solidFill>
                            <a:srgbClr val="0070C0"/>
                          </a:solidFill>
                        </a:rPr>
                        <a:t>Frequency</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dirty="0">
                          <a:solidFill>
                            <a:srgbClr val="0070C0"/>
                          </a:solidFill>
                        </a:rPr>
                        <a:t>Frequency</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dirty="0">
                          <a:solidFill>
                            <a:srgbClr val="0070C0"/>
                          </a:solidFill>
                        </a:rPr>
                        <a:t>Value</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dirty="0">
                          <a:solidFill>
                            <a:srgbClr val="0070C0"/>
                          </a:solidFill>
                        </a:rPr>
                        <a:t>Name</a:t>
                      </a:r>
                    </a:p>
                  </a:txBody>
                  <a:tcPr anchor="ctr"/>
                </a:tc>
                <a:extLst>
                  <a:ext uri="{0D108BD9-81ED-4DB2-BD59-A6C34878D82A}">
                    <a16:rowId xmlns:a16="http://schemas.microsoft.com/office/drawing/2014/main" val="2965761891"/>
                  </a:ext>
                </a:extLst>
              </a:tr>
              <a:tr h="370840">
                <a:tc rowSpan="4">
                  <a:txBody>
                    <a:bodyPr/>
                    <a:lstStyle/>
                    <a:p>
                      <a:pPr algn="ctr"/>
                      <a:r>
                        <a:rPr lang="en-US" altLang="zh-CN" dirty="0">
                          <a:solidFill>
                            <a:srgbClr val="0070C0"/>
                          </a:solidFill>
                        </a:rPr>
                        <a:t>filter</a:t>
                      </a:r>
                      <a:endParaRPr lang="en-US" dirty="0">
                        <a:solidFill>
                          <a:srgbClr val="0070C0"/>
                        </a:solidFill>
                      </a:endParaRPr>
                    </a:p>
                  </a:txBody>
                  <a:tcPr anchor="ctr"/>
                </a:tc>
                <a:tc>
                  <a:txBody>
                    <a:bodyPr/>
                    <a:lstStyle/>
                    <a:p>
                      <a:pPr algn="ctr"/>
                      <a:r>
                        <a:rPr lang="en-US" dirty="0">
                          <a:solidFill>
                            <a:srgbClr val="0070C0"/>
                          </a:solidFill>
                        </a:rPr>
                        <a:t>PASS</a:t>
                      </a:r>
                    </a:p>
                  </a:txBody>
                  <a:tcPr anchor="ctr"/>
                </a:tc>
                <a:tc>
                  <a:txBody>
                    <a:bodyPr/>
                    <a:lstStyle/>
                    <a:p>
                      <a:pPr algn="ctr"/>
                      <a:r>
                        <a:rPr lang="en-US" dirty="0">
                          <a:solidFill>
                            <a:srgbClr val="0070C0"/>
                          </a:solidFill>
                        </a:rPr>
                        <a:t>22113</a:t>
                      </a:r>
                    </a:p>
                  </a:txBody>
                  <a:tcPr anchor="ctr"/>
                </a:tc>
                <a:tc>
                  <a:txBody>
                    <a:bodyPr/>
                    <a:lstStyle/>
                    <a:p>
                      <a:pPr algn="ctr"/>
                      <a:r>
                        <a:rPr lang="en-US" dirty="0">
                          <a:solidFill>
                            <a:srgbClr val="0070C0"/>
                          </a:solidFill>
                        </a:rPr>
                        <a:t>22113</a:t>
                      </a:r>
                    </a:p>
                  </a:txBody>
                  <a:tcPr anchor="ctr"/>
                </a:tc>
                <a:tc>
                  <a:txBody>
                    <a:bodyPr/>
                    <a:lstStyle/>
                    <a:p>
                      <a:pPr algn="ctr"/>
                      <a:r>
                        <a:rPr lang="en-US" dirty="0">
                          <a:solidFill>
                            <a:srgbClr val="0070C0"/>
                          </a:solidFill>
                        </a:rPr>
                        <a:t>variant</a:t>
                      </a:r>
                    </a:p>
                  </a:txBody>
                  <a:tcPr anchor="ctr"/>
                </a:tc>
                <a:tc rowSpan="4">
                  <a:txBody>
                    <a:bodyPr/>
                    <a:lstStyle/>
                    <a:p>
                      <a:pPr algn="ctr"/>
                      <a:r>
                        <a:rPr lang="en-US" dirty="0">
                          <a:solidFill>
                            <a:srgbClr val="0070C0"/>
                          </a:solidFill>
                        </a:rPr>
                        <a:t>if_variant</a:t>
                      </a:r>
                    </a:p>
                  </a:txBody>
                  <a:tcPr anchor="ctr"/>
                </a:tc>
                <a:extLst>
                  <a:ext uri="{0D108BD9-81ED-4DB2-BD59-A6C34878D82A}">
                    <a16:rowId xmlns:a16="http://schemas.microsoft.com/office/drawing/2014/main" val="2593559869"/>
                  </a:ext>
                </a:extLst>
              </a:tr>
              <a:tr h="370840">
                <a:tc vMerge="1">
                  <a:txBody>
                    <a:bodyPr/>
                    <a:lstStyle/>
                    <a:p>
                      <a:endParaRPr lang="en-US">
                        <a:solidFill>
                          <a:srgbClr val="0070C0"/>
                        </a:solidFill>
                      </a:endParaRPr>
                    </a:p>
                  </a:txBody>
                  <a:tcPr/>
                </a:tc>
                <a:tc>
                  <a:txBody>
                    <a:bodyPr/>
                    <a:lstStyle/>
                    <a:p>
                      <a:pPr algn="ctr"/>
                      <a:r>
                        <a:rPr lang="en-US" dirty="0">
                          <a:solidFill>
                            <a:srgbClr val="0070C0"/>
                          </a:solidFill>
                        </a:rPr>
                        <a:t>LIKELY</a:t>
                      </a:r>
                    </a:p>
                  </a:txBody>
                  <a:tcPr anchor="ctr"/>
                </a:tc>
                <a:tc>
                  <a:txBody>
                    <a:bodyPr/>
                    <a:lstStyle/>
                    <a:p>
                      <a:pPr algn="ctr"/>
                      <a:r>
                        <a:rPr lang="en-US" dirty="0">
                          <a:solidFill>
                            <a:srgbClr val="0070C0"/>
                          </a:solidFill>
                        </a:rPr>
                        <a:t>617</a:t>
                      </a:r>
                    </a:p>
                  </a:txBody>
                  <a:tcPr anchor="ctr"/>
                </a:tc>
                <a:tc rowSpan="3">
                  <a:txBody>
                    <a:bodyPr/>
                    <a:lstStyle/>
                    <a:p>
                      <a:pPr algn="ctr"/>
                      <a:r>
                        <a:rPr lang="en-US" dirty="0">
                          <a:solidFill>
                            <a:srgbClr val="0070C0"/>
                          </a:solidFill>
                        </a:rPr>
                        <a:t>1351</a:t>
                      </a:r>
                    </a:p>
                  </a:txBody>
                  <a:tcPr anchor="ctr"/>
                </a:tc>
                <a:tc rowSpan="3">
                  <a:txBody>
                    <a:bodyPr/>
                    <a:lstStyle/>
                    <a:p>
                      <a:pPr algn="ctr"/>
                      <a:r>
                        <a:rPr lang="en-US" dirty="0">
                          <a:solidFill>
                            <a:srgbClr val="0070C0"/>
                          </a:solidFill>
                        </a:rPr>
                        <a:t>artifact</a:t>
                      </a:r>
                    </a:p>
                  </a:txBody>
                  <a:tcPr anchor="ctr"/>
                </a:tc>
                <a:tc vMerge="1">
                  <a:txBody>
                    <a:bodyPr/>
                    <a:lstStyle/>
                    <a:p>
                      <a:pPr algn="ctr"/>
                      <a:endParaRPr lang="en-US" dirty="0">
                        <a:solidFill>
                          <a:srgbClr val="0070C0"/>
                        </a:solidFill>
                      </a:endParaRPr>
                    </a:p>
                  </a:txBody>
                  <a:tcPr anchor="ctr"/>
                </a:tc>
                <a:extLst>
                  <a:ext uri="{0D108BD9-81ED-4DB2-BD59-A6C34878D82A}">
                    <a16:rowId xmlns:a16="http://schemas.microsoft.com/office/drawing/2014/main" val="2849847311"/>
                  </a:ext>
                </a:extLst>
              </a:tr>
              <a:tr h="370840">
                <a:tc vMerge="1">
                  <a:txBody>
                    <a:bodyPr/>
                    <a:lstStyle/>
                    <a:p>
                      <a:endParaRPr lang="en-US">
                        <a:solidFill>
                          <a:srgbClr val="0070C0"/>
                        </a:solidFill>
                      </a:endParaRPr>
                    </a:p>
                  </a:txBody>
                  <a:tcPr/>
                </a:tc>
                <a:tc>
                  <a:txBody>
                    <a:bodyPr/>
                    <a:lstStyle/>
                    <a:p>
                      <a:pPr algn="ctr"/>
                      <a:r>
                        <a:rPr lang="en-US" dirty="0">
                          <a:solidFill>
                            <a:srgbClr val="0070C0"/>
                          </a:solidFill>
                        </a:rPr>
                        <a:t>INTERMEDIATE</a:t>
                      </a:r>
                    </a:p>
                  </a:txBody>
                  <a:tcPr anchor="ctr"/>
                </a:tc>
                <a:tc>
                  <a:txBody>
                    <a:bodyPr/>
                    <a:lstStyle/>
                    <a:p>
                      <a:pPr algn="ctr"/>
                      <a:r>
                        <a:rPr lang="en-US" dirty="0">
                          <a:solidFill>
                            <a:srgbClr val="0070C0"/>
                          </a:solidFill>
                        </a:rPr>
                        <a:t>527</a:t>
                      </a:r>
                    </a:p>
                  </a:txBody>
                  <a:tcPr anchor="ctr"/>
                </a:tc>
                <a:tc vMerge="1">
                  <a:txBody>
                    <a:bodyPr/>
                    <a:lstStyle/>
                    <a:p>
                      <a:pPr algn="ctr"/>
                      <a:endParaRPr lang="en-US" dirty="0">
                        <a:solidFill>
                          <a:srgbClr val="0070C0"/>
                        </a:solidFill>
                      </a:endParaRPr>
                    </a:p>
                  </a:txBody>
                  <a:tcPr/>
                </a:tc>
                <a:tc vMerge="1">
                  <a:txBody>
                    <a:bodyPr/>
                    <a:lstStyle/>
                    <a:p>
                      <a:pPr algn="ctr"/>
                      <a:endParaRPr lang="en-US" dirty="0">
                        <a:solidFill>
                          <a:srgbClr val="0070C0"/>
                        </a:solidFill>
                      </a:endParaRPr>
                    </a:p>
                  </a:txBody>
                  <a:tcPr anchor="ctr"/>
                </a:tc>
                <a:tc vMerge="1">
                  <a:txBody>
                    <a:bodyPr/>
                    <a:lstStyle/>
                    <a:p>
                      <a:pPr algn="ctr"/>
                      <a:endParaRPr lang="en-US" dirty="0">
                        <a:solidFill>
                          <a:srgbClr val="0070C0"/>
                        </a:solidFill>
                      </a:endParaRPr>
                    </a:p>
                  </a:txBody>
                  <a:tcPr anchor="ctr"/>
                </a:tc>
                <a:extLst>
                  <a:ext uri="{0D108BD9-81ED-4DB2-BD59-A6C34878D82A}">
                    <a16:rowId xmlns:a16="http://schemas.microsoft.com/office/drawing/2014/main" val="2967818093"/>
                  </a:ext>
                </a:extLst>
              </a:tr>
              <a:tr h="370840">
                <a:tc vMerge="1">
                  <a:txBody>
                    <a:bodyPr/>
                    <a:lstStyle/>
                    <a:p>
                      <a:endParaRPr lang="en-US" dirty="0">
                        <a:solidFill>
                          <a:srgbClr val="0070C0"/>
                        </a:solidFill>
                      </a:endParaRPr>
                    </a:p>
                  </a:txBody>
                  <a:tcPr/>
                </a:tc>
                <a:tc>
                  <a:txBody>
                    <a:bodyPr/>
                    <a:lstStyle/>
                    <a:p>
                      <a:pPr algn="ctr"/>
                      <a:r>
                        <a:rPr lang="en-US" dirty="0">
                          <a:solidFill>
                            <a:srgbClr val="0070C0"/>
                          </a:solidFill>
                        </a:rPr>
                        <a:t>FAIL</a:t>
                      </a:r>
                    </a:p>
                  </a:txBody>
                  <a:tcPr anchor="ctr"/>
                </a:tc>
                <a:tc>
                  <a:txBody>
                    <a:bodyPr/>
                    <a:lstStyle/>
                    <a:p>
                      <a:pPr algn="ctr"/>
                      <a:r>
                        <a:rPr lang="en-US" dirty="0">
                          <a:solidFill>
                            <a:srgbClr val="0070C0"/>
                          </a:solidFill>
                        </a:rPr>
                        <a:t>207</a:t>
                      </a:r>
                    </a:p>
                  </a:txBody>
                  <a:tcPr anchor="ctr"/>
                </a:tc>
                <a:tc vMerge="1">
                  <a:txBody>
                    <a:bodyPr/>
                    <a:lstStyle/>
                    <a:p>
                      <a:pPr algn="ctr"/>
                      <a:endParaRPr lang="en-US" dirty="0">
                        <a:solidFill>
                          <a:srgbClr val="0070C0"/>
                        </a:solidFill>
                      </a:endParaRPr>
                    </a:p>
                  </a:txBody>
                  <a:tcPr/>
                </a:tc>
                <a:tc vMerge="1">
                  <a:txBody>
                    <a:bodyPr/>
                    <a:lstStyle/>
                    <a:p>
                      <a:pPr algn="ctr"/>
                      <a:endParaRPr lang="en-US" dirty="0">
                        <a:solidFill>
                          <a:srgbClr val="0070C0"/>
                        </a:solidFill>
                      </a:endParaRPr>
                    </a:p>
                  </a:txBody>
                  <a:tcPr anchor="ctr"/>
                </a:tc>
                <a:tc vMerge="1">
                  <a:txBody>
                    <a:bodyPr/>
                    <a:lstStyle/>
                    <a:p>
                      <a:pPr algn="ctr"/>
                      <a:endParaRPr lang="en-US" dirty="0">
                        <a:solidFill>
                          <a:srgbClr val="0070C0"/>
                        </a:solidFill>
                      </a:endParaRPr>
                    </a:p>
                  </a:txBody>
                  <a:tcPr anchor="ctr"/>
                </a:tc>
                <a:extLst>
                  <a:ext uri="{0D108BD9-81ED-4DB2-BD59-A6C34878D82A}">
                    <a16:rowId xmlns:a16="http://schemas.microsoft.com/office/drawing/2014/main" val="63041447"/>
                  </a:ext>
                </a:extLst>
              </a:tr>
            </a:tbl>
          </a:graphicData>
        </a:graphic>
      </p:graphicFrame>
    </p:spTree>
    <p:extLst>
      <p:ext uri="{BB962C8B-B14F-4D97-AF65-F5344CB8AC3E}">
        <p14:creationId xmlns:p14="http://schemas.microsoft.com/office/powerpoint/2010/main" val="294484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3697C5CC-81DB-4C74-88EA-C1B7A1A76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659" y="1378501"/>
            <a:ext cx="8470681" cy="5227620"/>
          </a:xfrm>
        </p:spPr>
      </p:pic>
      <p:sp>
        <p:nvSpPr>
          <p:cNvPr id="2" name="Title 1"/>
          <p:cNvSpPr>
            <a:spLocks noGrp="1"/>
          </p:cNvSpPr>
          <p:nvPr>
            <p:ph type="title"/>
          </p:nvPr>
        </p:nvSpPr>
        <p:spPr/>
        <p:txBody>
          <a:bodyPr/>
          <a:lstStyle/>
          <a:p>
            <a:r>
              <a:rPr lang="en-US" dirty="0"/>
              <a:t>Data</a:t>
            </a:r>
          </a:p>
        </p:txBody>
      </p:sp>
      <p:sp>
        <p:nvSpPr>
          <p:cNvPr id="9" name="TextBox 8">
            <a:extLst>
              <a:ext uri="{FF2B5EF4-FFF2-40B4-BE49-F238E27FC236}">
                <a16:creationId xmlns:a16="http://schemas.microsoft.com/office/drawing/2014/main" id="{713A47B3-4A1E-4CDE-B3CE-3A529C53D09B}"/>
              </a:ext>
            </a:extLst>
          </p:cNvPr>
          <p:cNvSpPr txBox="1"/>
          <p:nvPr/>
        </p:nvSpPr>
        <p:spPr>
          <a:xfrm>
            <a:off x="1519672" y="1127577"/>
            <a:ext cx="9152654" cy="369332"/>
          </a:xfrm>
          <a:prstGeom prst="rect">
            <a:avLst/>
          </a:prstGeom>
          <a:noFill/>
        </p:spPr>
        <p:txBody>
          <a:bodyPr wrap="square">
            <a:spAutoFit/>
          </a:bodyPr>
          <a:lstStyle/>
          <a:p>
            <a:pPr algn="ctr"/>
            <a:r>
              <a:rPr lang="en-US" b="1" dirty="0">
                <a:solidFill>
                  <a:srgbClr val="0070C0"/>
                </a:solidFill>
              </a:rPr>
              <a:t>Key Predictors</a:t>
            </a:r>
          </a:p>
        </p:txBody>
      </p:sp>
    </p:spTree>
    <p:extLst>
      <p:ext uri="{BB962C8B-B14F-4D97-AF65-F5344CB8AC3E}">
        <p14:creationId xmlns:p14="http://schemas.microsoft.com/office/powerpoint/2010/main" val="1232466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4" name="Content Placeholder 3">
            <a:extLst>
              <a:ext uri="{FF2B5EF4-FFF2-40B4-BE49-F238E27FC236}">
                <a16:creationId xmlns:a16="http://schemas.microsoft.com/office/drawing/2014/main" id="{C43A7A07-E5A5-46C1-9142-3CA1D5F19DFD}"/>
              </a:ext>
            </a:extLst>
          </p:cNvPr>
          <p:cNvSpPr>
            <a:spLocks noGrp="1"/>
          </p:cNvSpPr>
          <p:nvPr>
            <p:ph idx="1"/>
          </p:nvPr>
        </p:nvSpPr>
        <p:spPr>
          <a:xfrm>
            <a:off x="609600" y="1600205"/>
            <a:ext cx="10972800" cy="3892373"/>
          </a:xfrm>
        </p:spPr>
        <p:txBody>
          <a:bodyPr>
            <a:normAutofit/>
          </a:bodyPr>
          <a:lstStyle/>
          <a:p>
            <a:pPr marL="0" indent="0">
              <a:lnSpc>
                <a:spcPct val="150000"/>
              </a:lnSpc>
              <a:buNone/>
            </a:pPr>
            <a:r>
              <a:rPr lang="en-US" dirty="0"/>
              <a:t>Weighted Models for Rare Events (94.25% Variants vs. 5.75% Artifacts):</a:t>
            </a:r>
          </a:p>
          <a:p>
            <a:pPr>
              <a:lnSpc>
                <a:spcPct val="150000"/>
              </a:lnSpc>
            </a:pPr>
            <a:r>
              <a:rPr lang="en-US" dirty="0"/>
              <a:t>Logistic Regression</a:t>
            </a:r>
          </a:p>
          <a:p>
            <a:pPr>
              <a:lnSpc>
                <a:spcPct val="150000"/>
              </a:lnSpc>
            </a:pPr>
            <a:r>
              <a:rPr lang="en-US" dirty="0"/>
              <a:t>Logistic </a:t>
            </a:r>
            <a:r>
              <a:rPr lang="en-US" dirty="0">
                <a:solidFill>
                  <a:srgbClr val="0070C0"/>
                </a:solidFill>
              </a:rPr>
              <a:t>Regression with Ridge </a:t>
            </a:r>
            <a:r>
              <a:rPr lang="en-US" dirty="0"/>
              <a:t>Penalty</a:t>
            </a:r>
          </a:p>
          <a:p>
            <a:pPr>
              <a:lnSpc>
                <a:spcPct val="150000"/>
              </a:lnSpc>
            </a:pPr>
            <a:r>
              <a:rPr lang="en-US" dirty="0"/>
              <a:t>Logistic </a:t>
            </a:r>
            <a:r>
              <a:rPr lang="en-US" dirty="0">
                <a:solidFill>
                  <a:srgbClr val="0070C0"/>
                </a:solidFill>
              </a:rPr>
              <a:t>Regression with LASSO Penalty</a:t>
            </a:r>
          </a:p>
          <a:p>
            <a:pPr>
              <a:lnSpc>
                <a:spcPct val="150000"/>
              </a:lnSpc>
            </a:pPr>
            <a:r>
              <a:rPr lang="en-US" dirty="0"/>
              <a:t>Logistic Regression with Elastic Net Penalty</a:t>
            </a:r>
          </a:p>
          <a:p>
            <a:pPr>
              <a:lnSpc>
                <a:spcPct val="150000"/>
              </a:lnSpc>
            </a:pPr>
            <a:r>
              <a:rPr lang="en-US" dirty="0"/>
              <a:t>Generalized Additive Model (GAM)</a:t>
            </a:r>
          </a:p>
          <a:p>
            <a:pPr>
              <a:lnSpc>
                <a:spcPct val="150000"/>
              </a:lnSpc>
            </a:pPr>
            <a:r>
              <a:rPr lang="fr-FR" dirty="0" err="1"/>
              <a:t>Multivariate</a:t>
            </a:r>
            <a:r>
              <a:rPr lang="fr-FR" dirty="0"/>
              <a:t> Adaptive </a:t>
            </a:r>
            <a:r>
              <a:rPr lang="fr-FR" dirty="0" err="1"/>
              <a:t>Regression</a:t>
            </a:r>
            <a:r>
              <a:rPr lang="fr-FR" dirty="0"/>
              <a:t> </a:t>
            </a:r>
            <a:r>
              <a:rPr lang="fr-FR" dirty="0" err="1"/>
              <a:t>Splines</a:t>
            </a:r>
            <a:r>
              <a:rPr lang="fr-FR" dirty="0"/>
              <a:t> (MARS) Model</a:t>
            </a:r>
          </a:p>
          <a:p>
            <a:pPr>
              <a:lnSpc>
                <a:spcPct val="150000"/>
              </a:lnSpc>
            </a:pPr>
            <a:r>
              <a:rPr lang="en-US" dirty="0"/>
              <a:t>Random Forests Model</a:t>
            </a:r>
          </a:p>
          <a:p>
            <a:endParaRPr lang="en-US" dirty="0"/>
          </a:p>
        </p:txBody>
      </p:sp>
    </p:spTree>
    <p:extLst>
      <p:ext uri="{BB962C8B-B14F-4D97-AF65-F5344CB8AC3E}">
        <p14:creationId xmlns:p14="http://schemas.microsoft.com/office/powerpoint/2010/main" val="118160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Analysis/Results</a:t>
            </a:r>
          </a:p>
        </p:txBody>
      </p:sp>
      <p:graphicFrame>
        <p:nvGraphicFramePr>
          <p:cNvPr id="5" name="Table 5">
            <a:extLst>
              <a:ext uri="{FF2B5EF4-FFF2-40B4-BE49-F238E27FC236}">
                <a16:creationId xmlns:a16="http://schemas.microsoft.com/office/drawing/2014/main" id="{74C6B49A-942D-4E5E-ACCA-C9C929172B8F}"/>
              </a:ext>
            </a:extLst>
          </p:cNvPr>
          <p:cNvGraphicFramePr>
            <a:graphicFrameLocks noGrp="1"/>
          </p:cNvGraphicFramePr>
          <p:nvPr>
            <p:ph idx="1"/>
            <p:extLst>
              <p:ext uri="{D42A27DB-BD31-4B8C-83A1-F6EECF244321}">
                <p14:modId xmlns:p14="http://schemas.microsoft.com/office/powerpoint/2010/main" val="432732567"/>
              </p:ext>
            </p:extLst>
          </p:nvPr>
        </p:nvGraphicFramePr>
        <p:xfrm>
          <a:off x="1188645" y="1746196"/>
          <a:ext cx="9814710" cy="3935630"/>
        </p:xfrm>
        <a:graphic>
          <a:graphicData uri="http://schemas.openxmlformats.org/drawingml/2006/table">
            <a:tbl>
              <a:tblPr firstRow="1" bandRow="1">
                <a:tableStyleId>{5C22544A-7EE6-4342-B048-85BDC9FD1C3A}</a:tableStyleId>
              </a:tblPr>
              <a:tblGrid>
                <a:gridCol w="1962942">
                  <a:extLst>
                    <a:ext uri="{9D8B030D-6E8A-4147-A177-3AD203B41FA5}">
                      <a16:colId xmlns:a16="http://schemas.microsoft.com/office/drawing/2014/main" val="1091580825"/>
                    </a:ext>
                  </a:extLst>
                </a:gridCol>
                <a:gridCol w="1962942">
                  <a:extLst>
                    <a:ext uri="{9D8B030D-6E8A-4147-A177-3AD203B41FA5}">
                      <a16:colId xmlns:a16="http://schemas.microsoft.com/office/drawing/2014/main" val="176282867"/>
                    </a:ext>
                  </a:extLst>
                </a:gridCol>
                <a:gridCol w="1962942">
                  <a:extLst>
                    <a:ext uri="{9D8B030D-6E8A-4147-A177-3AD203B41FA5}">
                      <a16:colId xmlns:a16="http://schemas.microsoft.com/office/drawing/2014/main" val="1653160426"/>
                    </a:ext>
                  </a:extLst>
                </a:gridCol>
                <a:gridCol w="1962942">
                  <a:extLst>
                    <a:ext uri="{9D8B030D-6E8A-4147-A177-3AD203B41FA5}">
                      <a16:colId xmlns:a16="http://schemas.microsoft.com/office/drawing/2014/main" val="3968701486"/>
                    </a:ext>
                  </a:extLst>
                </a:gridCol>
                <a:gridCol w="1962942">
                  <a:extLst>
                    <a:ext uri="{9D8B030D-6E8A-4147-A177-3AD203B41FA5}">
                      <a16:colId xmlns:a16="http://schemas.microsoft.com/office/drawing/2014/main" val="996436409"/>
                    </a:ext>
                  </a:extLst>
                </a:gridCol>
              </a:tblGrid>
              <a:tr h="389238">
                <a:tc>
                  <a:txBody>
                    <a:bodyPr/>
                    <a:lstStyle/>
                    <a:p>
                      <a:pPr algn="ctr"/>
                      <a:endParaRPr lang="en-US" dirty="0">
                        <a:solidFill>
                          <a:srgbClr val="0070C0"/>
                        </a:solidFill>
                      </a:endParaRPr>
                    </a:p>
                  </a:txBody>
                  <a:tcPr/>
                </a:tc>
                <a:tc>
                  <a:txBody>
                    <a:bodyPr/>
                    <a:lstStyle/>
                    <a:p>
                      <a:pPr algn="ctr"/>
                      <a:r>
                        <a:rPr lang="en-US" dirty="0">
                          <a:solidFill>
                            <a:srgbClr val="0070C0"/>
                          </a:solidFill>
                        </a:rPr>
                        <a:t>Cross-Validation</a:t>
                      </a:r>
                    </a:p>
                  </a:txBody>
                  <a:tcPr/>
                </a:tc>
                <a:tc gridSpan="3">
                  <a:txBody>
                    <a:bodyPr/>
                    <a:lstStyle/>
                    <a:p>
                      <a:pPr algn="ctr"/>
                      <a:r>
                        <a:rPr lang="en-US" dirty="0">
                          <a:solidFill>
                            <a:srgbClr val="0070C0"/>
                          </a:solidFill>
                        </a:rPr>
                        <a:t>Test Data Prediction</a:t>
                      </a:r>
                    </a:p>
                  </a:txBody>
                  <a:tcPr/>
                </a:tc>
                <a:tc hMerge="1">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dirty="0"/>
                        <a:t>Test Data</a:t>
                      </a:r>
                    </a:p>
                  </a:txBody>
                  <a:tcPr/>
                </a:tc>
                <a:tc hMerge="1">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dirty="0"/>
                        <a:t>Test Data</a:t>
                      </a:r>
                    </a:p>
                  </a:txBody>
                  <a:tcPr/>
                </a:tc>
                <a:extLst>
                  <a:ext uri="{0D108BD9-81ED-4DB2-BD59-A6C34878D82A}">
                    <a16:rowId xmlns:a16="http://schemas.microsoft.com/office/drawing/2014/main" val="2849724478"/>
                  </a:ext>
                </a:extLst>
              </a:tr>
              <a:tr h="389238">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800" b="1" kern="1200" dirty="0">
                          <a:solidFill>
                            <a:srgbClr val="0070C0"/>
                          </a:solidFill>
                          <a:latin typeface="+mn-lt"/>
                          <a:ea typeface="+mn-ea"/>
                          <a:cs typeface="+mn-cs"/>
                        </a:rPr>
                        <a:t>Model</a:t>
                      </a:r>
                    </a:p>
                  </a:txBody>
                  <a:tcP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800" b="1" kern="1200" dirty="0">
                          <a:solidFill>
                            <a:srgbClr val="0070C0"/>
                          </a:solidFill>
                          <a:latin typeface="+mn-lt"/>
                          <a:ea typeface="+mn-ea"/>
                          <a:cs typeface="+mn-cs"/>
                        </a:rPr>
                        <a:t>AUC</a:t>
                      </a:r>
                    </a:p>
                  </a:txBody>
                  <a:tcP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800" b="1" kern="1200" dirty="0">
                          <a:solidFill>
                            <a:srgbClr val="0070C0"/>
                          </a:solidFill>
                          <a:latin typeface="+mn-lt"/>
                          <a:ea typeface="+mn-ea"/>
                          <a:cs typeface="+mn-cs"/>
                        </a:rPr>
                        <a:t>Accuracy</a:t>
                      </a:r>
                    </a:p>
                  </a:txBody>
                  <a:tcP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800" b="1" kern="1200" dirty="0">
                          <a:solidFill>
                            <a:srgbClr val="0070C0"/>
                          </a:solidFill>
                          <a:latin typeface="+mn-lt"/>
                          <a:ea typeface="+mn-ea"/>
                          <a:cs typeface="+mn-cs"/>
                        </a:rPr>
                        <a:t>Sensitivity</a:t>
                      </a:r>
                    </a:p>
                  </a:txBody>
                  <a:tcP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800" b="1" kern="1200" dirty="0">
                          <a:solidFill>
                            <a:srgbClr val="0070C0"/>
                          </a:solidFill>
                          <a:latin typeface="+mn-lt"/>
                          <a:ea typeface="+mn-ea"/>
                          <a:cs typeface="+mn-cs"/>
                        </a:rPr>
                        <a:t>Specificity</a:t>
                      </a:r>
                    </a:p>
                  </a:txBody>
                  <a:tcPr/>
                </a:tc>
                <a:extLst>
                  <a:ext uri="{0D108BD9-81ED-4DB2-BD59-A6C34878D82A}">
                    <a16:rowId xmlns:a16="http://schemas.microsoft.com/office/drawing/2014/main" val="2162324017"/>
                  </a:ext>
                </a:extLst>
              </a:tr>
              <a:tr h="451022">
                <a:tc>
                  <a:txBody>
                    <a:bodyPr/>
                    <a:lstStyle/>
                    <a:p>
                      <a:pPr algn="ctr"/>
                      <a:r>
                        <a:rPr lang="en-US" dirty="0">
                          <a:solidFill>
                            <a:srgbClr val="0070C0"/>
                          </a:solidFill>
                        </a:rPr>
                        <a:t>Logistic</a:t>
                      </a:r>
                    </a:p>
                  </a:txBody>
                  <a:tcPr/>
                </a:tc>
                <a:tc>
                  <a:txBody>
                    <a:bodyPr/>
                    <a:lstStyle/>
                    <a:p>
                      <a:pPr algn="ctr"/>
                      <a:r>
                        <a:rPr lang="en-US" dirty="0">
                          <a:solidFill>
                            <a:srgbClr val="0070C0"/>
                          </a:solidFill>
                        </a:rPr>
                        <a:t>0.7735633</a:t>
                      </a:r>
                    </a:p>
                  </a:txBody>
                  <a:tcPr/>
                </a:tc>
                <a:tc>
                  <a:txBody>
                    <a:bodyPr/>
                    <a:lstStyle/>
                    <a:p>
                      <a:pPr algn="ctr"/>
                      <a:r>
                        <a:rPr lang="en-US" dirty="0">
                          <a:solidFill>
                            <a:srgbClr val="0070C0"/>
                          </a:solidFill>
                        </a:rPr>
                        <a:t>0.7033</a:t>
                      </a:r>
                    </a:p>
                  </a:txBody>
                  <a:tcPr/>
                </a:tc>
                <a:tc>
                  <a:txBody>
                    <a:bodyPr/>
                    <a:lstStyle/>
                    <a:p>
                      <a:pPr algn="ctr"/>
                      <a:r>
                        <a:rPr lang="en-US" dirty="0">
                          <a:solidFill>
                            <a:srgbClr val="0070C0"/>
                          </a:solidFill>
                        </a:rPr>
                        <a:t>0.7044</a:t>
                      </a:r>
                    </a:p>
                  </a:txBody>
                  <a:tcPr/>
                </a:tc>
                <a:tc>
                  <a:txBody>
                    <a:bodyPr/>
                    <a:lstStyle/>
                    <a:p>
                      <a:pPr algn="ctr"/>
                      <a:r>
                        <a:rPr lang="en-US" dirty="0">
                          <a:solidFill>
                            <a:srgbClr val="0070C0"/>
                          </a:solidFill>
                        </a:rPr>
                        <a:t>0.6855</a:t>
                      </a:r>
                    </a:p>
                  </a:txBody>
                  <a:tcPr/>
                </a:tc>
                <a:extLst>
                  <a:ext uri="{0D108BD9-81ED-4DB2-BD59-A6C34878D82A}">
                    <a16:rowId xmlns:a16="http://schemas.microsoft.com/office/drawing/2014/main" val="2767506221"/>
                  </a:ext>
                </a:extLst>
              </a:tr>
              <a:tr h="451022">
                <a:tc>
                  <a:txBody>
                    <a:bodyPr/>
                    <a:lstStyle/>
                    <a:p>
                      <a:pPr algn="ctr"/>
                      <a:r>
                        <a:rPr lang="en-US" dirty="0">
                          <a:solidFill>
                            <a:srgbClr val="0070C0"/>
                          </a:solidFill>
                        </a:rPr>
                        <a:t>Ridge</a:t>
                      </a:r>
                    </a:p>
                  </a:txBody>
                  <a:tcPr/>
                </a:tc>
                <a:tc>
                  <a:txBody>
                    <a:bodyPr/>
                    <a:lstStyle/>
                    <a:p>
                      <a:pPr algn="ctr"/>
                      <a:r>
                        <a:rPr lang="en-US" dirty="0">
                          <a:solidFill>
                            <a:srgbClr val="0070C0"/>
                          </a:solidFill>
                        </a:rPr>
                        <a:t>0.7530044</a:t>
                      </a:r>
                    </a:p>
                  </a:txBody>
                  <a:tcPr/>
                </a:tc>
                <a:tc>
                  <a:txBody>
                    <a:bodyPr/>
                    <a:lstStyle/>
                    <a:p>
                      <a:pPr algn="ctr"/>
                      <a:r>
                        <a:rPr lang="en-US" dirty="0">
                          <a:solidFill>
                            <a:srgbClr val="0070C0"/>
                          </a:solidFill>
                        </a:rPr>
                        <a:t>0.7030</a:t>
                      </a:r>
                    </a:p>
                  </a:txBody>
                  <a:tcPr/>
                </a:tc>
                <a:tc>
                  <a:txBody>
                    <a:bodyPr/>
                    <a:lstStyle/>
                    <a:p>
                      <a:pPr algn="ctr"/>
                      <a:r>
                        <a:rPr lang="en-US" dirty="0">
                          <a:solidFill>
                            <a:srgbClr val="0070C0"/>
                          </a:solidFill>
                        </a:rPr>
                        <a:t>0.7064</a:t>
                      </a:r>
                    </a:p>
                  </a:txBody>
                  <a:tcPr/>
                </a:tc>
                <a:tc>
                  <a:txBody>
                    <a:bodyPr/>
                    <a:lstStyle/>
                    <a:p>
                      <a:pPr algn="ctr"/>
                      <a:r>
                        <a:rPr lang="en-US" dirty="0">
                          <a:solidFill>
                            <a:srgbClr val="0070C0"/>
                          </a:solidFill>
                        </a:rPr>
                        <a:t>0.6469</a:t>
                      </a:r>
                    </a:p>
                  </a:txBody>
                  <a:tcPr/>
                </a:tc>
                <a:extLst>
                  <a:ext uri="{0D108BD9-81ED-4DB2-BD59-A6C34878D82A}">
                    <a16:rowId xmlns:a16="http://schemas.microsoft.com/office/drawing/2014/main" val="2629626947"/>
                  </a:ext>
                </a:extLst>
              </a:tr>
              <a:tr h="451022">
                <a:tc>
                  <a:txBody>
                    <a:bodyPr/>
                    <a:lstStyle/>
                    <a:p>
                      <a:pPr algn="ctr"/>
                      <a:r>
                        <a:rPr lang="en-US" dirty="0">
                          <a:solidFill>
                            <a:srgbClr val="0070C0"/>
                          </a:solidFill>
                        </a:rPr>
                        <a:t>LASSO</a:t>
                      </a:r>
                    </a:p>
                  </a:txBody>
                  <a:tcPr/>
                </a:tc>
                <a:tc>
                  <a:txBody>
                    <a:bodyPr/>
                    <a:lstStyle/>
                    <a:p>
                      <a:pPr algn="ctr"/>
                      <a:r>
                        <a:rPr lang="en-US" dirty="0">
                          <a:solidFill>
                            <a:srgbClr val="0070C0"/>
                          </a:solidFill>
                        </a:rPr>
                        <a:t>0.7733503</a:t>
                      </a:r>
                    </a:p>
                  </a:txBody>
                  <a:tcPr/>
                </a:tc>
                <a:tc>
                  <a:txBody>
                    <a:bodyPr/>
                    <a:lstStyle/>
                    <a:p>
                      <a:pPr algn="ctr"/>
                      <a:r>
                        <a:rPr lang="en-US" dirty="0">
                          <a:solidFill>
                            <a:srgbClr val="0070C0"/>
                          </a:solidFill>
                        </a:rPr>
                        <a:t>0.7362</a:t>
                      </a:r>
                    </a:p>
                  </a:txBody>
                  <a:tcPr/>
                </a:tc>
                <a:tc>
                  <a:txBody>
                    <a:bodyPr/>
                    <a:lstStyle/>
                    <a:p>
                      <a:pPr algn="ctr"/>
                      <a:r>
                        <a:rPr lang="en-US" dirty="0">
                          <a:solidFill>
                            <a:srgbClr val="0070C0"/>
                          </a:solidFill>
                        </a:rPr>
                        <a:t>0.7401</a:t>
                      </a:r>
                    </a:p>
                  </a:txBody>
                  <a:tcPr/>
                </a:tc>
                <a:tc>
                  <a:txBody>
                    <a:bodyPr/>
                    <a:lstStyle/>
                    <a:p>
                      <a:pPr algn="ctr"/>
                      <a:r>
                        <a:rPr lang="en-US" dirty="0">
                          <a:solidFill>
                            <a:srgbClr val="0070C0"/>
                          </a:solidFill>
                        </a:rPr>
                        <a:t>0.6736</a:t>
                      </a:r>
                    </a:p>
                  </a:txBody>
                  <a:tcPr/>
                </a:tc>
                <a:extLst>
                  <a:ext uri="{0D108BD9-81ED-4DB2-BD59-A6C34878D82A}">
                    <a16:rowId xmlns:a16="http://schemas.microsoft.com/office/drawing/2014/main" val="1399661841"/>
                  </a:ext>
                </a:extLst>
              </a:tr>
              <a:tr h="451022">
                <a:tc>
                  <a:txBody>
                    <a:bodyPr/>
                    <a:lstStyle/>
                    <a:p>
                      <a:pPr algn="ctr"/>
                      <a:r>
                        <a:rPr lang="en-US" dirty="0">
                          <a:solidFill>
                            <a:srgbClr val="0070C0"/>
                          </a:solidFill>
                        </a:rPr>
                        <a:t>Elastic Net </a:t>
                      </a:r>
                    </a:p>
                  </a:txBody>
                  <a:tcPr/>
                </a:tc>
                <a:tc>
                  <a:txBody>
                    <a:bodyPr/>
                    <a:lstStyle/>
                    <a:p>
                      <a:pPr algn="ctr"/>
                      <a:r>
                        <a:rPr lang="en-US" dirty="0">
                          <a:solidFill>
                            <a:srgbClr val="0070C0"/>
                          </a:solidFill>
                        </a:rPr>
                        <a:t>0.7733806</a:t>
                      </a:r>
                    </a:p>
                  </a:txBody>
                  <a:tcPr/>
                </a:tc>
                <a:tc>
                  <a:txBody>
                    <a:bodyPr/>
                    <a:lstStyle/>
                    <a:p>
                      <a:pPr algn="ctr"/>
                      <a:r>
                        <a:rPr lang="en-US" dirty="0">
                          <a:solidFill>
                            <a:srgbClr val="0070C0"/>
                          </a:solidFill>
                        </a:rPr>
                        <a:t>0.7362</a:t>
                      </a:r>
                    </a:p>
                  </a:txBody>
                  <a:tcPr/>
                </a:tc>
                <a:tc>
                  <a:txBody>
                    <a:bodyPr/>
                    <a:lstStyle/>
                    <a:p>
                      <a:pPr algn="ctr"/>
                      <a:r>
                        <a:rPr lang="en-US" dirty="0">
                          <a:solidFill>
                            <a:srgbClr val="0070C0"/>
                          </a:solidFill>
                        </a:rPr>
                        <a:t>0.7402</a:t>
                      </a:r>
                    </a:p>
                  </a:txBody>
                  <a:tcPr/>
                </a:tc>
                <a:tc>
                  <a:txBody>
                    <a:bodyPr/>
                    <a:lstStyle/>
                    <a:p>
                      <a:pPr algn="ctr"/>
                      <a:r>
                        <a:rPr lang="en-US" dirty="0">
                          <a:solidFill>
                            <a:srgbClr val="0070C0"/>
                          </a:solidFill>
                        </a:rPr>
                        <a:t>0.6706</a:t>
                      </a:r>
                    </a:p>
                  </a:txBody>
                  <a:tcPr/>
                </a:tc>
                <a:extLst>
                  <a:ext uri="{0D108BD9-81ED-4DB2-BD59-A6C34878D82A}">
                    <a16:rowId xmlns:a16="http://schemas.microsoft.com/office/drawing/2014/main" val="1306909967"/>
                  </a:ext>
                </a:extLst>
              </a:tr>
              <a:tr h="451022">
                <a:tc>
                  <a:txBody>
                    <a:bodyPr/>
                    <a:lstStyle/>
                    <a:p>
                      <a:pPr algn="ctr"/>
                      <a:r>
                        <a:rPr lang="en-US" dirty="0">
                          <a:solidFill>
                            <a:srgbClr val="0070C0"/>
                          </a:solidFill>
                        </a:rPr>
                        <a:t>GAM</a:t>
                      </a:r>
                    </a:p>
                  </a:txBody>
                  <a:tcPr/>
                </a:tc>
                <a:tc>
                  <a:txBody>
                    <a:bodyPr/>
                    <a:lstStyle/>
                    <a:p>
                      <a:pPr algn="ctr"/>
                      <a:r>
                        <a:rPr lang="en-US" dirty="0">
                          <a:solidFill>
                            <a:srgbClr val="0070C0"/>
                          </a:solidFill>
                        </a:rPr>
                        <a:t>0.6726756</a:t>
                      </a:r>
                    </a:p>
                  </a:txBody>
                  <a:tcPr/>
                </a:tc>
                <a:tc>
                  <a:txBody>
                    <a:bodyPr/>
                    <a:lstStyle/>
                    <a:p>
                      <a:pPr algn="ctr"/>
                      <a:r>
                        <a:rPr lang="en-US" dirty="0">
                          <a:solidFill>
                            <a:srgbClr val="0070C0"/>
                          </a:solidFill>
                        </a:rPr>
                        <a:t>0.9395</a:t>
                      </a:r>
                    </a:p>
                  </a:txBody>
                  <a:tcPr/>
                </a:tc>
                <a:tc>
                  <a:txBody>
                    <a:bodyPr/>
                    <a:lstStyle/>
                    <a:p>
                      <a:pPr algn="ctr"/>
                      <a:r>
                        <a:rPr lang="en-US" dirty="0">
                          <a:solidFill>
                            <a:srgbClr val="0070C0"/>
                          </a:solidFill>
                        </a:rPr>
                        <a:t>0.9942</a:t>
                      </a:r>
                    </a:p>
                  </a:txBody>
                  <a:tcPr/>
                </a:tc>
                <a:tc>
                  <a:txBody>
                    <a:bodyPr/>
                    <a:lstStyle/>
                    <a:p>
                      <a:pPr algn="ctr"/>
                      <a:r>
                        <a:rPr lang="en-US" dirty="0">
                          <a:solidFill>
                            <a:srgbClr val="0070C0"/>
                          </a:solidFill>
                        </a:rPr>
                        <a:t>0.0415</a:t>
                      </a:r>
                    </a:p>
                  </a:txBody>
                  <a:tcPr/>
                </a:tc>
                <a:extLst>
                  <a:ext uri="{0D108BD9-81ED-4DB2-BD59-A6C34878D82A}">
                    <a16:rowId xmlns:a16="http://schemas.microsoft.com/office/drawing/2014/main" val="2226279182"/>
                  </a:ext>
                </a:extLst>
              </a:tr>
              <a:tr h="451022">
                <a:tc>
                  <a:txBody>
                    <a:bodyPr/>
                    <a:lstStyle/>
                    <a:p>
                      <a:pPr algn="ctr"/>
                      <a:r>
                        <a:rPr lang="en-US" b="1" dirty="0">
                          <a:solidFill>
                            <a:srgbClr val="0070C0"/>
                          </a:solidFill>
                        </a:rPr>
                        <a:t>MARS</a:t>
                      </a:r>
                    </a:p>
                  </a:txBody>
                  <a:tcPr/>
                </a:tc>
                <a:tc>
                  <a:txBody>
                    <a:bodyPr/>
                    <a:lstStyle/>
                    <a:p>
                      <a:pPr algn="ctr"/>
                      <a:r>
                        <a:rPr lang="en-US" b="1" dirty="0">
                          <a:solidFill>
                            <a:srgbClr val="0070C0"/>
                          </a:solidFill>
                        </a:rPr>
                        <a:t>0.8269858</a:t>
                      </a:r>
                    </a:p>
                  </a:txBody>
                  <a:tcPr/>
                </a:tc>
                <a:tc>
                  <a:txBody>
                    <a:bodyPr/>
                    <a:lstStyle/>
                    <a:p>
                      <a:pPr algn="ctr"/>
                      <a:r>
                        <a:rPr lang="en-US" b="1" dirty="0">
                          <a:solidFill>
                            <a:srgbClr val="0070C0"/>
                          </a:solidFill>
                        </a:rPr>
                        <a:t>0.7499</a:t>
                      </a:r>
                    </a:p>
                  </a:txBody>
                  <a:tcPr/>
                </a:tc>
                <a:tc>
                  <a:txBody>
                    <a:bodyPr/>
                    <a:lstStyle/>
                    <a:p>
                      <a:pPr algn="ctr"/>
                      <a:r>
                        <a:rPr lang="en-US" b="1" dirty="0">
                          <a:solidFill>
                            <a:srgbClr val="0070C0"/>
                          </a:solidFill>
                        </a:rPr>
                        <a:t>0.7525</a:t>
                      </a:r>
                    </a:p>
                  </a:txBody>
                  <a:tcPr/>
                </a:tc>
                <a:tc>
                  <a:txBody>
                    <a:bodyPr/>
                    <a:lstStyle/>
                    <a:p>
                      <a:pPr algn="ctr"/>
                      <a:r>
                        <a:rPr lang="en-US" b="1" dirty="0">
                          <a:solidFill>
                            <a:srgbClr val="0070C0"/>
                          </a:solidFill>
                        </a:rPr>
                        <a:t>0.7062</a:t>
                      </a:r>
                    </a:p>
                  </a:txBody>
                  <a:tcPr/>
                </a:tc>
                <a:extLst>
                  <a:ext uri="{0D108BD9-81ED-4DB2-BD59-A6C34878D82A}">
                    <a16:rowId xmlns:a16="http://schemas.microsoft.com/office/drawing/2014/main" val="3735143842"/>
                  </a:ext>
                </a:extLst>
              </a:tr>
              <a:tr h="451022">
                <a:tc>
                  <a:txBody>
                    <a:bodyPr/>
                    <a:lstStyle/>
                    <a:p>
                      <a:pPr algn="ctr"/>
                      <a:r>
                        <a:rPr lang="en-US" dirty="0">
                          <a:solidFill>
                            <a:srgbClr val="0070C0"/>
                          </a:solidFill>
                        </a:rPr>
                        <a:t>Random Forests</a:t>
                      </a:r>
                    </a:p>
                  </a:txBody>
                  <a:tcPr/>
                </a:tc>
                <a:tc>
                  <a:txBody>
                    <a:bodyPr/>
                    <a:lstStyle/>
                    <a:p>
                      <a:pPr algn="ctr"/>
                      <a:r>
                        <a:rPr lang="en-US" dirty="0">
                          <a:solidFill>
                            <a:srgbClr val="0070C0"/>
                          </a:solidFill>
                        </a:rPr>
                        <a:t>0.8243109</a:t>
                      </a:r>
                    </a:p>
                  </a:txBody>
                  <a:tcPr/>
                </a:tc>
                <a:tc>
                  <a:txBody>
                    <a:bodyPr/>
                    <a:lstStyle/>
                    <a:p>
                      <a:pPr algn="ctr"/>
                      <a:r>
                        <a:rPr lang="en-US" dirty="0">
                          <a:solidFill>
                            <a:srgbClr val="0070C0"/>
                          </a:solidFill>
                        </a:rPr>
                        <a:t>0.7117</a:t>
                      </a:r>
                    </a:p>
                  </a:txBody>
                  <a:tcPr/>
                </a:tc>
                <a:tc>
                  <a:txBody>
                    <a:bodyPr/>
                    <a:lstStyle/>
                    <a:p>
                      <a:pPr algn="ctr"/>
                      <a:r>
                        <a:rPr lang="en-US" dirty="0">
                          <a:solidFill>
                            <a:srgbClr val="0070C0"/>
                          </a:solidFill>
                        </a:rPr>
                        <a:t>0.7124</a:t>
                      </a:r>
                    </a:p>
                  </a:txBody>
                  <a:tcPr/>
                </a:tc>
                <a:tc>
                  <a:txBody>
                    <a:bodyPr/>
                    <a:lstStyle/>
                    <a:p>
                      <a:pPr algn="ctr"/>
                      <a:r>
                        <a:rPr lang="en-US" dirty="0">
                          <a:solidFill>
                            <a:srgbClr val="0070C0"/>
                          </a:solidFill>
                        </a:rPr>
                        <a:t>0.7003</a:t>
                      </a:r>
                    </a:p>
                  </a:txBody>
                  <a:tcPr/>
                </a:tc>
                <a:extLst>
                  <a:ext uri="{0D108BD9-81ED-4DB2-BD59-A6C34878D82A}">
                    <a16:rowId xmlns:a16="http://schemas.microsoft.com/office/drawing/2014/main" val="1985191337"/>
                  </a:ext>
                </a:extLst>
              </a:tr>
            </a:tbl>
          </a:graphicData>
        </a:graphic>
      </p:graphicFrame>
    </p:spTree>
    <p:extLst>
      <p:ext uri="{BB962C8B-B14F-4D97-AF65-F5344CB8AC3E}">
        <p14:creationId xmlns:p14="http://schemas.microsoft.com/office/powerpoint/2010/main" val="29795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609600" y="1661989"/>
            <a:ext cx="10972800" cy="4673595"/>
          </a:xfrm>
        </p:spPr>
        <p:txBody>
          <a:bodyPr/>
          <a:lstStyle/>
          <a:p>
            <a:pPr>
              <a:lnSpc>
                <a:spcPct val="150000"/>
              </a:lnSpc>
            </a:pPr>
            <a:r>
              <a:rPr lang="en-US" dirty="0"/>
              <a:t>According to the cross-validation AUC values, MARS is the optimal model in the project.</a:t>
            </a:r>
          </a:p>
          <a:p>
            <a:pPr>
              <a:lnSpc>
                <a:spcPct val="150000"/>
              </a:lnSpc>
            </a:pPr>
            <a:r>
              <a:rPr lang="en-US" dirty="0"/>
              <a:t>For rare events, models with inverse weights have achieved much higher specificities.</a:t>
            </a:r>
          </a:p>
          <a:p>
            <a:pPr>
              <a:lnSpc>
                <a:spcPct val="150000"/>
              </a:lnSpc>
            </a:pPr>
            <a:r>
              <a:rPr lang="en-US" altLang="zh-CN" dirty="0"/>
              <a:t>Try other methods to address </a:t>
            </a:r>
            <a:r>
              <a:rPr lang="en-US" dirty="0"/>
              <a:t>rare events.</a:t>
            </a:r>
          </a:p>
          <a:p>
            <a:pPr>
              <a:lnSpc>
                <a:spcPct val="150000"/>
              </a:lnSpc>
            </a:pPr>
            <a:r>
              <a:rPr lang="en-US" dirty="0"/>
              <a:t>Try to use the original ordinal response and conduct proportional odds logistic regression.</a:t>
            </a:r>
          </a:p>
          <a:p>
            <a:pPr>
              <a:lnSpc>
                <a:spcPct val="150000"/>
              </a:lnSpc>
            </a:pPr>
            <a:r>
              <a:rPr lang="en-US" dirty="0"/>
              <a:t>Try to include more data and deal with imbalanced dataset.</a:t>
            </a:r>
          </a:p>
        </p:txBody>
      </p:sp>
    </p:spTree>
    <p:extLst>
      <p:ext uri="{BB962C8B-B14F-4D97-AF65-F5344CB8AC3E}">
        <p14:creationId xmlns:p14="http://schemas.microsoft.com/office/powerpoint/2010/main" val="118872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fontScale="85000" lnSpcReduction="20000"/>
          </a:bodyPr>
          <a:lstStyle/>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Bomba, L., Walter, K., &amp;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Soranzo</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N. (2017). The impact of rare and low-frequency genetic variants in common disease.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Genome biology</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18</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1-17.</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[2] Chen, J., Li, X., Zhong, H., Meng, Y., &amp; Du, H. (2019). Systematic comparison of germline variant calling pipelines cross multiple next-generation sequencers.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Scientific reports</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9</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1-13.</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[3] Cornish, A., &amp;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Guda</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C. (2015). A comparison of variant calling pipelines using genome in a bottle as a reference.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BioMed research international</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2015</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[4] King, G., &amp; Zeng, L. (2001). Logistic regression in rare events data.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Political analysis</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9</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(2), 137-163.</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[5] Kumaran, M., Subramanian, U., &amp; Devarajan, B. (2019). Performance assessment of variant calling pipelines using human whole exome sequencing and simulated data.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BMC bioinformatics</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20</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1-11.</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[6] Li, M. M., Datto, M.,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Duncavage</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E. J., Kulkarni, S., Lindeman, N. I., Roy, S., ... &amp;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Nikiforova</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M. N. (2017). Standards and guidelines for the interpretation and reporting of sequence variants in cancer: a joint consensus recommendation of the Association for Molecular Pathology, American Society of Clinical Oncology, and College of American Pathologists.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The Journal of molecular diagnostics</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19</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4-23.</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[7] Ren, Z.,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Povysil</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G.,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Hostyk</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J. A., Cui, H., Bhardwaj, N., &amp; Goldstein, D. B. (2021). ATAV: a comprehensive platform for population-scale genomic analyses.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BMC bioinformatics</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22</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(1), 1-15.</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a:p>
            <a:pPr marL="0" marR="0" algn="just">
              <a:lnSpc>
                <a:spcPct val="107000"/>
              </a:lnSpc>
              <a:spcBef>
                <a:spcPts val="0"/>
              </a:spcBef>
              <a:spcAft>
                <a:spcPts val="800"/>
              </a:spcAft>
            </a:pP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[8] Richards, C. S., Bale, S., </a:t>
            </a:r>
            <a:r>
              <a:rPr lang="en-US" sz="1800" dirty="0" err="1">
                <a:solidFill>
                  <a:srgbClr val="0070C0"/>
                </a:solidFill>
                <a:effectLst/>
                <a:latin typeface="Arial" panose="020B0604020202020204" pitchFamily="34" charset="0"/>
                <a:ea typeface="DengXian" panose="02010600030101010101" pitchFamily="2" charset="-122"/>
                <a:cs typeface="Arial" panose="020B0604020202020204" pitchFamily="34" charset="0"/>
              </a:rPr>
              <a:t>Bellissimo</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D. B., Das, S., Grody, W. W., Hegde, M. R., ... &amp; Ward, B. E. (2008). ACMG recommendations for standards for interpretation and reporting of sequence variations: Revisions 2007.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Genetics in Medicine</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 </a:t>
            </a:r>
            <a:r>
              <a:rPr lang="en-US" sz="1800" i="1" dirty="0">
                <a:solidFill>
                  <a:srgbClr val="0070C0"/>
                </a:solidFill>
                <a:effectLst/>
                <a:latin typeface="Arial" panose="020B0604020202020204" pitchFamily="34" charset="0"/>
                <a:ea typeface="DengXian" panose="02010600030101010101" pitchFamily="2" charset="-122"/>
                <a:cs typeface="Arial" panose="020B0604020202020204" pitchFamily="34" charset="0"/>
              </a:rPr>
              <a:t>10</a:t>
            </a:r>
            <a:r>
              <a:rPr lang="en-US" sz="1800" dirty="0">
                <a:solidFill>
                  <a:srgbClr val="0070C0"/>
                </a:solidFill>
                <a:effectLst/>
                <a:latin typeface="Arial" panose="020B0604020202020204" pitchFamily="34" charset="0"/>
                <a:ea typeface="DengXian" panose="02010600030101010101" pitchFamily="2" charset="-122"/>
                <a:cs typeface="Arial" panose="020B0604020202020204" pitchFamily="34" charset="0"/>
              </a:rPr>
              <a:t>(4), 294-300.</a:t>
            </a:r>
            <a:endParaRPr lang="en-US" sz="1800" dirty="0">
              <a:solidFill>
                <a:srgbClr val="0070C0"/>
              </a:solidFill>
              <a:effectLst/>
              <a:latin typeface="DengXian" panose="02010600030101010101" pitchFamily="2" charset="-122"/>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3224510"/>
      </p:ext>
    </p:extLst>
  </p:cSld>
  <p:clrMapOvr>
    <a:masterClrMapping/>
  </p:clrMapOvr>
</p:sld>
</file>

<file path=ppt/theme/theme1.xml><?xml version="1.0" encoding="utf-8"?>
<a:theme xmlns:a="http://schemas.openxmlformats.org/drawingml/2006/main" name="6_sos_1">
  <a:themeElements>
    <a:clrScheme name="Custom 2">
      <a:dk1>
        <a:srgbClr val="FFFFFF"/>
      </a:dk1>
      <a:lt1>
        <a:sysClr val="window" lastClr="FFFFFF"/>
      </a:lt1>
      <a:dk2>
        <a:srgbClr val="000000"/>
      </a:dk2>
      <a:lt2>
        <a:srgbClr val="454545"/>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3F1FA601FFA14A8D452CB037BC5DAB" ma:contentTypeVersion="13" ma:contentTypeDescription="Create a new document." ma:contentTypeScope="" ma:versionID="eff80913c79f5b7a8635f9eaf00f3a19">
  <xsd:schema xmlns:xsd="http://www.w3.org/2001/XMLSchema" xmlns:xs="http://www.w3.org/2001/XMLSchema" xmlns:p="http://schemas.microsoft.com/office/2006/metadata/properties" xmlns:ns3="bb6dcc3c-fe6c-4fe4-a172-0a88a6d510a2" xmlns:ns4="ec7ce5cb-709e-4fe0-a46a-ae828e38cdac" targetNamespace="http://schemas.microsoft.com/office/2006/metadata/properties" ma:root="true" ma:fieldsID="4bc2900f5b82539adbc7bd74c270045d" ns3:_="" ns4:_="">
    <xsd:import namespace="bb6dcc3c-fe6c-4fe4-a172-0a88a6d510a2"/>
    <xsd:import namespace="ec7ce5cb-709e-4fe0-a46a-ae828e38cda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6dcc3c-fe6c-4fe4-a172-0a88a6d510a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7ce5cb-709e-4fe0-a46a-ae828e38cda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16E794-4770-4B15-8067-3BB62547E397}">
  <ds:schemaRefs>
    <ds:schemaRef ds:uri="http://schemas.microsoft.com/sharepoint/v3/contenttype/forms"/>
  </ds:schemaRefs>
</ds:datastoreItem>
</file>

<file path=customXml/itemProps2.xml><?xml version="1.0" encoding="utf-8"?>
<ds:datastoreItem xmlns:ds="http://schemas.openxmlformats.org/officeDocument/2006/customXml" ds:itemID="{60308570-206F-4AB7-AD2F-E1621B46E714}">
  <ds:schemaRefs>
    <ds:schemaRef ds:uri="bb6dcc3c-fe6c-4fe4-a172-0a88a6d510a2"/>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ec7ce5cb-709e-4fe0-a46a-ae828e38cdac"/>
  </ds:schemaRefs>
</ds:datastoreItem>
</file>

<file path=customXml/itemProps3.xml><?xml version="1.0" encoding="utf-8"?>
<ds:datastoreItem xmlns:ds="http://schemas.openxmlformats.org/officeDocument/2006/customXml" ds:itemID="{8316F1E6-946B-489B-9DF6-2A0236DD1F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6dcc3c-fe6c-4fe4-a172-0a88a6d510a2"/>
    <ds:schemaRef ds:uri="ec7ce5cb-709e-4fe0-a46a-ae828e38cd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1432</TotalTime>
  <Words>800</Words>
  <Application>Microsoft Office PowerPoint</Application>
  <PresentationFormat>Widescreen</PresentationFormat>
  <Paragraphs>105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Avenir</vt:lpstr>
      <vt:lpstr>Circular Std Book</vt:lpstr>
      <vt:lpstr>DengXian</vt:lpstr>
      <vt:lpstr>Arial</vt:lpstr>
      <vt:lpstr>Calibri</vt:lpstr>
      <vt:lpstr>Gill Sans MT</vt:lpstr>
      <vt:lpstr>Tw Cen MT Condensed</vt:lpstr>
      <vt:lpstr>6_sos_1</vt:lpstr>
      <vt:lpstr>Using Machine Learning to Identify True Variants for Precision Medicine</vt:lpstr>
      <vt:lpstr>Background/Introduction </vt:lpstr>
      <vt:lpstr>Data</vt:lpstr>
      <vt:lpstr>Data</vt:lpstr>
      <vt:lpstr>Methods</vt:lpstr>
      <vt:lpstr>Statistical Analysis/Results</vt:lpstr>
      <vt:lpstr>Conclusions</vt:lpstr>
      <vt:lpstr>Reference</vt:lpstr>
    </vt:vector>
  </TitlesOfParts>
  <Company>Columbia University - MSPH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DOCTORAL VISIT DAY!</dc:title>
  <dc:creator>Herrera, Justine</dc:creator>
  <cp:lastModifiedBy>Cong Zhang</cp:lastModifiedBy>
  <cp:revision>38</cp:revision>
  <dcterms:created xsi:type="dcterms:W3CDTF">2021-02-03T13:50:06Z</dcterms:created>
  <dcterms:modified xsi:type="dcterms:W3CDTF">2022-04-29T14:45:05Z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0x010100673F1FA601FFA14A8D452CB037BC5DAB</vt:lpwstr>
  </property>
</Properties>
</file>