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8" r:id="rId3"/>
    <p:sldMasterId id="2147483668" r:id="rId4"/>
  </p:sldMasterIdLst>
  <p:notesMasterIdLst>
    <p:notesMasterId r:id="rId22"/>
  </p:notesMasterIdLst>
  <p:handoutMasterIdLst>
    <p:handoutMasterId r:id="rId23"/>
  </p:handoutMasterIdLst>
  <p:sldIdLst>
    <p:sldId id="3195" r:id="rId5"/>
    <p:sldId id="3484" r:id="rId6"/>
    <p:sldId id="3469" r:id="rId7"/>
    <p:sldId id="3472" r:id="rId8"/>
    <p:sldId id="3473" r:id="rId9"/>
    <p:sldId id="3475" r:id="rId10"/>
    <p:sldId id="3478" r:id="rId11"/>
    <p:sldId id="3479" r:id="rId12"/>
    <p:sldId id="3486" r:id="rId13"/>
    <p:sldId id="3480" r:id="rId14"/>
    <p:sldId id="3489" r:id="rId15"/>
    <p:sldId id="3470" r:id="rId16"/>
    <p:sldId id="3491" r:id="rId17"/>
    <p:sldId id="3481" r:id="rId18"/>
    <p:sldId id="3493" r:id="rId19"/>
    <p:sldId id="3474" r:id="rId20"/>
    <p:sldId id="3482" r:id="rId21"/>
  </p:sldIdLst>
  <p:sldSz cx="12192000" cy="6858000"/>
  <p:notesSz cx="6797675" cy="992632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9" userDrawn="1">
          <p15:clr>
            <a:srgbClr val="A4A3A4"/>
          </p15:clr>
        </p15:guide>
        <p15:guide id="2" pos="38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B90"/>
    <a:srgbClr val="039DC0"/>
    <a:srgbClr val="0284B2"/>
    <a:srgbClr val="013F56"/>
    <a:srgbClr val="078F69"/>
    <a:srgbClr val="8C0014"/>
    <a:srgbClr val="FF33CC"/>
    <a:srgbClr val="66FF33"/>
    <a:srgbClr val="008A3E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88400" autoAdjust="0"/>
  </p:normalViewPr>
  <p:slideViewPr>
    <p:cSldViewPr snapToGrid="0" showGuides="1">
      <p:cViewPr varScale="1">
        <p:scale>
          <a:sx n="102" d="100"/>
          <a:sy n="102" d="100"/>
        </p:scale>
        <p:origin x="384" y="76"/>
      </p:cViewPr>
      <p:guideLst>
        <p:guide orient="horz" pos="2239"/>
        <p:guide pos="3820"/>
      </p:guideLst>
    </p:cSldViewPr>
  </p:slideViewPr>
  <p:outlineViewPr>
    <p:cViewPr>
      <p:scale>
        <a:sx n="33" d="100"/>
        <a:sy n="33" d="100"/>
      </p:scale>
      <p:origin x="0" y="2039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0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6189" cy="495700"/>
          </a:xfrm>
          <a:prstGeom prst="rect">
            <a:avLst/>
          </a:prstGeom>
        </p:spPr>
        <p:txBody>
          <a:bodyPr vert="horz" lIns="90553" tIns="45277" rIns="90553" bIns="45277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900" y="3"/>
            <a:ext cx="2946189" cy="495700"/>
          </a:xfrm>
          <a:prstGeom prst="rect">
            <a:avLst/>
          </a:prstGeom>
        </p:spPr>
        <p:txBody>
          <a:bodyPr vert="horz" lIns="90553" tIns="45277" rIns="90553" bIns="45277" rtlCol="0"/>
          <a:lstStyle>
            <a:lvl1pPr algn="r">
              <a:defRPr sz="1200"/>
            </a:lvl1pPr>
          </a:lstStyle>
          <a:p>
            <a:fld id="{541B1A27-2738-4D25-8CB0-5D0C90CBD8EB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9362"/>
            <a:ext cx="2946189" cy="495700"/>
          </a:xfrm>
          <a:prstGeom prst="rect">
            <a:avLst/>
          </a:prstGeom>
        </p:spPr>
        <p:txBody>
          <a:bodyPr vert="horz" lIns="90553" tIns="45277" rIns="90553" bIns="45277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900" y="9429362"/>
            <a:ext cx="2946189" cy="495700"/>
          </a:xfrm>
          <a:prstGeom prst="rect">
            <a:avLst/>
          </a:prstGeom>
        </p:spPr>
        <p:txBody>
          <a:bodyPr vert="horz" lIns="90553" tIns="45277" rIns="90553" bIns="45277" rtlCol="0" anchor="b"/>
          <a:lstStyle>
            <a:lvl1pPr algn="r">
              <a:defRPr sz="1200"/>
            </a:lvl1pPr>
          </a:lstStyle>
          <a:p>
            <a:fld id="{BC0EAF2E-E237-49C0-81BD-B03F1AF38573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2"/>
          </a:xfrm>
          <a:prstGeom prst="rect">
            <a:avLst/>
          </a:prstGeom>
        </p:spPr>
        <p:txBody>
          <a:bodyPr vert="horz" lIns="90547" tIns="45274" rIns="90547" bIns="45274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6332"/>
          </a:xfrm>
          <a:prstGeom prst="rect">
            <a:avLst/>
          </a:prstGeom>
        </p:spPr>
        <p:txBody>
          <a:bodyPr vert="horz" lIns="90547" tIns="45274" rIns="90547" bIns="45274" rtlCol="0"/>
          <a:lstStyle>
            <a:lvl1pPr algn="r">
              <a:defRPr sz="1200"/>
            </a:lvl1pPr>
          </a:lstStyle>
          <a:p>
            <a:pPr>
              <a:defRPr/>
            </a:pPr>
            <a:fld id="{E7D68B7C-B8BE-4D09-A2A6-4C5FE07D70CD}" type="datetimeFigureOut">
              <a:rPr lang="de-DE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7" tIns="45274" rIns="90547" bIns="4527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0547" tIns="45274" rIns="90547" bIns="45274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  <a:endParaRPr lang="de-DE" noProof="0"/>
          </a:p>
          <a:p>
            <a:pPr lvl="1"/>
            <a:r>
              <a:rPr lang="de-DE" noProof="0"/>
              <a:t>Zweite Ebene</a:t>
            </a:r>
            <a:endParaRPr lang="de-DE" noProof="0"/>
          </a:p>
          <a:p>
            <a:pPr lvl="2"/>
            <a:r>
              <a:rPr lang="de-DE" noProof="0"/>
              <a:t>Dritte Ebene</a:t>
            </a:r>
            <a:endParaRPr lang="de-DE" noProof="0"/>
          </a:p>
          <a:p>
            <a:pPr lvl="3"/>
            <a:r>
              <a:rPr lang="de-DE" noProof="0"/>
              <a:t>Vierte Ebene</a:t>
            </a:r>
            <a:endParaRPr lang="de-DE" noProof="0"/>
          </a:p>
          <a:p>
            <a:pPr lvl="4"/>
            <a:r>
              <a:rPr lang="de-DE" noProof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6332"/>
          </a:xfrm>
          <a:prstGeom prst="rect">
            <a:avLst/>
          </a:prstGeom>
        </p:spPr>
        <p:txBody>
          <a:bodyPr vert="horz" lIns="90547" tIns="45274" rIns="90547" bIns="4527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6" y="9428585"/>
            <a:ext cx="2945659" cy="496332"/>
          </a:xfrm>
          <a:prstGeom prst="rect">
            <a:avLst/>
          </a:prstGeom>
        </p:spPr>
        <p:txBody>
          <a:bodyPr vert="horz" lIns="90547" tIns="45274" rIns="90547" bIns="45274" rtlCol="0" anchor="b"/>
          <a:lstStyle>
            <a:lvl1pPr algn="r">
              <a:defRPr sz="1200"/>
            </a:lvl1pPr>
          </a:lstStyle>
          <a:p>
            <a:pPr>
              <a:defRPr/>
            </a:pPr>
            <a:fld id="{B183E254-1539-4896-863B-969B806CB982}" type="slidenum">
              <a:rPr lang="de-DE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4488286"/>
            <a:ext cx="9770882" cy="944887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8" y="5594181"/>
            <a:ext cx="9770881" cy="5005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25" name="Bildplatzhalter 25"/>
          <p:cNvSpPr>
            <a:spLocks noGrp="1"/>
          </p:cNvSpPr>
          <p:nvPr>
            <p:ph type="pic" sz="quarter" idx="10"/>
          </p:nvPr>
        </p:nvSpPr>
        <p:spPr bwMode="gray">
          <a:xfrm>
            <a:off x="263525" y="1304925"/>
            <a:ext cx="10693400" cy="2642235"/>
          </a:xfrm>
          <a:custGeom>
            <a:avLst/>
            <a:gdLst>
              <a:gd name="connsiteX0" fmla="*/ 10216470 w 10693400"/>
              <a:gd name="connsiteY0" fmla="*/ 0 h 2642235"/>
              <a:gd name="connsiteX1" fmla="*/ 10693400 w 10693400"/>
              <a:gd name="connsiteY1" fmla="*/ 0 h 2642235"/>
              <a:gd name="connsiteX2" fmla="*/ 10693400 w 10693400"/>
              <a:gd name="connsiteY2" fmla="*/ 1058263 h 2642235"/>
              <a:gd name="connsiteX3" fmla="*/ 10216470 w 10693400"/>
              <a:gd name="connsiteY3" fmla="*/ 1058263 h 2642235"/>
              <a:gd name="connsiteX4" fmla="*/ 0 w 10693400"/>
              <a:gd name="connsiteY4" fmla="*/ 0 h 2642235"/>
              <a:gd name="connsiteX5" fmla="*/ 9728668 w 10693400"/>
              <a:gd name="connsiteY5" fmla="*/ 0 h 2642235"/>
              <a:gd name="connsiteX6" fmla="*/ 9728668 w 10693400"/>
              <a:gd name="connsiteY6" fmla="*/ 1058270 h 2642235"/>
              <a:gd name="connsiteX7" fmla="*/ 10216470 w 10693400"/>
              <a:gd name="connsiteY7" fmla="*/ 1058270 h 2642235"/>
              <a:gd name="connsiteX8" fmla="*/ 10216470 w 10693400"/>
              <a:gd name="connsiteY8" fmla="*/ 2642235 h 2642235"/>
              <a:gd name="connsiteX9" fmla="*/ 9722305 w 10693400"/>
              <a:gd name="connsiteY9" fmla="*/ 2642235 h 2642235"/>
              <a:gd name="connsiteX10" fmla="*/ 9722305 w 10693400"/>
              <a:gd name="connsiteY10" fmla="*/ 1058263 h 2642235"/>
              <a:gd name="connsiteX11" fmla="*/ 9240865 w 10693400"/>
              <a:gd name="connsiteY11" fmla="*/ 1058263 h 2642235"/>
              <a:gd name="connsiteX12" fmla="*/ 9240865 w 10693400"/>
              <a:gd name="connsiteY12" fmla="*/ 2642235 h 2642235"/>
              <a:gd name="connsiteX13" fmla="*/ 8746708 w 10693400"/>
              <a:gd name="connsiteY13" fmla="*/ 2642235 h 2642235"/>
              <a:gd name="connsiteX14" fmla="*/ 8746708 w 10693400"/>
              <a:gd name="connsiteY14" fmla="*/ 1058263 h 2642235"/>
              <a:gd name="connsiteX15" fmla="*/ 8265268 w 10693400"/>
              <a:gd name="connsiteY15" fmla="*/ 1058263 h 2642235"/>
              <a:gd name="connsiteX16" fmla="*/ 8265268 w 10693400"/>
              <a:gd name="connsiteY16" fmla="*/ 2642235 h 2642235"/>
              <a:gd name="connsiteX17" fmla="*/ 0 w 10693400"/>
              <a:gd name="connsiteY17" fmla="*/ 2642235 h 264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693400" h="2642235">
                <a:moveTo>
                  <a:pt x="10216470" y="0"/>
                </a:moveTo>
                <a:lnTo>
                  <a:pt x="10693400" y="0"/>
                </a:lnTo>
                <a:lnTo>
                  <a:pt x="10693400" y="1058263"/>
                </a:lnTo>
                <a:lnTo>
                  <a:pt x="10216470" y="1058263"/>
                </a:lnTo>
                <a:close/>
                <a:moveTo>
                  <a:pt x="0" y="0"/>
                </a:moveTo>
                <a:lnTo>
                  <a:pt x="9728668" y="0"/>
                </a:lnTo>
                <a:lnTo>
                  <a:pt x="9728668" y="1058270"/>
                </a:lnTo>
                <a:lnTo>
                  <a:pt x="10216470" y="1058270"/>
                </a:lnTo>
                <a:lnTo>
                  <a:pt x="10216470" y="2642235"/>
                </a:lnTo>
                <a:lnTo>
                  <a:pt x="9722305" y="2642235"/>
                </a:lnTo>
                <a:lnTo>
                  <a:pt x="9722305" y="1058263"/>
                </a:lnTo>
                <a:lnTo>
                  <a:pt x="9240865" y="1058263"/>
                </a:lnTo>
                <a:lnTo>
                  <a:pt x="9240865" y="2642235"/>
                </a:lnTo>
                <a:lnTo>
                  <a:pt x="8746708" y="2642235"/>
                </a:lnTo>
                <a:lnTo>
                  <a:pt x="8746708" y="1058263"/>
                </a:lnTo>
                <a:lnTo>
                  <a:pt x="8265268" y="1058263"/>
                </a:lnTo>
                <a:lnTo>
                  <a:pt x="8265268" y="2642235"/>
                </a:lnTo>
                <a:lnTo>
                  <a:pt x="0" y="26422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263525" y="82386"/>
            <a:ext cx="2003425" cy="83201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3" cstate="hqprint"/>
          <a:srcRect/>
          <a:stretch>
            <a:fillRect/>
          </a:stretch>
        </p:blipFill>
        <p:spPr>
          <a:xfrm>
            <a:off x="9857168" y="265571"/>
            <a:ext cx="2199513" cy="654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4488286"/>
            <a:ext cx="9770882" cy="944887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8" y="5594181"/>
            <a:ext cx="9770881" cy="5005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25" name="Bildplatzhalter 25"/>
          <p:cNvSpPr>
            <a:spLocks noGrp="1"/>
          </p:cNvSpPr>
          <p:nvPr>
            <p:ph type="pic" sz="quarter" idx="10"/>
          </p:nvPr>
        </p:nvSpPr>
        <p:spPr bwMode="gray">
          <a:xfrm>
            <a:off x="263525" y="1304925"/>
            <a:ext cx="10693400" cy="2642235"/>
          </a:xfrm>
          <a:custGeom>
            <a:avLst/>
            <a:gdLst>
              <a:gd name="connsiteX0" fmla="*/ 10216470 w 10693400"/>
              <a:gd name="connsiteY0" fmla="*/ 0 h 2642235"/>
              <a:gd name="connsiteX1" fmla="*/ 10693400 w 10693400"/>
              <a:gd name="connsiteY1" fmla="*/ 0 h 2642235"/>
              <a:gd name="connsiteX2" fmla="*/ 10693400 w 10693400"/>
              <a:gd name="connsiteY2" fmla="*/ 1058263 h 2642235"/>
              <a:gd name="connsiteX3" fmla="*/ 10216470 w 10693400"/>
              <a:gd name="connsiteY3" fmla="*/ 1058263 h 2642235"/>
              <a:gd name="connsiteX4" fmla="*/ 0 w 10693400"/>
              <a:gd name="connsiteY4" fmla="*/ 0 h 2642235"/>
              <a:gd name="connsiteX5" fmla="*/ 9728668 w 10693400"/>
              <a:gd name="connsiteY5" fmla="*/ 0 h 2642235"/>
              <a:gd name="connsiteX6" fmla="*/ 9728668 w 10693400"/>
              <a:gd name="connsiteY6" fmla="*/ 1058270 h 2642235"/>
              <a:gd name="connsiteX7" fmla="*/ 10216470 w 10693400"/>
              <a:gd name="connsiteY7" fmla="*/ 1058270 h 2642235"/>
              <a:gd name="connsiteX8" fmla="*/ 10216470 w 10693400"/>
              <a:gd name="connsiteY8" fmla="*/ 2642235 h 2642235"/>
              <a:gd name="connsiteX9" fmla="*/ 9722305 w 10693400"/>
              <a:gd name="connsiteY9" fmla="*/ 2642235 h 2642235"/>
              <a:gd name="connsiteX10" fmla="*/ 9722305 w 10693400"/>
              <a:gd name="connsiteY10" fmla="*/ 1058263 h 2642235"/>
              <a:gd name="connsiteX11" fmla="*/ 9240865 w 10693400"/>
              <a:gd name="connsiteY11" fmla="*/ 1058263 h 2642235"/>
              <a:gd name="connsiteX12" fmla="*/ 9240865 w 10693400"/>
              <a:gd name="connsiteY12" fmla="*/ 2642235 h 2642235"/>
              <a:gd name="connsiteX13" fmla="*/ 8746708 w 10693400"/>
              <a:gd name="connsiteY13" fmla="*/ 2642235 h 2642235"/>
              <a:gd name="connsiteX14" fmla="*/ 8746708 w 10693400"/>
              <a:gd name="connsiteY14" fmla="*/ 1058263 h 2642235"/>
              <a:gd name="connsiteX15" fmla="*/ 8265268 w 10693400"/>
              <a:gd name="connsiteY15" fmla="*/ 1058263 h 2642235"/>
              <a:gd name="connsiteX16" fmla="*/ 8265268 w 10693400"/>
              <a:gd name="connsiteY16" fmla="*/ 2642235 h 2642235"/>
              <a:gd name="connsiteX17" fmla="*/ 0 w 10693400"/>
              <a:gd name="connsiteY17" fmla="*/ 2642235 h 264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693400" h="2642235">
                <a:moveTo>
                  <a:pt x="10216470" y="0"/>
                </a:moveTo>
                <a:lnTo>
                  <a:pt x="10693400" y="0"/>
                </a:lnTo>
                <a:lnTo>
                  <a:pt x="10693400" y="1058263"/>
                </a:lnTo>
                <a:lnTo>
                  <a:pt x="10216470" y="1058263"/>
                </a:lnTo>
                <a:close/>
                <a:moveTo>
                  <a:pt x="0" y="0"/>
                </a:moveTo>
                <a:lnTo>
                  <a:pt x="9728668" y="0"/>
                </a:lnTo>
                <a:lnTo>
                  <a:pt x="9728668" y="1058270"/>
                </a:lnTo>
                <a:lnTo>
                  <a:pt x="10216470" y="1058270"/>
                </a:lnTo>
                <a:lnTo>
                  <a:pt x="10216470" y="2642235"/>
                </a:lnTo>
                <a:lnTo>
                  <a:pt x="9722305" y="2642235"/>
                </a:lnTo>
                <a:lnTo>
                  <a:pt x="9722305" y="1058263"/>
                </a:lnTo>
                <a:lnTo>
                  <a:pt x="9240865" y="1058263"/>
                </a:lnTo>
                <a:lnTo>
                  <a:pt x="9240865" y="2642235"/>
                </a:lnTo>
                <a:lnTo>
                  <a:pt x="8746708" y="2642235"/>
                </a:lnTo>
                <a:lnTo>
                  <a:pt x="8746708" y="1058263"/>
                </a:lnTo>
                <a:lnTo>
                  <a:pt x="8265268" y="1058263"/>
                </a:lnTo>
                <a:lnTo>
                  <a:pt x="8265268" y="2642235"/>
                </a:lnTo>
                <a:lnTo>
                  <a:pt x="0" y="26422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263525" y="82386"/>
            <a:ext cx="2003425" cy="83201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3" cstate="hqprint"/>
          <a:srcRect/>
          <a:stretch>
            <a:fillRect/>
          </a:stretch>
        </p:blipFill>
        <p:spPr>
          <a:xfrm>
            <a:off x="9857168" y="265571"/>
            <a:ext cx="2199513" cy="654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spcBef>
                <a:spcPts val="600"/>
              </a:spcBef>
              <a:defRPr sz="2000"/>
            </a:lvl1pPr>
            <a:lvl2pPr>
              <a:buClrTx/>
              <a:defRPr sz="2000"/>
            </a:lvl2pPr>
            <a:lvl3pPr>
              <a:buClrTx/>
              <a:defRPr sz="2000"/>
            </a:lvl3pPr>
            <a:lvl4pPr>
              <a:buClrTx/>
              <a:defRPr sz="2000"/>
            </a:lvl4pPr>
            <a:lvl5pPr>
              <a:buClrTx/>
              <a:defRPr sz="2000"/>
            </a:lvl5pPr>
          </a:lstStyle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0245" y="6498252"/>
            <a:ext cx="62992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98990" y="1097279"/>
            <a:ext cx="5472000" cy="52368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1445" y="1097280"/>
            <a:ext cx="5472000" cy="52368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0245" y="6498252"/>
            <a:ext cx="62992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0245" y="6498252"/>
            <a:ext cx="62992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0245" y="6498252"/>
            <a:ext cx="62992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7476" y="1320502"/>
            <a:ext cx="9046530" cy="1058271"/>
          </a:xfrm>
        </p:spPr>
        <p:txBody>
          <a:bodyPr bIns="0" anchor="t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77868" y="2426181"/>
            <a:ext cx="9046530" cy="4354546"/>
          </a:xfrm>
        </p:spPr>
        <p:txBody>
          <a:bodyPr>
            <a:normAutofit/>
          </a:bodyPr>
          <a:lstStyle>
            <a:lvl1pPr marL="0" indent="0">
              <a:defRPr sz="2400" b="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6901133" y="3881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9" name="Freihandform: Form 8"/>
          <p:cNvSpPr/>
          <p:nvPr userDrawn="1"/>
        </p:nvSpPr>
        <p:spPr bwMode="gray">
          <a:xfrm>
            <a:off x="11820720" y="4484062"/>
            <a:ext cx="371280" cy="1053158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rgbClr val="013F56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Freihandform: Form 9"/>
          <p:cNvSpPr/>
          <p:nvPr userDrawn="1"/>
        </p:nvSpPr>
        <p:spPr bwMode="gray">
          <a:xfrm>
            <a:off x="11455592" y="5537213"/>
            <a:ext cx="365128" cy="1320787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rgbClr val="013F56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Freihandform: Form 10"/>
          <p:cNvSpPr/>
          <p:nvPr userDrawn="1"/>
        </p:nvSpPr>
        <p:spPr bwMode="gray">
          <a:xfrm>
            <a:off x="372808" y="1304925"/>
            <a:ext cx="363600" cy="1058271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rgbClr val="013F56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" name="Freihandform: Form 11"/>
          <p:cNvSpPr/>
          <p:nvPr userDrawn="1"/>
        </p:nvSpPr>
        <p:spPr bwMode="gray">
          <a:xfrm>
            <a:off x="0" y="2363189"/>
            <a:ext cx="372808" cy="1318835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rgbClr val="013F56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244475" y="147024"/>
            <a:ext cx="1275762" cy="52981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 cstate="hqprint"/>
          <a:srcRect/>
          <a:stretch>
            <a:fillRect/>
          </a:stretch>
        </p:blipFill>
        <p:spPr>
          <a:xfrm>
            <a:off x="1520237" y="260350"/>
            <a:ext cx="1400629" cy="4164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7476" y="1320502"/>
            <a:ext cx="9046530" cy="1058271"/>
          </a:xfrm>
        </p:spPr>
        <p:txBody>
          <a:bodyPr bIns="0" anchor="t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77868" y="2426181"/>
            <a:ext cx="9046530" cy="4354546"/>
          </a:xfrm>
        </p:spPr>
        <p:txBody>
          <a:bodyPr>
            <a:normAutofit/>
          </a:bodyPr>
          <a:lstStyle>
            <a:lvl1pPr marL="0" indent="0">
              <a:defRPr sz="2400" b="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6901133" y="3881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9" name="Freihandform: Form 8"/>
          <p:cNvSpPr/>
          <p:nvPr userDrawn="1"/>
        </p:nvSpPr>
        <p:spPr bwMode="gray">
          <a:xfrm>
            <a:off x="11820720" y="4484062"/>
            <a:ext cx="371280" cy="1053158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rgbClr val="026B9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Freihandform: Form 9"/>
          <p:cNvSpPr/>
          <p:nvPr userDrawn="1"/>
        </p:nvSpPr>
        <p:spPr bwMode="gray">
          <a:xfrm>
            <a:off x="11455592" y="5537213"/>
            <a:ext cx="365128" cy="1320787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rgbClr val="026B9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Freihandform: Form 10"/>
          <p:cNvSpPr/>
          <p:nvPr userDrawn="1"/>
        </p:nvSpPr>
        <p:spPr bwMode="gray">
          <a:xfrm>
            <a:off x="372808" y="1304925"/>
            <a:ext cx="363600" cy="1058271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rgbClr val="026B9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" name="Freihandform: Form 11"/>
          <p:cNvSpPr/>
          <p:nvPr userDrawn="1"/>
        </p:nvSpPr>
        <p:spPr bwMode="gray">
          <a:xfrm>
            <a:off x="0" y="2363189"/>
            <a:ext cx="372808" cy="1318835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rgbClr val="026B9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244475" y="147024"/>
            <a:ext cx="1275762" cy="52981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 cstate="hqprint"/>
          <a:srcRect/>
          <a:stretch>
            <a:fillRect/>
          </a:stretch>
        </p:blipFill>
        <p:spPr>
          <a:xfrm>
            <a:off x="1520237" y="260350"/>
            <a:ext cx="1400629" cy="4164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7476" y="1320502"/>
            <a:ext cx="9046530" cy="1058271"/>
          </a:xfrm>
        </p:spPr>
        <p:txBody>
          <a:bodyPr bIns="0" anchor="t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77868" y="2426181"/>
            <a:ext cx="9046530" cy="4354546"/>
          </a:xfrm>
        </p:spPr>
        <p:txBody>
          <a:bodyPr>
            <a:normAutofit/>
          </a:bodyPr>
          <a:lstStyle>
            <a:lvl1pPr marL="0" indent="0">
              <a:defRPr sz="2400" b="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6901133" y="3881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9" name="Freihandform: Form 8"/>
          <p:cNvSpPr/>
          <p:nvPr userDrawn="1"/>
        </p:nvSpPr>
        <p:spPr bwMode="gray">
          <a:xfrm>
            <a:off x="11820720" y="4484062"/>
            <a:ext cx="371280" cy="1053158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rgbClr val="039DC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Freihandform: Form 9"/>
          <p:cNvSpPr/>
          <p:nvPr userDrawn="1"/>
        </p:nvSpPr>
        <p:spPr bwMode="gray">
          <a:xfrm>
            <a:off x="11455592" y="5537213"/>
            <a:ext cx="365128" cy="1320787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rgbClr val="039DC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Freihandform: Form 10"/>
          <p:cNvSpPr/>
          <p:nvPr userDrawn="1"/>
        </p:nvSpPr>
        <p:spPr bwMode="gray">
          <a:xfrm>
            <a:off x="372808" y="1304925"/>
            <a:ext cx="363600" cy="1058271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rgbClr val="039DC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" name="Freihandform: Form 11"/>
          <p:cNvSpPr/>
          <p:nvPr userDrawn="1"/>
        </p:nvSpPr>
        <p:spPr bwMode="gray">
          <a:xfrm>
            <a:off x="0" y="2363189"/>
            <a:ext cx="372808" cy="1318835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rgbClr val="039DC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244475" y="147024"/>
            <a:ext cx="1275762" cy="52981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 cstate="hqprint"/>
          <a:srcRect/>
          <a:stretch>
            <a:fillRect/>
          </a:stretch>
        </p:blipFill>
        <p:spPr>
          <a:xfrm>
            <a:off x="1520237" y="260350"/>
            <a:ext cx="1400629" cy="4164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90" y="6486671"/>
            <a:ext cx="1878428" cy="37132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43334" y="6498252"/>
            <a:ext cx="670560" cy="359748"/>
          </a:xfrm>
          <a:prstGeom prst="ellipse">
            <a:avLst/>
          </a:prstGeom>
        </p:spPr>
        <p:txBody>
          <a:bodyPr/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fld id="{B5A2ADDC-D8EE-4688-A99D-5A207A7AFCB1}" type="slidenum">
              <a:rPr lang="de-DE" smtClean="0"/>
            </a:fld>
            <a:endParaRPr lang="de-D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0245" y="6498252"/>
            <a:ext cx="5535905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4488286"/>
            <a:ext cx="9770882" cy="944887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8" y="5594181"/>
            <a:ext cx="9770881" cy="5005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25" name="Bildplatzhalter 25"/>
          <p:cNvSpPr>
            <a:spLocks noGrp="1"/>
          </p:cNvSpPr>
          <p:nvPr>
            <p:ph type="pic" sz="quarter" idx="10"/>
          </p:nvPr>
        </p:nvSpPr>
        <p:spPr bwMode="gray">
          <a:xfrm>
            <a:off x="263525" y="1304925"/>
            <a:ext cx="10693400" cy="2642235"/>
          </a:xfrm>
          <a:custGeom>
            <a:avLst/>
            <a:gdLst>
              <a:gd name="connsiteX0" fmla="*/ 10216470 w 10693400"/>
              <a:gd name="connsiteY0" fmla="*/ 0 h 2642235"/>
              <a:gd name="connsiteX1" fmla="*/ 10693400 w 10693400"/>
              <a:gd name="connsiteY1" fmla="*/ 0 h 2642235"/>
              <a:gd name="connsiteX2" fmla="*/ 10693400 w 10693400"/>
              <a:gd name="connsiteY2" fmla="*/ 1058263 h 2642235"/>
              <a:gd name="connsiteX3" fmla="*/ 10216470 w 10693400"/>
              <a:gd name="connsiteY3" fmla="*/ 1058263 h 2642235"/>
              <a:gd name="connsiteX4" fmla="*/ 0 w 10693400"/>
              <a:gd name="connsiteY4" fmla="*/ 0 h 2642235"/>
              <a:gd name="connsiteX5" fmla="*/ 9728668 w 10693400"/>
              <a:gd name="connsiteY5" fmla="*/ 0 h 2642235"/>
              <a:gd name="connsiteX6" fmla="*/ 9728668 w 10693400"/>
              <a:gd name="connsiteY6" fmla="*/ 1058270 h 2642235"/>
              <a:gd name="connsiteX7" fmla="*/ 10216470 w 10693400"/>
              <a:gd name="connsiteY7" fmla="*/ 1058270 h 2642235"/>
              <a:gd name="connsiteX8" fmla="*/ 10216470 w 10693400"/>
              <a:gd name="connsiteY8" fmla="*/ 2642235 h 2642235"/>
              <a:gd name="connsiteX9" fmla="*/ 9722305 w 10693400"/>
              <a:gd name="connsiteY9" fmla="*/ 2642235 h 2642235"/>
              <a:gd name="connsiteX10" fmla="*/ 9722305 w 10693400"/>
              <a:gd name="connsiteY10" fmla="*/ 1058263 h 2642235"/>
              <a:gd name="connsiteX11" fmla="*/ 9240865 w 10693400"/>
              <a:gd name="connsiteY11" fmla="*/ 1058263 h 2642235"/>
              <a:gd name="connsiteX12" fmla="*/ 9240865 w 10693400"/>
              <a:gd name="connsiteY12" fmla="*/ 2642235 h 2642235"/>
              <a:gd name="connsiteX13" fmla="*/ 8746708 w 10693400"/>
              <a:gd name="connsiteY13" fmla="*/ 2642235 h 2642235"/>
              <a:gd name="connsiteX14" fmla="*/ 8746708 w 10693400"/>
              <a:gd name="connsiteY14" fmla="*/ 1058263 h 2642235"/>
              <a:gd name="connsiteX15" fmla="*/ 8265268 w 10693400"/>
              <a:gd name="connsiteY15" fmla="*/ 1058263 h 2642235"/>
              <a:gd name="connsiteX16" fmla="*/ 8265268 w 10693400"/>
              <a:gd name="connsiteY16" fmla="*/ 2642235 h 2642235"/>
              <a:gd name="connsiteX17" fmla="*/ 0 w 10693400"/>
              <a:gd name="connsiteY17" fmla="*/ 2642235 h 264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693400" h="2642235">
                <a:moveTo>
                  <a:pt x="10216470" y="0"/>
                </a:moveTo>
                <a:lnTo>
                  <a:pt x="10693400" y="0"/>
                </a:lnTo>
                <a:lnTo>
                  <a:pt x="10693400" y="1058263"/>
                </a:lnTo>
                <a:lnTo>
                  <a:pt x="10216470" y="1058263"/>
                </a:lnTo>
                <a:close/>
                <a:moveTo>
                  <a:pt x="0" y="0"/>
                </a:moveTo>
                <a:lnTo>
                  <a:pt x="9728668" y="0"/>
                </a:lnTo>
                <a:lnTo>
                  <a:pt x="9728668" y="1058270"/>
                </a:lnTo>
                <a:lnTo>
                  <a:pt x="10216470" y="1058270"/>
                </a:lnTo>
                <a:lnTo>
                  <a:pt x="10216470" y="2642235"/>
                </a:lnTo>
                <a:lnTo>
                  <a:pt x="9722305" y="2642235"/>
                </a:lnTo>
                <a:lnTo>
                  <a:pt x="9722305" y="1058263"/>
                </a:lnTo>
                <a:lnTo>
                  <a:pt x="9240865" y="1058263"/>
                </a:lnTo>
                <a:lnTo>
                  <a:pt x="9240865" y="2642235"/>
                </a:lnTo>
                <a:lnTo>
                  <a:pt x="8746708" y="2642235"/>
                </a:lnTo>
                <a:lnTo>
                  <a:pt x="8746708" y="1058263"/>
                </a:lnTo>
                <a:lnTo>
                  <a:pt x="8265268" y="1058263"/>
                </a:lnTo>
                <a:lnTo>
                  <a:pt x="8265268" y="2642235"/>
                </a:lnTo>
                <a:lnTo>
                  <a:pt x="0" y="26422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263525" y="82386"/>
            <a:ext cx="2003425" cy="83201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3" cstate="hqprint"/>
          <a:srcRect/>
          <a:stretch>
            <a:fillRect/>
          </a:stretch>
        </p:blipFill>
        <p:spPr>
          <a:xfrm>
            <a:off x="9857168" y="265571"/>
            <a:ext cx="2199513" cy="654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spcBef>
                <a:spcPts val="600"/>
              </a:spcBef>
              <a:defRPr sz="2000"/>
            </a:lvl1pPr>
            <a:lvl2pPr>
              <a:buClrTx/>
              <a:defRPr sz="2000"/>
            </a:lvl2pPr>
            <a:lvl3pPr>
              <a:buClrTx/>
              <a:defRPr sz="2000"/>
            </a:lvl3pPr>
            <a:lvl4pPr>
              <a:buClrTx/>
              <a:defRPr sz="2000"/>
            </a:lvl4pPr>
            <a:lvl5pPr>
              <a:buClrTx/>
              <a:defRPr sz="2000"/>
            </a:lvl5pPr>
          </a:lstStyle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0245" y="6498252"/>
            <a:ext cx="62992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spcBef>
                <a:spcPts val="600"/>
              </a:spcBef>
              <a:defRPr sz="2000"/>
            </a:lvl1pPr>
            <a:lvl2pPr>
              <a:buClrTx/>
              <a:defRPr sz="2000"/>
            </a:lvl2pPr>
            <a:lvl3pPr>
              <a:buClrTx/>
              <a:defRPr sz="2000"/>
            </a:lvl3pPr>
            <a:lvl4pPr>
              <a:buClrTx/>
              <a:defRPr sz="2000"/>
            </a:lvl4pPr>
            <a:lvl5pPr>
              <a:buClrTx/>
              <a:defRPr sz="2000"/>
            </a:lvl5pPr>
          </a:lstStyle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0245" y="6498252"/>
            <a:ext cx="62992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98990" y="1097279"/>
            <a:ext cx="5472000" cy="52368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1445" y="1097280"/>
            <a:ext cx="5472000" cy="52368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0245" y="6498252"/>
            <a:ext cx="62992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0245" y="6498252"/>
            <a:ext cx="62992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0245" y="6498252"/>
            <a:ext cx="62992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7476" y="1320502"/>
            <a:ext cx="9046530" cy="1058271"/>
          </a:xfrm>
        </p:spPr>
        <p:txBody>
          <a:bodyPr bIns="0" anchor="t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77868" y="2426181"/>
            <a:ext cx="9046530" cy="4354546"/>
          </a:xfrm>
        </p:spPr>
        <p:txBody>
          <a:bodyPr>
            <a:normAutofit/>
          </a:bodyPr>
          <a:lstStyle>
            <a:lvl1pPr marL="0" indent="0">
              <a:defRPr sz="2400" b="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6901133" y="3881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9" name="Freihandform: Form 8"/>
          <p:cNvSpPr/>
          <p:nvPr userDrawn="1"/>
        </p:nvSpPr>
        <p:spPr bwMode="gray">
          <a:xfrm>
            <a:off x="11820720" y="4484062"/>
            <a:ext cx="371280" cy="1053158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rgbClr val="013F56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0" name="Freihandform: Form 9"/>
          <p:cNvSpPr/>
          <p:nvPr userDrawn="1"/>
        </p:nvSpPr>
        <p:spPr bwMode="gray">
          <a:xfrm>
            <a:off x="11455592" y="5537213"/>
            <a:ext cx="365128" cy="1320787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rgbClr val="013F56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1" name="Freihandform: Form 10"/>
          <p:cNvSpPr/>
          <p:nvPr userDrawn="1"/>
        </p:nvSpPr>
        <p:spPr bwMode="gray">
          <a:xfrm>
            <a:off x="372808" y="1304925"/>
            <a:ext cx="363600" cy="1058271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rgbClr val="013F56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2" name="Freihandform: Form 11"/>
          <p:cNvSpPr/>
          <p:nvPr userDrawn="1"/>
        </p:nvSpPr>
        <p:spPr bwMode="gray">
          <a:xfrm>
            <a:off x="0" y="2363189"/>
            <a:ext cx="372808" cy="1318835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rgbClr val="013F56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244475" y="147024"/>
            <a:ext cx="1275762" cy="52981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 cstate="hqprint"/>
          <a:srcRect/>
          <a:stretch>
            <a:fillRect/>
          </a:stretch>
        </p:blipFill>
        <p:spPr>
          <a:xfrm>
            <a:off x="1520237" y="260350"/>
            <a:ext cx="1400629" cy="4164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7476" y="1320502"/>
            <a:ext cx="9046530" cy="1058271"/>
          </a:xfrm>
        </p:spPr>
        <p:txBody>
          <a:bodyPr bIns="0" anchor="t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77868" y="2426181"/>
            <a:ext cx="9046530" cy="4354546"/>
          </a:xfrm>
        </p:spPr>
        <p:txBody>
          <a:bodyPr>
            <a:normAutofit/>
          </a:bodyPr>
          <a:lstStyle>
            <a:lvl1pPr marL="0" indent="0">
              <a:defRPr sz="2400" b="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6901133" y="3881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9" name="Freihandform: Form 8"/>
          <p:cNvSpPr/>
          <p:nvPr userDrawn="1"/>
        </p:nvSpPr>
        <p:spPr bwMode="gray">
          <a:xfrm>
            <a:off x="11820720" y="4484062"/>
            <a:ext cx="371280" cy="1053158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rgbClr val="026B9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0" name="Freihandform: Form 9"/>
          <p:cNvSpPr/>
          <p:nvPr userDrawn="1"/>
        </p:nvSpPr>
        <p:spPr bwMode="gray">
          <a:xfrm>
            <a:off x="11455592" y="5537213"/>
            <a:ext cx="365128" cy="1320787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rgbClr val="026B9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1" name="Freihandform: Form 10"/>
          <p:cNvSpPr/>
          <p:nvPr userDrawn="1"/>
        </p:nvSpPr>
        <p:spPr bwMode="gray">
          <a:xfrm>
            <a:off x="372808" y="1304925"/>
            <a:ext cx="363600" cy="1058271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rgbClr val="026B9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2" name="Freihandform: Form 11"/>
          <p:cNvSpPr/>
          <p:nvPr userDrawn="1"/>
        </p:nvSpPr>
        <p:spPr bwMode="gray">
          <a:xfrm>
            <a:off x="0" y="2363189"/>
            <a:ext cx="372808" cy="1318835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rgbClr val="026B9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244475" y="147024"/>
            <a:ext cx="1275762" cy="52981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 cstate="hqprint"/>
          <a:srcRect/>
          <a:stretch>
            <a:fillRect/>
          </a:stretch>
        </p:blipFill>
        <p:spPr>
          <a:xfrm>
            <a:off x="1520237" y="260350"/>
            <a:ext cx="1400629" cy="4164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7476" y="1320502"/>
            <a:ext cx="9046530" cy="1058271"/>
          </a:xfrm>
        </p:spPr>
        <p:txBody>
          <a:bodyPr bIns="0" anchor="t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77868" y="2426181"/>
            <a:ext cx="9046530" cy="4354546"/>
          </a:xfrm>
        </p:spPr>
        <p:txBody>
          <a:bodyPr>
            <a:normAutofit/>
          </a:bodyPr>
          <a:lstStyle>
            <a:lvl1pPr marL="0" indent="0">
              <a:defRPr sz="2400" b="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6901133" y="3881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9" name="Freihandform: Form 8"/>
          <p:cNvSpPr/>
          <p:nvPr userDrawn="1"/>
        </p:nvSpPr>
        <p:spPr bwMode="gray">
          <a:xfrm>
            <a:off x="11820720" y="4484062"/>
            <a:ext cx="371280" cy="1053158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rgbClr val="039DC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0" name="Freihandform: Form 9"/>
          <p:cNvSpPr/>
          <p:nvPr userDrawn="1"/>
        </p:nvSpPr>
        <p:spPr bwMode="gray">
          <a:xfrm>
            <a:off x="11455592" y="5537213"/>
            <a:ext cx="365128" cy="1320787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rgbClr val="039DC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1" name="Freihandform: Form 10"/>
          <p:cNvSpPr/>
          <p:nvPr userDrawn="1"/>
        </p:nvSpPr>
        <p:spPr bwMode="gray">
          <a:xfrm>
            <a:off x="372808" y="1304925"/>
            <a:ext cx="363600" cy="1058271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rgbClr val="039DC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2" name="Freihandform: Form 11"/>
          <p:cNvSpPr/>
          <p:nvPr userDrawn="1"/>
        </p:nvSpPr>
        <p:spPr bwMode="gray">
          <a:xfrm>
            <a:off x="0" y="2363189"/>
            <a:ext cx="372808" cy="1318835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rgbClr val="039DC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244475" y="147024"/>
            <a:ext cx="1275762" cy="52981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 cstate="hqprint"/>
          <a:srcRect/>
          <a:stretch>
            <a:fillRect/>
          </a:stretch>
        </p:blipFill>
        <p:spPr>
          <a:xfrm>
            <a:off x="1520237" y="260350"/>
            <a:ext cx="1400629" cy="4164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90" y="6486671"/>
            <a:ext cx="1878428" cy="37132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43334" y="6498252"/>
            <a:ext cx="670560" cy="359748"/>
          </a:xfrm>
          <a:prstGeom prst="ellipse">
            <a:avLst/>
          </a:prstGeom>
        </p:spPr>
        <p:txBody>
          <a:bodyPr/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fld id="{B5A2ADDC-D8EE-4688-A99D-5A207A7AFCB1}" type="slidenum">
              <a:rPr lang="de-DE" smtClean="0"/>
            </a:fld>
            <a:endParaRPr lang="de-D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0245" y="6498252"/>
            <a:ext cx="5535905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98990" y="1097279"/>
            <a:ext cx="5472000" cy="52368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1445" y="1097280"/>
            <a:ext cx="5472000" cy="52368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0245" y="6498252"/>
            <a:ext cx="62992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0245" y="6498252"/>
            <a:ext cx="62992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0245" y="6498252"/>
            <a:ext cx="6299200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7476" y="1320502"/>
            <a:ext cx="9046530" cy="1058271"/>
          </a:xfrm>
        </p:spPr>
        <p:txBody>
          <a:bodyPr bIns="0" anchor="t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77868" y="2426181"/>
            <a:ext cx="9046530" cy="4354546"/>
          </a:xfrm>
        </p:spPr>
        <p:txBody>
          <a:bodyPr>
            <a:normAutofit/>
          </a:bodyPr>
          <a:lstStyle>
            <a:lvl1pPr marL="0" indent="0">
              <a:defRPr sz="2400" b="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6901133" y="3881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9" name="Freihandform: Form 8"/>
          <p:cNvSpPr/>
          <p:nvPr userDrawn="1"/>
        </p:nvSpPr>
        <p:spPr bwMode="gray">
          <a:xfrm>
            <a:off x="11820720" y="4484062"/>
            <a:ext cx="371280" cy="1053158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rgbClr val="013F56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0" name="Freihandform: Form 9"/>
          <p:cNvSpPr/>
          <p:nvPr userDrawn="1"/>
        </p:nvSpPr>
        <p:spPr bwMode="gray">
          <a:xfrm>
            <a:off x="11455592" y="5537213"/>
            <a:ext cx="365128" cy="1320787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rgbClr val="013F56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1" name="Freihandform: Form 10"/>
          <p:cNvSpPr/>
          <p:nvPr userDrawn="1"/>
        </p:nvSpPr>
        <p:spPr bwMode="gray">
          <a:xfrm>
            <a:off x="372808" y="1304925"/>
            <a:ext cx="363600" cy="1058271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rgbClr val="013F56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2" name="Freihandform: Form 11"/>
          <p:cNvSpPr/>
          <p:nvPr userDrawn="1"/>
        </p:nvSpPr>
        <p:spPr bwMode="gray">
          <a:xfrm>
            <a:off x="0" y="2363189"/>
            <a:ext cx="372808" cy="1318835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rgbClr val="013F56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244475" y="147024"/>
            <a:ext cx="1275762" cy="52981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 cstate="hqprint"/>
          <a:srcRect/>
          <a:stretch>
            <a:fillRect/>
          </a:stretch>
        </p:blipFill>
        <p:spPr>
          <a:xfrm>
            <a:off x="1520237" y="260350"/>
            <a:ext cx="1400629" cy="4164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7476" y="1320502"/>
            <a:ext cx="9046530" cy="1058271"/>
          </a:xfrm>
        </p:spPr>
        <p:txBody>
          <a:bodyPr bIns="0" anchor="t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77868" y="2426181"/>
            <a:ext cx="9046530" cy="4354546"/>
          </a:xfrm>
        </p:spPr>
        <p:txBody>
          <a:bodyPr>
            <a:normAutofit/>
          </a:bodyPr>
          <a:lstStyle>
            <a:lvl1pPr marL="0" indent="0">
              <a:defRPr sz="2400" b="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6901133" y="3881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9" name="Freihandform: Form 8"/>
          <p:cNvSpPr/>
          <p:nvPr userDrawn="1"/>
        </p:nvSpPr>
        <p:spPr bwMode="gray">
          <a:xfrm>
            <a:off x="11820720" y="4484062"/>
            <a:ext cx="371280" cy="1053158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rgbClr val="026B9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0" name="Freihandform: Form 9"/>
          <p:cNvSpPr/>
          <p:nvPr userDrawn="1"/>
        </p:nvSpPr>
        <p:spPr bwMode="gray">
          <a:xfrm>
            <a:off x="11455592" y="5537213"/>
            <a:ext cx="365128" cy="1320787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rgbClr val="026B9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1" name="Freihandform: Form 10"/>
          <p:cNvSpPr/>
          <p:nvPr userDrawn="1"/>
        </p:nvSpPr>
        <p:spPr bwMode="gray">
          <a:xfrm>
            <a:off x="372808" y="1304925"/>
            <a:ext cx="363600" cy="1058271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rgbClr val="026B9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2" name="Freihandform: Form 11"/>
          <p:cNvSpPr/>
          <p:nvPr userDrawn="1"/>
        </p:nvSpPr>
        <p:spPr bwMode="gray">
          <a:xfrm>
            <a:off x="0" y="2363189"/>
            <a:ext cx="372808" cy="1318835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rgbClr val="026B9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244475" y="147024"/>
            <a:ext cx="1275762" cy="52981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 cstate="hqprint"/>
          <a:srcRect/>
          <a:stretch>
            <a:fillRect/>
          </a:stretch>
        </p:blipFill>
        <p:spPr>
          <a:xfrm>
            <a:off x="1520237" y="260350"/>
            <a:ext cx="1400629" cy="4164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7476" y="1320502"/>
            <a:ext cx="9046530" cy="1058271"/>
          </a:xfrm>
        </p:spPr>
        <p:txBody>
          <a:bodyPr bIns="0" anchor="t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77868" y="2426181"/>
            <a:ext cx="9046530" cy="4354546"/>
          </a:xfrm>
        </p:spPr>
        <p:txBody>
          <a:bodyPr>
            <a:normAutofit/>
          </a:bodyPr>
          <a:lstStyle>
            <a:lvl1pPr marL="0" indent="0">
              <a:defRPr sz="2400" b="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6901133" y="3881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9" name="Freihandform: Form 8"/>
          <p:cNvSpPr/>
          <p:nvPr userDrawn="1"/>
        </p:nvSpPr>
        <p:spPr bwMode="gray">
          <a:xfrm>
            <a:off x="11820720" y="4484062"/>
            <a:ext cx="371280" cy="1053158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rgbClr val="039DC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0" name="Freihandform: Form 9"/>
          <p:cNvSpPr/>
          <p:nvPr userDrawn="1"/>
        </p:nvSpPr>
        <p:spPr bwMode="gray">
          <a:xfrm>
            <a:off x="11455592" y="5537213"/>
            <a:ext cx="365128" cy="1320787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rgbClr val="039DC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1" name="Freihandform: Form 10"/>
          <p:cNvSpPr/>
          <p:nvPr userDrawn="1"/>
        </p:nvSpPr>
        <p:spPr bwMode="gray">
          <a:xfrm>
            <a:off x="372808" y="1304925"/>
            <a:ext cx="363600" cy="1058271"/>
          </a:xfrm>
          <a:custGeom>
            <a:avLst/>
            <a:gdLst>
              <a:gd name="connsiteX0" fmla="*/ 0 w 487802"/>
              <a:gd name="connsiteY0" fmla="*/ 0 h 1318835"/>
              <a:gd name="connsiteX1" fmla="*/ 487802 w 487802"/>
              <a:gd name="connsiteY1" fmla="*/ 0 h 1318835"/>
              <a:gd name="connsiteX2" fmla="*/ 487802 w 487802"/>
              <a:gd name="connsiteY2" fmla="*/ 1318835 h 1318835"/>
              <a:gd name="connsiteX3" fmla="*/ 0 w 487802"/>
              <a:gd name="connsiteY3" fmla="*/ 1318835 h 131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2" h="1318835">
                <a:moveTo>
                  <a:pt x="0" y="0"/>
                </a:moveTo>
                <a:lnTo>
                  <a:pt x="487802" y="0"/>
                </a:lnTo>
                <a:lnTo>
                  <a:pt x="487802" y="1318835"/>
                </a:lnTo>
                <a:lnTo>
                  <a:pt x="0" y="1318835"/>
                </a:lnTo>
                <a:close/>
              </a:path>
            </a:pathLst>
          </a:custGeom>
          <a:solidFill>
            <a:srgbClr val="039DC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12" name="Freihandform: Form 11"/>
          <p:cNvSpPr/>
          <p:nvPr userDrawn="1"/>
        </p:nvSpPr>
        <p:spPr bwMode="gray">
          <a:xfrm>
            <a:off x="0" y="2363189"/>
            <a:ext cx="372808" cy="1318835"/>
          </a:xfrm>
          <a:custGeom>
            <a:avLst/>
            <a:gdLst>
              <a:gd name="connsiteX0" fmla="*/ 0 w 481439"/>
              <a:gd name="connsiteY0" fmla="*/ 0 h 2120873"/>
              <a:gd name="connsiteX1" fmla="*/ 481440 w 481439"/>
              <a:gd name="connsiteY1" fmla="*/ 0 h 2120873"/>
              <a:gd name="connsiteX2" fmla="*/ 481440 w 481439"/>
              <a:gd name="connsiteY2" fmla="*/ 2120874 h 2120873"/>
              <a:gd name="connsiteX3" fmla="*/ 0 w 481439"/>
              <a:gd name="connsiteY3" fmla="*/ 2120874 h 212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439" h="2120873">
                <a:moveTo>
                  <a:pt x="0" y="0"/>
                </a:moveTo>
                <a:lnTo>
                  <a:pt x="481440" y="0"/>
                </a:lnTo>
                <a:lnTo>
                  <a:pt x="481440" y="2120874"/>
                </a:lnTo>
                <a:lnTo>
                  <a:pt x="0" y="2120874"/>
                </a:lnTo>
                <a:close/>
              </a:path>
            </a:pathLst>
          </a:custGeom>
          <a:solidFill>
            <a:srgbClr val="039DC0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hqprint"/>
          <a:srcRect/>
          <a:stretch>
            <a:fillRect/>
          </a:stretch>
        </p:blipFill>
        <p:spPr>
          <a:xfrm>
            <a:off x="244475" y="147024"/>
            <a:ext cx="1275762" cy="52981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3" cstate="hqprint"/>
          <a:srcRect/>
          <a:stretch>
            <a:fillRect/>
          </a:stretch>
        </p:blipFill>
        <p:spPr>
          <a:xfrm>
            <a:off x="1520237" y="260350"/>
            <a:ext cx="1400629" cy="4164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90" y="6486671"/>
            <a:ext cx="1878428" cy="37132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43334" y="6498252"/>
            <a:ext cx="670560" cy="359748"/>
          </a:xfrm>
          <a:prstGeom prst="ellipse">
            <a:avLst/>
          </a:prstGeom>
        </p:spPr>
        <p:txBody>
          <a:bodyPr/>
          <a:lstStyle>
            <a:lvl1pPr>
              <a:defRPr sz="1100">
                <a:latin typeface="+mn-lt"/>
              </a:defRPr>
            </a:lvl1pPr>
          </a:lstStyle>
          <a:p>
            <a:pPr>
              <a:defRPr/>
            </a:pPr>
            <a:fld id="{B5A2ADDC-D8EE-4688-A99D-5A207A7AFCB1}" type="slidenum">
              <a:rPr lang="de-DE" smtClean="0"/>
            </a:fld>
            <a:endParaRPr lang="de-D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70245" y="6498252"/>
            <a:ext cx="5535905" cy="27432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image" Target="../media/image4.png"/><Relationship Id="rId10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image" Target="../media/image4.png"/><Relationship Id="rId10" Type="http://schemas.openxmlformats.org/officeDocument/2006/relationships/image" Target="../media/image3.emf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image" Target="../media/image4.png"/><Relationship Id="rId10" Type="http://schemas.openxmlformats.org/officeDocument/2006/relationships/image" Target="../media/image3.emf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990" y="1100629"/>
            <a:ext cx="11070455" cy="5211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8990" y="365760"/>
            <a:ext cx="1107045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06"/>
          <a:stretch>
            <a:fillRect/>
          </a:stretch>
        </p:blipFill>
        <p:spPr bwMode="gray">
          <a:xfrm>
            <a:off x="49875" y="56713"/>
            <a:ext cx="837141" cy="274548"/>
          </a:xfrm>
          <a:prstGeom prst="rect">
            <a:avLst/>
          </a:prstGeom>
        </p:spPr>
      </p:pic>
      <p:sp>
        <p:nvSpPr>
          <p:cNvPr id="4" name="Textfeld 3"/>
          <p:cNvSpPr txBox="1"/>
          <p:nvPr userDrawn="1"/>
        </p:nvSpPr>
        <p:spPr bwMode="gray">
          <a:xfrm>
            <a:off x="127594" y="6566834"/>
            <a:ext cx="623491" cy="138176"/>
          </a:xfrm>
          <a:prstGeom prst="rect">
            <a:avLst/>
          </a:prstGeom>
          <a:noFill/>
        </p:spPr>
        <p:txBody>
          <a:bodyPr wrap="square" lIns="0" tIns="0" rIns="0" bIns="0" anchor="b">
            <a:noAutofit/>
          </a:bodyPr>
          <a:lstStyle/>
          <a:p>
            <a:r>
              <a:rPr lang="de-DE" sz="600" spc="0" baseline="0" dirty="0"/>
              <a:t>Seite </a:t>
            </a:r>
            <a:fld id="{83D501BB-3CE5-4313-8E22-3A52033AD7BF}" type="slidenum">
              <a:rPr lang="de-DE" sz="600" spc="0" baseline="0" smtClean="0"/>
            </a:fld>
            <a:endParaRPr lang="de-DE" sz="600" spc="0" baseline="0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11"/>
          <a:srcRect l="12091" t="50396" b="7308"/>
          <a:stretch>
            <a:fillRect/>
          </a:stretch>
        </p:blipFill>
        <p:spPr>
          <a:xfrm>
            <a:off x="29766" y="365760"/>
            <a:ext cx="735674" cy="23590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12" cstate="hqprint"/>
          <a:srcRect t="19100"/>
          <a:stretch>
            <a:fillRect/>
          </a:stretch>
        </p:blipFill>
        <p:spPr>
          <a:xfrm>
            <a:off x="29766" y="36557"/>
            <a:ext cx="934828" cy="3140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050" indent="-27305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990" y="1100629"/>
            <a:ext cx="11070455" cy="5211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8990" y="365760"/>
            <a:ext cx="1107045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06"/>
          <a:stretch>
            <a:fillRect/>
          </a:stretch>
        </p:blipFill>
        <p:spPr bwMode="gray">
          <a:xfrm>
            <a:off x="49875" y="56713"/>
            <a:ext cx="837141" cy="274548"/>
          </a:xfrm>
          <a:prstGeom prst="rect">
            <a:avLst/>
          </a:prstGeom>
        </p:spPr>
      </p:pic>
      <p:sp>
        <p:nvSpPr>
          <p:cNvPr id="4" name="Textfeld 3"/>
          <p:cNvSpPr txBox="1"/>
          <p:nvPr userDrawn="1"/>
        </p:nvSpPr>
        <p:spPr bwMode="gray">
          <a:xfrm>
            <a:off x="127594" y="6566834"/>
            <a:ext cx="623491" cy="138176"/>
          </a:xfrm>
          <a:prstGeom prst="rect">
            <a:avLst/>
          </a:prstGeom>
          <a:noFill/>
        </p:spPr>
        <p:txBody>
          <a:bodyPr wrap="square" lIns="0" tIns="0" rIns="0" bIns="0" anchor="b">
            <a:noAutofit/>
          </a:bodyPr>
          <a:lstStyle/>
          <a:p>
            <a:r>
              <a:rPr lang="de-DE" sz="600" spc="0" baseline="0" dirty="0"/>
              <a:t>Seite </a:t>
            </a:r>
            <a:fld id="{83D501BB-3CE5-4313-8E22-3A52033AD7BF}" type="slidenum">
              <a:rPr lang="de-DE" sz="600" spc="0" baseline="0" dirty="0" smtClean="0"/>
            </a:fld>
            <a:endParaRPr lang="de-DE" sz="600" spc="0" baseline="0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11"/>
          <a:srcRect l="12091" t="50396" b="7308"/>
          <a:stretch>
            <a:fillRect/>
          </a:stretch>
        </p:blipFill>
        <p:spPr>
          <a:xfrm>
            <a:off x="29766" y="365760"/>
            <a:ext cx="735674" cy="23590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12" cstate="hqprint"/>
          <a:srcRect t="19100"/>
          <a:stretch>
            <a:fillRect/>
          </a:stretch>
        </p:blipFill>
        <p:spPr>
          <a:xfrm>
            <a:off x="29766" y="36557"/>
            <a:ext cx="934828" cy="3140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050" indent="-27305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990" y="1100629"/>
            <a:ext cx="11070455" cy="5211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8990" y="365760"/>
            <a:ext cx="11070455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06"/>
          <a:stretch>
            <a:fillRect/>
          </a:stretch>
        </p:blipFill>
        <p:spPr bwMode="gray">
          <a:xfrm>
            <a:off x="49875" y="56713"/>
            <a:ext cx="837141" cy="274548"/>
          </a:xfrm>
          <a:prstGeom prst="rect">
            <a:avLst/>
          </a:prstGeom>
        </p:spPr>
      </p:pic>
      <p:sp>
        <p:nvSpPr>
          <p:cNvPr id="4" name="Textfeld 3"/>
          <p:cNvSpPr txBox="1"/>
          <p:nvPr userDrawn="1"/>
        </p:nvSpPr>
        <p:spPr bwMode="gray">
          <a:xfrm>
            <a:off x="127594" y="6566834"/>
            <a:ext cx="623491" cy="138176"/>
          </a:xfrm>
          <a:prstGeom prst="rect">
            <a:avLst/>
          </a:prstGeom>
          <a:noFill/>
        </p:spPr>
        <p:txBody>
          <a:bodyPr wrap="square" lIns="0" tIns="0" rIns="0" bIns="0" anchor="b">
            <a:noAutofit/>
          </a:bodyPr>
          <a:lstStyle/>
          <a:p>
            <a:r>
              <a:rPr lang="de-DE" sz="600" spc="0" baseline="0" dirty="0"/>
              <a:t>Seite </a:t>
            </a:r>
            <a:fld id="{83D501BB-3CE5-4313-8E22-3A52033AD7BF}" type="slidenum">
              <a:rPr lang="de-DE" sz="600" spc="0" baseline="0" smtClean="0"/>
            </a:fld>
            <a:endParaRPr lang="de-DE" sz="600" spc="0" baseline="0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11"/>
          <a:srcRect l="12091" t="50396" b="7308"/>
          <a:stretch>
            <a:fillRect/>
          </a:stretch>
        </p:blipFill>
        <p:spPr>
          <a:xfrm>
            <a:off x="29766" y="365760"/>
            <a:ext cx="735674" cy="23590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12" cstate="hqprint"/>
          <a:srcRect t="19100"/>
          <a:stretch>
            <a:fillRect/>
          </a:stretch>
        </p:blipFill>
        <p:spPr>
          <a:xfrm>
            <a:off x="29766" y="36557"/>
            <a:ext cx="934828" cy="3140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050" indent="-273050" algn="l" defTabSz="914400" rtl="0" eaLnBrk="1" latinLnBrk="0" hangingPunct="1">
        <a:spcBef>
          <a:spcPts val="800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990" indent="-173990" algn="l" defTabSz="914400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02590" indent="-164465" algn="l" defTabSz="914400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31190" indent="-164465" algn="l" defTabSz="914400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59790" indent="-173990" algn="l" defTabSz="914400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990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1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785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1970" indent="-164465" algn="l" defTabSz="914400" rtl="0" eaLnBrk="1" latinLnBrk="0" hangingPunct="1">
        <a:spcBef>
          <a:spcPts val="300"/>
        </a:spcBef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DE" sz="2000" dirty="0"/>
            </a:br>
            <a:r>
              <a:rPr lang="en-US" altLang="zh-CN" b="1" dirty="0"/>
              <a:t>Demand Forecasting AND</a:t>
            </a:r>
            <a:r>
              <a:rPr lang="zh-CN" altLang="en-US" b="1" dirty="0"/>
              <a:t>：</a:t>
            </a:r>
            <a:r>
              <a:rPr lang="en-US" altLang="zh-CN" b="1" dirty="0"/>
              <a:t>Supply CHAIN Coordination</a:t>
            </a:r>
            <a:endParaRPr lang="en-US" altLang="zh-CN" b="1" dirty="0"/>
          </a:p>
        </p:txBody>
      </p:sp>
      <p:sp>
        <p:nvSpPr>
          <p:cNvPr id="9" name="Untertitel 4"/>
          <p:cNvSpPr>
            <a:spLocks noGrp="1"/>
          </p:cNvSpPr>
          <p:nvPr>
            <p:ph type="subTitle" idx="1"/>
          </p:nvPr>
        </p:nvSpPr>
        <p:spPr>
          <a:xfrm>
            <a:off x="732155" y="5594350"/>
            <a:ext cx="11317605" cy="500380"/>
          </a:xfrm>
        </p:spPr>
        <p:txBody>
          <a:bodyPr>
            <a:noAutofit/>
          </a:bodyPr>
          <a:lstStyle/>
          <a:p>
            <a:r>
              <a:rPr altLang="zh-CN" sz="2800" b="1" kern="0" cap="none" spc="0">
                <a:sym typeface="+mn-ea"/>
              </a:rPr>
              <a:t>Members: </a:t>
            </a:r>
            <a:r>
              <a:rPr altLang="zh-CN" sz="2800" kern="0" cap="none" spc="0">
                <a:sym typeface="+mn-ea"/>
              </a:rPr>
              <a:t>Weixuan Li</a:t>
            </a:r>
            <a:r>
              <a:rPr lang="en-US" altLang="zh-CN" sz="2800" kern="0" cap="none" spc="0" dirty="0" err="1"/>
              <a:t>,</a:t>
            </a:r>
            <a:r>
              <a:rPr lang="en-US" altLang="zh-CN" sz="2800" kern="0" cap="none" spc="0" dirty="0"/>
              <a:t> Yuheng Li </a:t>
            </a:r>
            <a:r>
              <a:rPr altLang="zh-CN" sz="2800" kern="0" cap="none" spc="0">
                <a:sym typeface="+mn-ea"/>
              </a:rPr>
              <a:t>,</a:t>
            </a:r>
            <a:r>
              <a:rPr altLang="zh-CN" sz="2800" kern="0" cap="none" spc="0">
                <a:sym typeface="+mn-ea"/>
              </a:rPr>
              <a:t>Yue Ma</a:t>
            </a:r>
            <a:r>
              <a:rPr lang="en-US" altLang="zh-CN" sz="2800" kern="0" cap="none" spc="0" dirty="0"/>
              <a:t> ,</a:t>
            </a:r>
            <a:r>
              <a:rPr altLang="zh-CN" sz="2800" kern="0" cap="none" spc="0" dirty="0" err="1">
                <a:sym typeface="+mn-ea"/>
              </a:rPr>
              <a:t>Zhengheng</a:t>
            </a:r>
            <a:r>
              <a:rPr altLang="zh-CN" sz="2800" kern="0" cap="none" spc="0">
                <a:sym typeface="+mn-ea"/>
              </a:rPr>
              <a:t> Wu</a:t>
            </a:r>
            <a:r>
              <a:rPr lang="en-US" altLang="zh-CN" sz="2800" kern="0" cap="none" spc="0" dirty="0"/>
              <a:t> ,</a:t>
            </a:r>
            <a:r>
              <a:rPr altLang="zh-CN" sz="2800" kern="0" cap="none" spc="0" dirty="0" err="1">
                <a:sym typeface="+mn-ea"/>
              </a:rPr>
              <a:t>Conger Yang</a:t>
            </a:r>
            <a:endParaRPr lang="en-US" altLang="zh-CN" sz="2800" kern="0" cap="none" spc="0" dirty="0" err="1">
              <a:sym typeface="+mn-ea"/>
            </a:endParaRPr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0"/>
          </p:nvPr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9303" y="414208"/>
            <a:ext cx="3653741" cy="734869"/>
          </a:xfrm>
        </p:spPr>
        <p:txBody>
          <a:bodyPr/>
          <a:lstStyle/>
          <a:p>
            <a:r>
              <a:rPr lang="en-US" sz="2000" dirty="0"/>
              <a:t>The important data we need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9303" y="1409397"/>
            <a:ext cx="4325101" cy="2010318"/>
          </a:xfrm>
        </p:spPr>
        <p:txBody>
          <a:bodyPr/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Historical Demand Data</a:t>
            </a:r>
            <a:endParaRPr lang="en-US" altLang="zh-CN" sz="1800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Supply Chain Operational Data</a:t>
            </a:r>
            <a:endParaRPr lang="en-US" altLang="zh-CN" sz="1800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External Market Data</a:t>
            </a:r>
            <a:endParaRPr lang="en-US" altLang="zh-CN" sz="18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Customer and Market Segmentation</a:t>
            </a:r>
            <a:endParaRPr lang="en-US" altLang="zh-CN" sz="1800" dirty="0">
              <a:effectLst/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Cost Structures</a:t>
            </a:r>
            <a:endParaRPr lang="de-DE" dirty="0"/>
          </a:p>
        </p:txBody>
      </p:sp>
      <p:sp>
        <p:nvSpPr>
          <p:cNvPr id="4" name="Inhaltsplatzhalter 2"/>
          <p:cNvSpPr txBox="1"/>
          <p:nvPr/>
        </p:nvSpPr>
        <p:spPr>
          <a:xfrm>
            <a:off x="6641988" y="1418682"/>
            <a:ext cx="4325101" cy="201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050" indent="-27305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990" indent="-173990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590" indent="-164465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1190" indent="-164465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790" indent="-173990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1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7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197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Demand Assumptions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Supply Chain Assumptions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Behavioral Assumptions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Operational Assumptions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1"/>
          <p:cNvSpPr txBox="1"/>
          <p:nvPr/>
        </p:nvSpPr>
        <p:spPr>
          <a:xfrm>
            <a:off x="2613747" y="3229100"/>
            <a:ext cx="6688899" cy="1439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data limitations directly compromise model accuracy and practical applicability</a:t>
            </a:r>
            <a:endParaRPr kumimoji="0" lang="de-DE" sz="3200" b="1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6" name="Inhaltsplatzhalter 2"/>
          <p:cNvSpPr txBox="1"/>
          <p:nvPr/>
        </p:nvSpPr>
        <p:spPr>
          <a:xfrm>
            <a:off x="3346658" y="4668854"/>
            <a:ext cx="4325101" cy="201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050" indent="-27305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990" indent="-173990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590" indent="-164465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1190" indent="-164465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790" indent="-173990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1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7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197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Inhaltsplatzhalter 2"/>
          <p:cNvSpPr txBox="1"/>
          <p:nvPr/>
        </p:nvSpPr>
        <p:spPr>
          <a:xfrm>
            <a:off x="4088529" y="4572139"/>
            <a:ext cx="4325101" cy="201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050" indent="-27305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990" indent="-173990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590" indent="-164465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1190" indent="-164465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790" indent="-173990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1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7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197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Incomplete Data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Outdated Data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Inaccurate Data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Unstructured Data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el 1"/>
          <p:cNvSpPr txBox="1"/>
          <p:nvPr/>
        </p:nvSpPr>
        <p:spPr>
          <a:xfrm>
            <a:off x="6181596" y="414207"/>
            <a:ext cx="5711868" cy="734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The assumptions of the OR model in this field</a:t>
            </a:r>
            <a:endParaRPr kumimoji="0" lang="de-DE" sz="20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2500" y="1322070"/>
            <a:ext cx="10398760" cy="197421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+mn-cs"/>
              </a:rPr>
              <a:t>4.Analyzing Stakeholders &amp; Impact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908685" y="1788795"/>
          <a:ext cx="3945255" cy="3903980"/>
        </p:xfrm>
        <a:graphic>
          <a:graphicData uri="http://schemas.openxmlformats.org/drawingml/2006/table">
            <a:tbl>
              <a:tblPr/>
              <a:tblGrid>
                <a:gridCol w="1492250"/>
                <a:gridCol w="2453005"/>
              </a:tblGrid>
              <a:tr h="4730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Stakeholders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Key Impacts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50265"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Businesses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Fluctuating inventory costs, unstable production plans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Consumers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Price sensitivity, stockout risks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63625"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Government/Regulators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Supply chain resilience pressures, policy intervention needs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50265"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Logistics Providers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Volatile capacity utilization, operational challenges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50265" y="1256030"/>
            <a:ext cx="2504440" cy="5321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/>
            </a:pPr>
            <a:r>
              <a:rPr kumimoji="0" lang="en-US" altLang="zh-CN" sz="1800" b="0" i="0" u="none" strike="noStrike" kern="1200" cap="none" spc="1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Who is Affected?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947476" y="197187"/>
            <a:ext cx="9046530" cy="1058271"/>
          </a:xfrm>
          <a:noFill/>
          <a:ln>
            <a:noFill/>
            <a:prstDash val="sysDash"/>
          </a:ln>
        </p:spPr>
        <p:txBody>
          <a:bodyPr vert="horz" wrap="square" lIns="91440" tIns="45720" rIns="91440" bIns="45720" rtlCol="0" anchor="b">
            <a:noAutofit/>
          </a:bodyPr>
          <a:lstStyle/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Analyzing Stakeholders &amp; Impact</a:t>
            </a:r>
            <a:endParaRPr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5975985" y="1838325"/>
          <a:ext cx="5166360" cy="3869690"/>
        </p:xfrm>
        <a:graphic>
          <a:graphicData uri="http://schemas.openxmlformats.org/drawingml/2006/table">
            <a:tbl>
              <a:tblPr/>
              <a:tblGrid>
                <a:gridCol w="1722120"/>
                <a:gridCol w="1722120"/>
                <a:gridCol w="1722120"/>
              </a:tblGrid>
              <a:tr h="85979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Optimization Goals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Potential Unintended Consequences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Mitigation Strategies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29895"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Minimize inventory costs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Supply chain disruption risks ↑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Dynamic safety stock models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61060"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Maximize logistics efficiency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Deteriorating labor conditions (e.g., driver fatigue)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Ethics-embedded routing algorithms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59155"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Improve demand forecasting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bias → distorted decisions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Cross-validated multi-source data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59790"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Enhance automation utilization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Employee skill degradation/job loss ↑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Human-robot collaboration training</a:t>
                      </a:r>
                      <a:endParaRPr lang="en-US" altLang="zh-CN" sz="12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5682615" y="1337945"/>
            <a:ext cx="4911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Benefits &amp; Risks of OR Techniques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2500" y="1322070"/>
            <a:ext cx="10398760" cy="197421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+mn-cs"/>
              </a:rPr>
              <a:t>5. Selecting Tools &amp; Methodologies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4215" y="295910"/>
            <a:ext cx="11070455" cy="548640"/>
          </a:xfrm>
        </p:spPr>
        <p:txBody>
          <a:bodyPr/>
          <a:lstStyle/>
          <a:p>
            <a:r>
              <a:rPr lang="en-US" altLang="zh-CN"/>
              <a:t> OR tools, techniques, and software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61655" y="322263"/>
            <a:ext cx="5080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(标题)" charset="0"/>
                <a:ea typeface="Inter"/>
                <a:cs typeface="Calibri (标题)" charset="0"/>
              </a:rPr>
              <a:t>ALGORITHMS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(标题)" charset="0"/>
              <a:ea typeface="Inter"/>
              <a:cs typeface="Calibri (标题)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4245" y="3804920"/>
            <a:ext cx="827976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 (标题)" charset="0"/>
                <a:ea typeface="Inter"/>
                <a:cs typeface="Calibri (标题)" charset="0"/>
              </a:rPr>
              <a:t>Alternative methodologies beyond OR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 (标题)" charset="0"/>
              <a:ea typeface="Inter"/>
              <a:cs typeface="Calibri (标题)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88020" y="844550"/>
            <a:ext cx="74955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Traditional: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Linear programming (LP)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Integer programming (IP)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Dynamic Programming (DP)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Special: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Stochastic Programming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Robust Optimization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64260" y="4326890"/>
            <a:ext cx="86150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1.Supply chain coordination strategy: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CPFR (Collaborative Planning, Forecasting and Replenishment)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 Emerging technologies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Digital Twin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 Big data technology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Real-time data analysis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 Behavioral science and experimental design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Behavioral demand prediction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7425" y="499110"/>
            <a:ext cx="8236585" cy="2753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 Optimization tools and software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Mathematical programming solver: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Gurobi/CPLEX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Supply chain Planning Platform: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SAP IBP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 Predictive tools and software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Time series Analysis Tools: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Python (statsmodels, Prophet)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Machine Learning Platform: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TensorFlow/PyTorch: For deep learning-driven demand forecasting.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2500" y="1322070"/>
            <a:ext cx="10398760" cy="197421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+mn-cs"/>
              </a:rPr>
              <a:t>6. Considering Ethical &amp; Practical Challenges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SUSTAINABILITY</a:t>
            </a:r>
            <a:endParaRPr lang="en-US" alt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Reduce energy consumption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Stabilize the market</a:t>
            </a:r>
            <a:endParaRPr lang="en-US" altLang="zh-CN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Green supply chain management</a:t>
            </a:r>
            <a:endParaRPr lang="en-US" altLang="zh-CN" sz="2800"/>
          </a:p>
        </p:txBody>
      </p:sp>
      <p:sp>
        <p:nvSpPr>
          <p:cNvPr id="4" name="Titel 3"/>
          <p:cNvSpPr>
            <a:spLocks noGrp="1"/>
          </p:cNvSpPr>
          <p:nvPr/>
        </p:nvSpPr>
        <p:spPr>
          <a:xfrm>
            <a:off x="881436" y="2784812"/>
            <a:ext cx="9046530" cy="1058271"/>
          </a:xfrm>
          <a:prstGeom prst="rect">
            <a:avLst/>
          </a:prstGeom>
        </p:spPr>
        <p:txBody>
          <a:bodyPr vert="horz" lIns="91440" tIns="45720" rIns="91440" bIns="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altLang="de-DE" dirty="0"/>
              <a:t>PRObLEM</a:t>
            </a:r>
            <a:endParaRPr altLang="de-DE" dirty="0"/>
          </a:p>
        </p:txBody>
      </p:sp>
      <p:sp>
        <p:nvSpPr>
          <p:cNvPr id="5" name="Inhaltsplatzhalter 4"/>
          <p:cNvSpPr>
            <a:spLocks noGrp="1"/>
          </p:cNvSpPr>
          <p:nvPr/>
        </p:nvSpPr>
        <p:spPr>
          <a:xfrm>
            <a:off x="951230" y="3505835"/>
            <a:ext cx="9046845" cy="3352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anose="020B0604020202020204" pitchFamily="34" charset="0"/>
              <a:buNone/>
              <a:defRPr sz="2400" b="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3990" indent="-173990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8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02590" indent="-164465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1190" indent="-164465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0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9790" indent="-173990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0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1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7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197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Technology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Market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Labor force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Balance between cost and benefit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5731" y="1352811"/>
            <a:ext cx="8680537" cy="4696165"/>
          </a:xfrm>
        </p:spPr>
        <p:txBody>
          <a:bodyPr>
            <a:normAutofit fontScale="92500"/>
          </a:bodyPr>
          <a:lstStyle/>
          <a:p>
            <a:r>
              <a:rPr lang="en-US" altLang="zh-CN" sz="23900" dirty="0"/>
              <a:t>Thanks</a:t>
            </a:r>
            <a:endParaRPr lang="zh-CN" altLang="en-US" sz="23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2500" y="1322070"/>
            <a:ext cx="6526530" cy="197421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+mn-cs"/>
              </a:rPr>
              <a:t>1.Understanding the Problem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8830" y="365760"/>
            <a:ext cx="4003675" cy="548640"/>
          </a:xfrm>
        </p:spPr>
        <p:txBody>
          <a:bodyPr/>
          <a:lstStyle/>
          <a:p>
            <a:r>
              <a:rPr lang="en-US" altLang="de-DE"/>
              <a:t>Mean Problem</a:t>
            </a:r>
            <a:endParaRPr lang="en-US" alt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The Accuracy of Demand Forecasting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1.</a:t>
            </a:r>
            <a:r>
              <a:rPr lang="en-US" altLang="en-US"/>
              <a:t> </a:t>
            </a:r>
            <a:r>
              <a:rPr lang="en-US" altLang="zh-CN"/>
              <a:t>Completeness of Data</a:t>
            </a:r>
            <a:endParaRPr lang="en-US" altLang="zh-CN"/>
          </a:p>
          <a:p>
            <a:r>
              <a:rPr lang="en-US" altLang="zh-CN"/>
              <a:t>2.</a:t>
            </a:r>
            <a:r>
              <a:rPr lang="en-US" altLang="en-US"/>
              <a:t> </a:t>
            </a:r>
            <a:r>
              <a:rPr lang="en-US" altLang="zh-CN"/>
              <a:t>Selection and Optimization of Forecasting Models</a:t>
            </a:r>
            <a:endParaRPr lang="en-US" altLang="zh-CN"/>
          </a:p>
          <a:p>
            <a:r>
              <a:rPr lang="en-US" altLang="zh-CN"/>
              <a:t>3.</a:t>
            </a:r>
            <a:r>
              <a:rPr lang="en-US" altLang="en-US"/>
              <a:t> </a:t>
            </a:r>
            <a:r>
              <a:rPr lang="en-US" altLang="zh-CN"/>
              <a:t>Other Factors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Rational Allocation of Supply Chain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1.</a:t>
            </a:r>
            <a:r>
              <a:rPr lang="en-US" altLang="en-US"/>
              <a:t> </a:t>
            </a:r>
            <a:r>
              <a:rPr lang="en-US" altLang="zh-CN"/>
              <a:t>Collaboration and Integration of the Supply Chain</a:t>
            </a:r>
            <a:endParaRPr lang="en-US" altLang="zh-CN"/>
          </a:p>
          <a:p>
            <a:r>
              <a:rPr lang="en-US" altLang="zh-CN"/>
              <a:t>2.</a:t>
            </a:r>
            <a:r>
              <a:rPr lang="en-US" altLang="en-US"/>
              <a:t> </a:t>
            </a:r>
            <a:r>
              <a:rPr lang="en-US" altLang="zh-CN"/>
              <a:t>Production Capacity and Planning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Dynamic Balance between Demand and Supply</a:t>
            </a:r>
            <a:endParaRPr lang="en-US" altLang="zh-CN"/>
          </a:p>
        </p:txBody>
      </p:sp>
      <p:sp>
        <p:nvSpPr>
          <p:cNvPr id="4" name="Titel 3"/>
          <p:cNvSpPr>
            <a:spLocks noGrp="1"/>
          </p:cNvSpPr>
          <p:nvPr/>
        </p:nvSpPr>
        <p:spPr>
          <a:xfrm>
            <a:off x="7992110" y="365760"/>
            <a:ext cx="3614420" cy="1058545"/>
          </a:xfrm>
          <a:prstGeom prst="rect">
            <a:avLst/>
          </a:prstGeom>
        </p:spPr>
        <p:txBody>
          <a:bodyPr vert="horz" lIns="91440" tIns="45720" rIns="91440" bIns="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altLang="de-DE" dirty="0"/>
              <a:t>ADvantage</a:t>
            </a:r>
            <a:endParaRPr altLang="de-DE" dirty="0"/>
          </a:p>
        </p:txBody>
      </p:sp>
      <p:sp>
        <p:nvSpPr>
          <p:cNvPr id="5" name="Inhaltsplatzhalter 4"/>
          <p:cNvSpPr>
            <a:spLocks noGrp="1"/>
          </p:cNvSpPr>
          <p:nvPr/>
        </p:nvSpPr>
        <p:spPr>
          <a:xfrm>
            <a:off x="7685405" y="1307465"/>
            <a:ext cx="3131820" cy="482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anose="020B0604020202020204" pitchFamily="34" charset="0"/>
              <a:buNone/>
              <a:defRPr sz="2400" b="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3990" indent="-173990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8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02590" indent="-164465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1190" indent="-164465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0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9790" indent="-173990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0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1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7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197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Optimize the allocation of resources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Reduce the costs of enterprises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Improve the responsiveness to customers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Application</a:t>
            </a:r>
            <a:endParaRPr lang="en-US" alt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Manufacturing industry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Retail industry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Logistics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Medical industry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Market research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Customer analysis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Company report, summary</a:t>
            </a:r>
            <a:endParaRPr lang="en-US" altLang="zh-CN"/>
          </a:p>
        </p:txBody>
      </p:sp>
      <p:sp>
        <p:nvSpPr>
          <p:cNvPr id="4" name="Titel 3"/>
          <p:cNvSpPr>
            <a:spLocks noGrp="1"/>
          </p:cNvSpPr>
          <p:nvPr/>
        </p:nvSpPr>
        <p:spPr>
          <a:xfrm>
            <a:off x="5577840" y="262255"/>
            <a:ext cx="4844415" cy="1058545"/>
          </a:xfrm>
          <a:prstGeom prst="rect">
            <a:avLst/>
          </a:prstGeom>
        </p:spPr>
        <p:txBody>
          <a:bodyPr vert="horz" lIns="91440" tIns="45720" rIns="91440" bIns="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altLang="de-DE" dirty="0"/>
              <a:t>CHALLENGE</a:t>
            </a:r>
            <a:endParaRPr altLang="de-DE" dirty="0"/>
          </a:p>
        </p:txBody>
      </p:sp>
      <p:sp>
        <p:nvSpPr>
          <p:cNvPr id="5" name="Inhaltsplatzhalter 4"/>
          <p:cNvSpPr>
            <a:spLocks noGrp="1"/>
          </p:cNvSpPr>
          <p:nvPr/>
        </p:nvSpPr>
        <p:spPr>
          <a:xfrm>
            <a:off x="5285740" y="1100455"/>
            <a:ext cx="5579110" cy="4354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anose="020B0604020202020204" pitchFamily="34" charset="0"/>
              <a:buNone/>
              <a:defRPr sz="2400" b="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73990" indent="-173990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8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02590" indent="-164465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1190" indent="-164465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0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9790" indent="-173990" algn="l" defTabSz="914400" rtl="0" eaLnBrk="1" latinLnBrk="0" hangingPunct="1">
              <a:spcBef>
                <a:spcPts val="300"/>
              </a:spcBef>
              <a:buClrTx/>
              <a:buFont typeface="Wingdings" panose="05000000000000000000" pitchFamily="2" charset="2"/>
              <a:buChar char="§"/>
              <a:defRPr sz="20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73990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1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785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1970" indent="-164465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Demand instability</a:t>
            </a:r>
            <a:endParaRPr lang="en-US" altLang="zh-CN" dirty="0"/>
          </a:p>
          <a:p>
            <a:pPr>
              <a:buFont typeface="Arial" panose="020B0604020202020204" pitchFamily="34" charset="0"/>
            </a:pPr>
            <a:r>
              <a:rPr lang="en-US" altLang="zh-CN" dirty="0"/>
              <a:t>         Consumers</a:t>
            </a:r>
            <a:endParaRPr lang="en-US" altLang="zh-CN" dirty="0"/>
          </a:p>
          <a:p>
            <a:pPr>
              <a:buFont typeface="Arial" panose="020B0604020202020204" pitchFamily="34" charset="0"/>
            </a:pPr>
            <a:r>
              <a:rPr lang="en-US" altLang="zh-CN" dirty="0"/>
              <a:t>         Market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Instability of information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Complexity of the supply chain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Others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2500" y="1322070"/>
            <a:ext cx="6526530" cy="197421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+mn-cs"/>
              </a:rPr>
              <a:t>2.Key Concepts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>
                <a:solidFill>
                  <a:schemeClr val="bg1">
                    <a:lumMod val="50000"/>
                  </a:schemeClr>
                </a:solidFill>
              </a:rPr>
              <a:t>Key Concepts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·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Basic Concepts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de-DE" sz="2400"/>
              <a:t>Inventory Management </a:t>
            </a:r>
            <a:r>
              <a:rPr lang="en-US" altLang="de-DE" sz="2400" b="0"/>
              <a:t>Optimizing inventory levels to balance holding costs, stockout risks, and demand uncertainty.</a:t>
            </a:r>
            <a:endParaRPr lang="en-US" altLang="de-DE" sz="2400" b="0"/>
          </a:p>
          <a:p>
            <a:pPr>
              <a:lnSpc>
                <a:spcPct val="130000"/>
              </a:lnSpc>
            </a:pPr>
            <a:r>
              <a:rPr lang="en-US" altLang="de-DE" sz="2400"/>
              <a:t>Queuing Theory </a:t>
            </a:r>
            <a:r>
              <a:rPr lang="en-US" altLang="de-DE" sz="2400" b="0"/>
              <a:t>Analyzing waiting times and resource utilization in service systems to optimize efficiency.</a:t>
            </a:r>
            <a:endParaRPr lang="en-US" altLang="de-DE" sz="2400" b="0"/>
          </a:p>
          <a:p>
            <a:pPr>
              <a:lnSpc>
                <a:spcPct val="130000"/>
              </a:lnSpc>
            </a:pPr>
            <a:r>
              <a:rPr lang="en-US" altLang="de-DE" sz="2400"/>
              <a:t>LP/NLP </a:t>
            </a:r>
            <a:r>
              <a:rPr lang="en-US" altLang="de-DE" sz="2400" b="0"/>
              <a:t>Finding the optimal solution for an objective function (e.g., cost minimization or profit maximization) under constraints.</a:t>
            </a:r>
            <a:endParaRPr lang="en-US" altLang="de-DE" sz="2400" b="0"/>
          </a:p>
          <a:p>
            <a:pPr>
              <a:lnSpc>
                <a:spcPct val="110000"/>
              </a:lnSpc>
            </a:pPr>
            <a:r>
              <a:rPr lang="en-US" altLang="de-DE" sz="2400"/>
              <a:t>Dynamic Programming </a:t>
            </a:r>
            <a:r>
              <a:rPr lang="en-US" altLang="de-DE" sz="2400" b="0"/>
              <a:t>Solving multi-stage decision problems by recursively decomposing the problem to optimize global decisions.</a:t>
            </a:r>
            <a:endParaRPr lang="en-US" altLang="de-DE" sz="2400" b="0"/>
          </a:p>
          <a:p>
            <a:pPr>
              <a:lnSpc>
                <a:spcPct val="130000"/>
              </a:lnSpc>
            </a:pPr>
            <a:r>
              <a:rPr lang="en-US" altLang="de-DE" sz="2400"/>
              <a:t>Network Optimization </a:t>
            </a:r>
            <a:r>
              <a:rPr lang="en-US" altLang="de-DE" sz="2400" b="0"/>
              <a:t>Optimizing nodes (warehouses, factories) and paths (transportation routes) in logistics networks.</a:t>
            </a:r>
            <a:endParaRPr lang="en-US" altLang="de-DE" sz="2400" b="0"/>
          </a:p>
          <a:p>
            <a:pPr>
              <a:lnSpc>
                <a:spcPct val="130000"/>
              </a:lnSpc>
            </a:pPr>
            <a:r>
              <a:rPr lang="en-US" altLang="de-DE" sz="2400"/>
              <a:t>Stochastic Programming </a:t>
            </a:r>
            <a:r>
              <a:rPr lang="en-US" altLang="de-DE" sz="2400" b="0"/>
              <a:t>Optimizing decisions under uncertainty (e.g., demand fluctuations).</a:t>
            </a:r>
            <a:endParaRPr lang="en-US" altLang="de-DE" sz="2400" b="0"/>
          </a:p>
          <a:p>
            <a:pPr>
              <a:lnSpc>
                <a:spcPct val="140000"/>
              </a:lnSpc>
            </a:pPr>
            <a:r>
              <a:rPr lang="en-US" altLang="de-DE" sz="2400"/>
              <a:t>Simulation </a:t>
            </a:r>
            <a:r>
              <a:rPr lang="en-US" altLang="de-DE" sz="2400" b="0"/>
              <a:t>Simulating supply chain dynamic behaviors through computer models to evaluate the effectiveness of different strategies.</a:t>
            </a:r>
            <a:endParaRPr lang="en-US" altLang="de-DE" sz="2400"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>
                <a:solidFill>
                  <a:schemeClr val="bg1">
                    <a:lumMod val="50000"/>
                  </a:schemeClr>
                </a:solidFill>
              </a:rPr>
              <a:t>Key Concepts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·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Basic Algorithms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de-DE" sz="2400"/>
              <a:t>Demand Forecasting: </a:t>
            </a:r>
            <a:r>
              <a:rPr lang="en-US" altLang="de-DE" sz="2400" b="0"/>
              <a:t>Time series, Machine learning, Regression analysis</a:t>
            </a:r>
            <a:endParaRPr lang="en-US" altLang="de-DE" sz="2400" b="0"/>
          </a:p>
          <a:p>
            <a:pPr>
              <a:lnSpc>
                <a:spcPct val="110000"/>
              </a:lnSpc>
            </a:pPr>
            <a:r>
              <a:rPr lang="en-US" altLang="de-DE" sz="2400"/>
              <a:t>Inventory Optimization: </a:t>
            </a:r>
            <a:r>
              <a:rPr lang="en-US" altLang="de-DE" sz="2400" b="0"/>
              <a:t>EOQ, News vendor, Sochastic dynamic programming</a:t>
            </a:r>
            <a:endParaRPr lang="en-US" altLang="de-DE" sz="2400" b="0"/>
          </a:p>
          <a:p>
            <a:pPr>
              <a:lnSpc>
                <a:spcPct val="110000"/>
              </a:lnSpc>
            </a:pPr>
            <a:r>
              <a:rPr lang="en-US" altLang="de-DE" sz="2400"/>
              <a:t>Production Planning: </a:t>
            </a:r>
            <a:r>
              <a:rPr lang="en-US" altLang="de-DE" sz="2400" b="0"/>
              <a:t>MIP, Dynamic lot, sizing</a:t>
            </a:r>
            <a:endParaRPr lang="en-US" altLang="de-DE" sz="2400" b="0"/>
          </a:p>
          <a:p>
            <a:pPr>
              <a:lnSpc>
                <a:spcPct val="110000"/>
              </a:lnSpc>
            </a:pPr>
            <a:r>
              <a:rPr lang="en-US" altLang="de-DE" sz="2400"/>
              <a:t>Supply Chain Coordination: </a:t>
            </a:r>
            <a:r>
              <a:rPr lang="en-US" altLang="de-DE" sz="2400" b="0"/>
              <a:t>Nash equilibrium, revenue sharing,</a:t>
            </a:r>
            <a:endParaRPr lang="en-US" altLang="de-DE" sz="2400" b="0"/>
          </a:p>
          <a:p>
            <a:pPr>
              <a:lnSpc>
                <a:spcPct val="110000"/>
              </a:lnSpc>
            </a:pPr>
            <a:r>
              <a:rPr lang="en-US" altLang="de-DE" sz="2400" b="0"/>
              <a:t>Distributed optimization</a:t>
            </a:r>
            <a:endParaRPr lang="en-US" altLang="de-DE" sz="2400" b="0"/>
          </a:p>
          <a:p>
            <a:pPr>
              <a:lnSpc>
                <a:spcPct val="110000"/>
              </a:lnSpc>
            </a:pPr>
            <a:r>
              <a:rPr lang="en-US" altLang="de-DE" sz="2400"/>
              <a:t>Route Optimization: </a:t>
            </a:r>
            <a:r>
              <a:rPr lang="en-US" altLang="de-DE" sz="2400" b="0"/>
              <a:t>VRP, TSP, Ant colony optimization</a:t>
            </a:r>
            <a:endParaRPr lang="en-US" altLang="de-DE" sz="2400" b="0"/>
          </a:p>
          <a:p>
            <a:pPr>
              <a:lnSpc>
                <a:spcPct val="110000"/>
              </a:lnSpc>
            </a:pPr>
            <a:r>
              <a:rPr lang="en-US" altLang="de-DE" sz="2400"/>
              <a:t>Uncertainty Management: </a:t>
            </a:r>
            <a:r>
              <a:rPr lang="en-US" altLang="de-DE" sz="2400" b="0"/>
              <a:t>Stochastic inventory, Robust optimization,</a:t>
            </a:r>
            <a:endParaRPr lang="en-US" altLang="de-DE" sz="2400" b="0"/>
          </a:p>
          <a:p>
            <a:pPr>
              <a:lnSpc>
                <a:spcPct val="110000"/>
              </a:lnSpc>
            </a:pPr>
            <a:r>
              <a:rPr lang="en-US" altLang="de-DE" sz="2400" b="0"/>
              <a:t>Markov decision processes</a:t>
            </a:r>
            <a:endParaRPr lang="en-US" altLang="de-DE" sz="2400"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>
                <a:solidFill>
                  <a:schemeClr val="bg1">
                    <a:lumMod val="50000"/>
                  </a:schemeClr>
                </a:solidFill>
              </a:rPr>
              <a:t>Key Concepts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·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Applications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de-DE" sz="2400"/>
              <a:t>Amazon</a:t>
            </a:r>
            <a:endParaRPr lang="en-US" altLang="de-DE" sz="2400"/>
          </a:p>
          <a:p>
            <a:pPr>
              <a:lnSpc>
                <a:spcPct val="110000"/>
              </a:lnSpc>
            </a:pPr>
            <a:r>
              <a:rPr lang="en-US" altLang="de-DE" sz="2400"/>
              <a:t>Techniques Used: </a:t>
            </a:r>
            <a:r>
              <a:rPr lang="en-US" altLang="de-DE" sz="2400" b="0"/>
              <a:t>Network optimization (facility location), vehicle routing (VRP).</a:t>
            </a:r>
            <a:endParaRPr lang="en-US" altLang="de-DE" sz="2400" b="0"/>
          </a:p>
          <a:p>
            <a:pPr>
              <a:lnSpc>
                <a:spcPct val="110000"/>
              </a:lnSpc>
            </a:pPr>
            <a:r>
              <a:rPr lang="en-US" altLang="de-DE" sz="2400"/>
              <a:t>Impact:</a:t>
            </a:r>
            <a:r>
              <a:rPr lang="en-US" altLang="de-DE" sz="2400" b="0"/>
              <a:t> Reduced delivery time by 30% through optimized distribution center layouts.</a:t>
            </a:r>
            <a:endParaRPr lang="en-US" altLang="de-DE" sz="2400" b="0"/>
          </a:p>
          <a:p>
            <a:pPr>
              <a:lnSpc>
                <a:spcPct val="110000"/>
              </a:lnSpc>
            </a:pPr>
            <a:endParaRPr lang="en-US" altLang="de-DE" sz="2400" b="0"/>
          </a:p>
          <a:p>
            <a:pPr>
              <a:lnSpc>
                <a:spcPct val="110000"/>
              </a:lnSpc>
            </a:pPr>
            <a:r>
              <a:rPr lang="en-US" altLang="de-DE" sz="2400"/>
              <a:t>American Airlines</a:t>
            </a:r>
            <a:endParaRPr lang="en-US" altLang="de-DE" sz="2400"/>
          </a:p>
          <a:p>
            <a:pPr>
              <a:lnSpc>
                <a:spcPct val="110000"/>
              </a:lnSpc>
            </a:pPr>
            <a:r>
              <a:rPr lang="en-US" altLang="de-DE" sz="2400"/>
              <a:t>Techniques Used: </a:t>
            </a:r>
            <a:r>
              <a:rPr lang="en-US" altLang="de-DE" sz="2400" b="0"/>
              <a:t>Stochastic programming (managing demand fluctuations), dynamic</a:t>
            </a:r>
            <a:endParaRPr lang="en-US" altLang="de-DE" sz="2400" b="0"/>
          </a:p>
          <a:p>
            <a:pPr>
              <a:lnSpc>
                <a:spcPct val="110000"/>
              </a:lnSpc>
            </a:pPr>
            <a:r>
              <a:rPr lang="en-US" altLang="de-DE" sz="2400" b="0"/>
              <a:t>pricing models.</a:t>
            </a:r>
            <a:endParaRPr lang="en-US" altLang="de-DE" sz="2400" b="0"/>
          </a:p>
          <a:p>
            <a:pPr>
              <a:lnSpc>
                <a:spcPct val="110000"/>
              </a:lnSpc>
            </a:pPr>
            <a:r>
              <a:rPr lang="en-US" altLang="de-DE" sz="2400"/>
              <a:t>Impact:</a:t>
            </a:r>
            <a:r>
              <a:rPr lang="en-US" altLang="de-DE" sz="2400" b="0"/>
              <a:t> Maximized revenue through real-time ticket pricing and seat allocation, reducing</a:t>
            </a:r>
            <a:endParaRPr lang="en-US" altLang="de-DE" sz="2400" b="0"/>
          </a:p>
          <a:p>
            <a:pPr>
              <a:lnSpc>
                <a:spcPct val="110000"/>
              </a:lnSpc>
            </a:pPr>
            <a:r>
              <a:rPr lang="en-US" altLang="de-DE" sz="2400" b="0"/>
              <a:t>seat vacancy rates by 15% while improving customer load factors.  </a:t>
            </a:r>
            <a:endParaRPr lang="en-US" altLang="de-DE" sz="2400" b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2500" y="1322070"/>
            <a:ext cx="10398760" cy="197421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charset="0"/>
                <a:ea typeface="Calibri" panose="020F0502020204030204" charset="0"/>
                <a:cs typeface="+mn-cs"/>
              </a:rPr>
              <a:t>3.Identifying Necessary Data &amp; Assumptions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charset="0"/>
              <a:ea typeface="Calibri" panose="020F0502020204030204" charset="0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10*307"/>
  <p:tag name="TABLE_ENDDRAG_RECT" val="71*140*310*307"/>
  <p:tag name="KSO_WM_UNIT_INDEX" val="4"/>
  <p:tag name="KSO_WM_UNIT_TYPE" val="β"/>
  <p:tag name="KSO_WM_BEAUTIFY_FLAG" val="#wm#"/>
</p:tagLst>
</file>

<file path=ppt/tags/tag2.xml><?xml version="1.0" encoding="utf-8"?>
<p:tagLst xmlns:p="http://schemas.openxmlformats.org/presentationml/2006/main">
  <p:tag name="KSO_WM_UNIT_INDEX" val="2"/>
  <p:tag name="KSO_WM_UNIT_TYPE" val="f"/>
  <p:tag name="KSO_WM_UNIT_SUBTYPE" val="a"/>
  <p:tag name="KSO_WM_BEAUTIFY_FLAG" val="#wm#"/>
</p:tagLst>
</file>

<file path=ppt/tags/tag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4.xml><?xml version="1.0" encoding="utf-8"?>
<p:tagLst xmlns:p="http://schemas.openxmlformats.org/presentationml/2006/main">
  <p:tag name="TABLE_ENDDRAG_ORIGIN_RECT" val="406*304"/>
  <p:tag name="TABLE_ENDDRAG_RECT" val="470*144*406*304"/>
  <p:tag name="KSO_WM_UNIT_INDEX" val="5"/>
  <p:tag name="KSO_WM_UNIT_TYPE" val="β"/>
  <p:tag name="KSO_WM_BEAUTIFY_FLAG" val="#wm#"/>
</p:tagLst>
</file>

<file path=ppt/tags/tag5.xml><?xml version="1.0" encoding="utf-8"?>
<p:tagLst xmlns:p="http://schemas.openxmlformats.org/presentationml/2006/main">
  <p:tag name="KSO_WM_UNIT_INDEX" val="3"/>
  <p:tag name="KSO_WM_UNIT_TYPE" val="f"/>
  <p:tag name="KSO_WM_UNIT_SUBTYPE" val="a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Winkel">
  <a:themeElements>
    <a:clrScheme name="Miele Design 2">
      <a:dk1>
        <a:srgbClr val="000000"/>
      </a:dk1>
      <a:lt1>
        <a:sysClr val="window" lastClr="FFFFFF"/>
      </a:lt1>
      <a:dk2>
        <a:srgbClr val="595959"/>
      </a:dk2>
      <a:lt2>
        <a:srgbClr val="EEECE1"/>
      </a:lt2>
      <a:accent1>
        <a:srgbClr val="F2F2F2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FFFFF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nk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inkel">
  <a:themeElements>
    <a:clrScheme name="Miele Design 2">
      <a:dk1>
        <a:srgbClr val="000000"/>
      </a:dk1>
      <a:lt1>
        <a:sysClr val="window" lastClr="FFFFFF"/>
      </a:lt1>
      <a:dk2>
        <a:srgbClr val="595959"/>
      </a:dk2>
      <a:lt2>
        <a:srgbClr val="EEECE1"/>
      </a:lt2>
      <a:accent1>
        <a:srgbClr val="F2F2F2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FFFFF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nk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inkel">
  <a:themeElements>
    <a:clrScheme name="Miele Design 2">
      <a:dk1>
        <a:srgbClr val="000000"/>
      </a:dk1>
      <a:lt1>
        <a:sysClr val="window" lastClr="FFFFFF"/>
      </a:lt1>
      <a:dk2>
        <a:srgbClr val="595959"/>
      </a:dk2>
      <a:lt2>
        <a:srgbClr val="EEECE1"/>
      </a:lt2>
      <a:accent1>
        <a:srgbClr val="F2F2F2"/>
      </a:accent1>
      <a:accent2>
        <a:srgbClr val="D8D8D8"/>
      </a:accent2>
      <a:accent3>
        <a:srgbClr val="BFBFBF"/>
      </a:accent3>
      <a:accent4>
        <a:srgbClr val="A5A5A5"/>
      </a:accent4>
      <a:accent5>
        <a:srgbClr val="7F7F7F"/>
      </a:accent5>
      <a:accent6>
        <a:srgbClr val="FFFFF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nk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4884</Words>
  <Application>WPS 演示</Application>
  <PresentationFormat>宽屏</PresentationFormat>
  <Paragraphs>219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宋体</vt:lpstr>
      <vt:lpstr>Wingdings</vt:lpstr>
      <vt:lpstr>Tunga</vt:lpstr>
      <vt:lpstr>Segoe Print</vt:lpstr>
      <vt:lpstr>Arial</vt:lpstr>
      <vt:lpstr>Calibri</vt:lpstr>
      <vt:lpstr>等线</vt:lpstr>
      <vt:lpstr>Times New Roman</vt:lpstr>
      <vt:lpstr>Calibri</vt:lpstr>
      <vt:lpstr>Wingdings</vt:lpstr>
      <vt:lpstr>Calibri (标题)</vt:lpstr>
      <vt:lpstr>Inter</vt:lpstr>
      <vt:lpstr>微软雅黑</vt:lpstr>
      <vt:lpstr>Arial Unicode MS</vt:lpstr>
      <vt:lpstr>Consolas</vt:lpstr>
      <vt:lpstr>Winkel</vt:lpstr>
      <vt:lpstr>1_Winkel</vt:lpstr>
      <vt:lpstr>2_Winkel</vt:lpstr>
      <vt:lpstr> Demand Forecasting AND：Supply CHAIN Coordination</vt:lpstr>
      <vt:lpstr>PowerPoint 演示文稿</vt:lpstr>
      <vt:lpstr>Mean Problem</vt:lpstr>
      <vt:lpstr>Application</vt:lpstr>
      <vt:lpstr>PowerPoint 演示文稿</vt:lpstr>
      <vt:lpstr>Key Concepts · Basic Concepts</vt:lpstr>
      <vt:lpstr>Key Concepts · Basic Algorithms</vt:lpstr>
      <vt:lpstr>Key Concepts · Applications</vt:lpstr>
      <vt:lpstr>PowerPoint 演示文稿</vt:lpstr>
      <vt:lpstr>The important data we need</vt:lpstr>
      <vt:lpstr>PowerPoint 演示文稿</vt:lpstr>
      <vt:lpstr>Analyzing Stakeholders &amp; Impact</vt:lpstr>
      <vt:lpstr>PowerPoint 演示文稿</vt:lpstr>
      <vt:lpstr> OR tools, techniques, and software</vt:lpstr>
      <vt:lpstr>PowerPoint 演示文稿</vt:lpstr>
      <vt:lpstr>SUATAINABILITY</vt:lpstr>
      <vt:lpstr>PowerPoint 演示文稿</vt:lpstr>
    </vt:vector>
  </TitlesOfParts>
  <Company>Miele &amp; Cie. 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Zusatzvideos</dc:title>
  <dc:creator>Maik Lauterbach</dc:creator>
  <cp:lastModifiedBy>丛洱</cp:lastModifiedBy>
  <cp:revision>129</cp:revision>
  <cp:lastPrinted>2021-04-26T07:18:00Z</cp:lastPrinted>
  <dcterms:created xsi:type="dcterms:W3CDTF">2020-10-16T05:52:00Z</dcterms:created>
  <dcterms:modified xsi:type="dcterms:W3CDTF">2025-03-06T06:06:12Z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MSIP_Label_eef16b98-c9e0-42fa-917d-c446735d6f1c_Enabled">
    <vt:lpwstr>true</vt:lpwstr>
  </property>
  <property fmtid="{D5CDD505-2E9C-101B-9397-08002B2CF9AE}" pid="4" name="MSIP_Label_eef16b98-c9e0-42fa-917d-c446735d6f1c_SetDate">
    <vt:lpwstr>2020-07-28T09:17:44Z</vt:lpwstr>
  </property>
  <property fmtid="{D5CDD505-2E9C-101B-9397-08002B2CF9AE}" pid="5" name="MSIP_Label_eef16b98-c9e0-42fa-917d-c446735d6f1c_Method">
    <vt:lpwstr>Standard</vt:lpwstr>
  </property>
  <property fmtid="{D5CDD505-2E9C-101B-9397-08002B2CF9AE}" pid="6" name="MSIP_Label_eef16b98-c9e0-42fa-917d-c446735d6f1c_Name">
    <vt:lpwstr>General</vt:lpwstr>
  </property>
  <property fmtid="{D5CDD505-2E9C-101B-9397-08002B2CF9AE}" pid="7" name="MSIP_Label_eef16b98-c9e0-42fa-917d-c446735d6f1c_SiteId">
    <vt:lpwstr>22991c1b-aa70-4d9c-85be-637908be565f</vt:lpwstr>
  </property>
  <property fmtid="{D5CDD505-2E9C-101B-9397-08002B2CF9AE}" pid="8" name="MSIP_Label_eef16b98-c9e0-42fa-917d-c446735d6f1c_ActionId">
    <vt:lpwstr>aeb946d7-3db3-4968-92d6-b38d9a6fed4b</vt:lpwstr>
  </property>
  <property fmtid="{D5CDD505-2E9C-101B-9397-08002B2CF9AE}" pid="9" name="MSIP_Label_eef16b98-c9e0-42fa-917d-c446735d6f1c_ContentBits">
    <vt:lpwstr>0</vt:lpwstr>
  </property>
  <property fmtid="{D5CDD505-2E9C-101B-9397-08002B2CF9AE}" pid="10" name="ICV">
    <vt:lpwstr>4DBA53ED54FC4640BF545D90009B61B2_13</vt:lpwstr>
  </property>
  <property fmtid="{D5CDD505-2E9C-101B-9397-08002B2CF9AE}" pid="11" name="KSOProductBuildVer">
    <vt:lpwstr>2052-12.1.0.20305</vt:lpwstr>
  </property>
</Properties>
</file>