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3"/>
  </p:notesMasterIdLst>
  <p:sldIdLst>
    <p:sldId id="330" r:id="rId3"/>
    <p:sldId id="257" r:id="rId4"/>
    <p:sldId id="376" r:id="rId5"/>
    <p:sldId id="260" r:id="rId6"/>
    <p:sldId id="437" r:id="rId7"/>
    <p:sldId id="441" r:id="rId8"/>
    <p:sldId id="439" r:id="rId9"/>
    <p:sldId id="440" r:id="rId10"/>
    <p:sldId id="328" r:id="rId11"/>
    <p:sldId id="329" r:id="rId12"/>
  </p:sldIdLst>
  <p:sldSz cx="9144000" cy="5143500" type="screen16x9"/>
  <p:notesSz cx="6858000" cy="9144000"/>
  <p:embeddedFontLst>
    <p:embeddedFont>
      <p:font typeface="Helvetica Neue" panose="02000503000000020004" pitchFamily="2" charset="0"/>
      <p:regular r:id="rId14"/>
      <p:bold r:id="rId15"/>
      <p:italic r:id="rId16"/>
      <p:boldItalic r:id="rId17"/>
    </p:embeddedFont>
    <p:embeddedFont>
      <p:font typeface="Libre Franklin" pitchFamily="2" charset="77"/>
      <p:regular r:id="rId18"/>
      <p:bold r:id="rId19"/>
      <p:italic r:id="rId20"/>
      <p:boldItalic r:id="rId21"/>
    </p:embeddedFont>
    <p:embeddedFont>
      <p:font typeface="Public Sans" pitchFamily="2" charset="77"/>
      <p:regular r:id="rId22"/>
      <p:bold r:id="rId23"/>
      <p:italic r:id="rId24"/>
      <p:boldItalic r:id="rId25"/>
    </p:embeddedFont>
    <p:embeddedFont>
      <p:font typeface="Public Sans Thin"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2E"/>
    <a:srgbClr val="4F97D1"/>
    <a:srgbClr val="936F38"/>
    <a:srgbClr val="967EFB"/>
    <a:srgbClr val="04CF85"/>
    <a:srgbClr val="EF5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2"/>
    <p:restoredTop sz="81319"/>
  </p:normalViewPr>
  <p:slideViewPr>
    <p:cSldViewPr snapToGrid="0">
      <p:cViewPr varScale="1">
        <p:scale>
          <a:sx n="136" d="100"/>
          <a:sy n="136" d="100"/>
        </p:scale>
        <p:origin x="608" y="184"/>
      </p:cViewPr>
      <p:guideLst>
        <p:guide orient="horz" pos="1620"/>
        <p:guide pos="2880"/>
      </p:guideLst>
    </p:cSldViewPr>
  </p:slideViewPr>
  <p:outlineViewPr>
    <p:cViewPr>
      <p:scale>
        <a:sx n="33" d="100"/>
        <a:sy n="33" d="100"/>
      </p:scale>
      <p:origin x="0" y="-2904"/>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97"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1. Hi there and welcome to the U.S. Web Design System monthly call for June 2021, a hot month with no holidays! A good time to stay inside a talk about design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Slide 37. Thanks for joining today's USWDS monthly call. Next month, we’ll talk more about some product roadmap updates, and what we’re thinking as we begin to look beyond the current version of the design system.</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as always, I encourage you to join our community in the #</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-public Slack channel so you can follow our progress, get answers, and contribute to the discussion.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Follow us on </a:t>
            </a:r>
            <a:r>
              <a:rPr lang="en-US" sz="1100" b="0" i="0" u="none" strike="noStrike" cap="none" dirty="0" err="1">
                <a:solidFill>
                  <a:srgbClr val="000000"/>
                </a:solidFill>
                <a:effectLst/>
                <a:latin typeface="Arial"/>
                <a:ea typeface="Arial"/>
                <a:cs typeface="Arial"/>
                <a:sym typeface="Arial"/>
              </a:rPr>
              <a:t>Github</a:t>
            </a:r>
            <a:r>
              <a:rPr lang="en-US" sz="1100" b="0" i="0" u="none" strike="noStrike" cap="none" dirty="0">
                <a:solidFill>
                  <a:srgbClr val="000000"/>
                </a:solidFill>
                <a:effectLst/>
                <a:latin typeface="Arial"/>
                <a:ea typeface="Arial"/>
                <a:cs typeface="Arial"/>
                <a:sym typeface="Arial"/>
              </a:rPr>
              <a:t> at </a:t>
            </a:r>
            <a:r>
              <a:rPr lang="en-US" sz="1100" b="0" i="0" u="none" strike="noStrike" cap="none" dirty="0" err="1">
                <a:solidFill>
                  <a:srgbClr val="000000"/>
                </a:solidFill>
                <a:effectLst/>
                <a:latin typeface="Arial"/>
                <a:ea typeface="Arial"/>
                <a:cs typeface="Arial"/>
                <a:sym typeface="Arial"/>
              </a:rPr>
              <a:t>github.com</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 check out our website, and visit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/about/community to join us and your colleagues across government who are using USWDS.</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Thank you, and see you in August!</a:t>
            </a:r>
            <a:endParaRPr sz="1400" dirty="0">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Slide 2. My name is Dan Williams, and I'm the USWDS product lead and this is my avatar, which may or may not look like me. Either way, thanks for being here!</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Today’s monthly call is going to be a little bit different. At this point in the call, I usually talk about how the call is going to be recorded and to stay muted and turn off your cameras. Not this month. Today — after a few housekeeping announcements — we’ll have summer office hours, which means keep your cameras on and come off mute to ask questions and chat about the design system. We also will not be recording this call. Though, while we are allowing folks to unmute themselves to talk, make sure to mute if you aren’t talking to improve the audio experience for everyone. We’ll mute folks who leave their audio on.</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I’d like to remind you that all attendees must abide by the TTS Code of Conduct, which is online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everyone that while this call is been limited to .gov invites only, Zoom security on large calls is not Fort Knox.</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Be sure to introduce yourself in the chat ! It's nice to know who's here. It's good to have you here today.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3. So what's our agenda for today?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We’re keeping it simple. Just a few product updates…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then summer office hours — where you can ask us anything, we can try to problem-solve, or you can just let us know what’s on your mind. We’ll have almost the whole hour, and we’ll try not to spend more then ten minutes on any one topic.</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So let’s get to it.</a:t>
            </a:r>
          </a:p>
        </p:txBody>
      </p:sp>
    </p:spTree>
    <p:extLst>
      <p:ext uri="{BB962C8B-B14F-4D97-AF65-F5344CB8AC3E}">
        <p14:creationId xmlns:p14="http://schemas.microsoft.com/office/powerpoint/2010/main" val="413084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4. Product update.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5. This week, we released USWDS 2.12.1 — just an point release but an important point nonetheless. And a good release for 2021, as it include two 21s in the version number!</a:t>
            </a:r>
          </a:p>
        </p:txBody>
      </p:sp>
    </p:spTree>
    <p:extLst>
      <p:ext uri="{BB962C8B-B14F-4D97-AF65-F5344CB8AC3E}">
        <p14:creationId xmlns:p14="http://schemas.microsoft.com/office/powerpoint/2010/main" val="195304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9fedcee1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99fedcee1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6. Here’s what we released in USWDS 2.12.1:</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342900" indent="-342900">
              <a:lnSpc>
                <a:spcPct val="110000"/>
              </a:lnSpc>
              <a:spcBef>
                <a:spcPts val="600"/>
              </a:spcBef>
              <a:buClr>
                <a:schemeClr val="accent2"/>
              </a:buClr>
            </a:pPr>
            <a:r>
              <a:rPr lang="en-US" sz="1100" dirty="0"/>
              <a:t>Header dropdowns close with the esc key and focus out.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performance of Date Picker and Combo Box </a:t>
            </a:r>
            <a:r>
              <a:rPr lang="en-US" sz="1100" dirty="0" err="1">
                <a:solidFill>
                  <a:schemeClr val="lt1"/>
                </a:solidFill>
                <a:latin typeface="Public Sans Light" pitchFamily="2" charset="77"/>
              </a:rPr>
              <a:t>javascript</a:t>
            </a:r>
            <a:r>
              <a:rPr lang="en-US" sz="1100" dirty="0">
                <a:solidFill>
                  <a:schemeClr val="lt1"/>
                </a:solidFill>
                <a:latin typeface="Public Sans Light" pitchFamily="2" charset="77"/>
              </a:rPr>
              <a: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Minimized images.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Simplified and optimized </a:t>
            </a:r>
            <a:r>
              <a:rPr lang="en-US" sz="1100" dirty="0" err="1">
                <a:solidFill>
                  <a:schemeClr val="lt1"/>
                </a:solidFill>
                <a:latin typeface="Roboto Mono" pitchFamily="2" charset="0"/>
                <a:ea typeface="Roboto Mono" pitchFamily="2" charset="0"/>
              </a:rPr>
              <a:t>uswds-init</a:t>
            </a:r>
            <a:r>
              <a:rPr lang="en-US" sz="1100" dirty="0">
                <a:solidFill>
                  <a:schemeClr val="lt1"/>
                </a:solidFill>
                <a:latin typeface="Roboto Mono" pitchFamily="2" charset="0"/>
                <a:ea typeface="Roboto Mono" pitchFamily="2" charset="0"/>
              </a:rPr>
              <a:t> </a:t>
            </a:r>
            <a:r>
              <a:rPr lang="en-US" sz="11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 class order sensitivity for </a:t>
            </a:r>
            <a:r>
              <a:rPr lang="en-US" sz="1100" dirty="0" err="1">
                <a:solidFill>
                  <a:schemeClr val="lt1"/>
                </a:solidFill>
                <a:latin typeface="Public Sans Light" pitchFamily="2" charset="77"/>
              </a:rPr>
              <a:t>breadcumb</a:t>
            </a:r>
            <a:r>
              <a:rPr lang="en-US" sz="11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100" b="0" i="0" u="none" strike="noStrike" cap="none" dirty="0">
              <a:solidFill>
                <a:schemeClr val="lt1"/>
              </a:solidFill>
              <a:effectLst/>
              <a:latin typeface="Public Sans Light" pitchFamily="2" charset="77"/>
              <a:ea typeface="Arial"/>
              <a:cs typeface="Arial"/>
              <a:sym typeface="Arial"/>
            </a:endParaRPr>
          </a:p>
          <a:p>
            <a:pPr marL="0" indent="0">
              <a:lnSpc>
                <a:spcPct val="110000"/>
              </a:lnSpc>
              <a:spcBef>
                <a:spcPts val="600"/>
              </a:spcBef>
              <a:buClr>
                <a:schemeClr val="accent2"/>
              </a:buClr>
              <a:buNone/>
            </a:pPr>
            <a:r>
              <a:rPr lang="en-US" sz="1100" b="0" i="0" u="none" strike="noStrike" cap="none" dirty="0">
                <a:solidFill>
                  <a:srgbClr val="000000"/>
                </a:solidFill>
                <a:effectLst/>
                <a:latin typeface="Arial"/>
                <a:ea typeface="Arial"/>
                <a:cs typeface="Arial"/>
                <a:sym typeface="Arial"/>
              </a:rPr>
              <a:t>And that’s USWDS 2.12.1!</a:t>
            </a:r>
            <a:endParaRPr lang="en-US" b="0" dirty="0">
              <a:effectLst/>
            </a:endParaRPr>
          </a:p>
        </p:txBody>
      </p:sp>
    </p:spTree>
    <p:extLst>
      <p:ext uri="{BB962C8B-B14F-4D97-AF65-F5344CB8AC3E}">
        <p14:creationId xmlns:p14="http://schemas.microsoft.com/office/powerpoint/2010/main" val="69689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7. In May and June we conducted usability research on external links to validate our external link guidance. We’ve published those research findings on the Link component web page: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/components/link</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 think the big takeaways are these:</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External link icons are not that effective in communicating external links, but — like democracy — they’re the worst, except for all the others that have been tried. Using them does the least harm. External link icons are ignored more than they confuse. But they don’t prove distracting to readers or impact readability.</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Content matters more than icons. Use the link content and it’s context to describe the link’s destination. This is what readers understand.</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Users find it more important to know it’s a government site when they get there. It’s more important to clearly identify as a government site than rely on link indicators. The gist here is that users may ignore a link’s destination, but they’ll pay attention when they arrive at their destination. Does the site clearly identify as a government site? Does it look like a government site? This is what users notice — and this is one of the reasons continuity of experience matters.</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And finally, users expect that our sites link to appropriate content. Whether we link to a government site or a non-government site, the expectation is that WE did the work to make sure the link is accurate and appropriate. Users will assume (rightly!) that it’s not their responsibility to evaluate the quality of the links we publish — that’s OUR job. </a:t>
            </a:r>
          </a:p>
        </p:txBody>
      </p:sp>
    </p:spTree>
    <p:extLst>
      <p:ext uri="{BB962C8B-B14F-4D97-AF65-F5344CB8AC3E}">
        <p14:creationId xmlns:p14="http://schemas.microsoft.com/office/powerpoint/2010/main" val="17038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8. And finally, an update on our internal library work. It’s been a long, strange trip, but we will be continuing forward not with </a:t>
            </a:r>
            <a:r>
              <a:rPr lang="en-US" sz="1100" b="0" i="0" u="none" strike="noStrike" cap="none" dirty="0" err="1">
                <a:solidFill>
                  <a:srgbClr val="000000"/>
                </a:solidFill>
                <a:effectLst/>
                <a:latin typeface="Arial"/>
                <a:ea typeface="Arial"/>
                <a:cs typeface="Arial"/>
                <a:sym typeface="Arial"/>
              </a:rPr>
              <a:t>PatternLab</a:t>
            </a:r>
            <a:r>
              <a:rPr lang="en-US" sz="1100" b="0" i="0" u="none" strike="noStrike" cap="none" dirty="0">
                <a:solidFill>
                  <a:srgbClr val="000000"/>
                </a:solidFill>
                <a:effectLst/>
                <a:latin typeface="Arial"/>
                <a:ea typeface="Arial"/>
                <a:cs typeface="Arial"/>
                <a:sym typeface="Arial"/>
              </a:rPr>
              <a:t> but with Storybook. After spending many months wrestling with libraries, we’ve decided that Storybook is a better long-term solution for us. It allows us the freedom to organize and grow in ways that make sense for the design system, not just the ways that make sense for library developers. Storybook has proven to be the more flexible, modular solution. And while we’ll keep going with our migration from handlebars templates to Twig templates, using Storybook means that Twig doesn’t have to be the end of the road for us.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More to come on this next month, but we’re really excited about this change — it’s made our life easier already and it sets us up to make some useful improvements down the road.</a:t>
            </a:r>
          </a:p>
        </p:txBody>
      </p:sp>
    </p:spTree>
    <p:extLst>
      <p:ext uri="{BB962C8B-B14F-4D97-AF65-F5344CB8AC3E}">
        <p14:creationId xmlns:p14="http://schemas.microsoft.com/office/powerpoint/2010/main" val="13134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none" strike="noStrike" cap="none" dirty="0">
                <a:solidFill>
                  <a:srgbClr val="000000"/>
                </a:solidFill>
                <a:effectLst/>
                <a:latin typeface="Arial"/>
                <a:ea typeface="Arial"/>
                <a:cs typeface="Arial"/>
                <a:sym typeface="Arial"/>
              </a:rPr>
              <a:t>Slide 9: Now, let’s open our doors for Summer Office Hours.</a:t>
            </a:r>
            <a:endParaRPr lang="en-US" sz="11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swds" TargetMode="Externa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esignsystem.digital.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signsystem.digital.gov/components/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August 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Where do we go from 2.0?</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github.com</a:t>
            </a:r>
            <a:r>
              <a:rPr lang="en-US" sz="2800" dirty="0">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a:t>
            </a: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hlinkClick r:id="rId4">
                  <a:extLst>
                    <a:ext uri="{A12FA001-AC4F-418D-AE19-62706E023703}">
                      <ahyp:hlinkClr xmlns:ahyp="http://schemas.microsoft.com/office/drawing/2018/hyperlinkcolor" val="tx"/>
                    </a:ext>
                  </a:extLst>
                </a:hlinkClick>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grpSp>
        <p:nvGrpSpPr>
          <p:cNvPr id="3" name="Group 2" descr="An illustrated image of Dan Williams">
            <a:extLst>
              <a:ext uri="{FF2B5EF4-FFF2-40B4-BE49-F238E27FC236}">
                <a16:creationId xmlns:a16="http://schemas.microsoft.com/office/drawing/2014/main" id="{11159412-E65D-EE46-8993-8F2F233A2122}"/>
              </a:ext>
            </a:extLst>
          </p:cNvPr>
          <p:cNvGrpSpPr/>
          <p:nvPr/>
        </p:nvGrpSpPr>
        <p:grpSpPr>
          <a:xfrm>
            <a:off x="3704095" y="3464700"/>
            <a:ext cx="1673817" cy="1678800"/>
            <a:chOff x="3704095" y="3464700"/>
            <a:chExt cx="1673817" cy="1678800"/>
          </a:xfrm>
        </p:grpSpPr>
        <p:sp>
          <p:nvSpPr>
            <p:cNvPr id="2" name="Rectangle 1">
              <a:extLst>
                <a:ext uri="{FF2B5EF4-FFF2-40B4-BE49-F238E27FC236}">
                  <a16:creationId xmlns:a16="http://schemas.microsoft.com/office/drawing/2014/main" id="{F0CB1C81-0E26-C948-A217-AA1058FBDAB4}"/>
                </a:ext>
              </a:extLst>
            </p:cNvPr>
            <p:cNvSpPr/>
            <p:nvPr/>
          </p:nvSpPr>
          <p:spPr>
            <a:xfrm>
              <a:off x="3704095" y="3657600"/>
              <a:ext cx="1673817" cy="1259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8;p2">
              <a:extLst>
                <a:ext uri="{FF2B5EF4-FFF2-40B4-BE49-F238E27FC236}">
                  <a16:creationId xmlns:a16="http://schemas.microsoft.com/office/drawing/2014/main" id="{AE5B1F0F-D7E6-4C49-ACEE-3C7AEE039007}"/>
                </a:ext>
              </a:extLst>
            </p:cNvPr>
            <p:cNvPicPr preferRelativeResize="0"/>
            <p:nvPr/>
          </p:nvPicPr>
          <p:blipFill>
            <a:blip r:embed="rId3"/>
            <a:srcRect/>
            <a:stretch/>
          </p:blipFill>
          <p:spPr>
            <a:xfrm>
              <a:off x="3900479" y="3464700"/>
              <a:ext cx="1343040" cy="1678800"/>
            </a:xfrm>
            <a:prstGeom prst="rect">
              <a:avLst/>
            </a:prstGeom>
            <a:noFill/>
            <a:ln>
              <a:noFill/>
            </a:ln>
          </p:spPr>
        </p:pic>
      </p:grpSp>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Summer office hours</a:t>
            </a:r>
          </a:p>
        </p:txBody>
      </p:sp>
      <p:pic>
        <p:nvPicPr>
          <p:cNvPr id="8" name="avatar">
            <a:extLst>
              <a:ext uri="{FF2B5EF4-FFF2-40B4-BE49-F238E27FC236}">
                <a16:creationId xmlns:a16="http://schemas.microsoft.com/office/drawing/2014/main" id="{49F0F639-9DF9-6E45-A61A-EB9E0159AF7C}"/>
              </a:ext>
              <a:ext uri="{C183D7F6-B498-43B3-948B-1728B52AA6E4}">
                <adec:decorative xmlns:adec="http://schemas.microsoft.com/office/drawing/2017/decorative" val="1"/>
              </a:ext>
            </a:extLst>
          </p:cNvPr>
          <p:cNvPicPr preferRelativeResize="0"/>
          <p:nvPr/>
        </p:nvPicPr>
        <p:blipFill>
          <a:blip r:embed="rId3"/>
          <a:srcRect/>
          <a:stretch/>
        </p:blipFill>
        <p:spPr>
          <a:xfrm>
            <a:off x="4236239" y="4304100"/>
            <a:ext cx="67152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36F38"/>
                </a:solidFill>
                <a:latin typeface="Public Sans"/>
                <a:ea typeface="Public Sans"/>
                <a:cs typeface="Public Sans"/>
                <a:sym typeface="Public Sans"/>
              </a:rPr>
              <a:t>Product updates</a:t>
            </a:r>
            <a:endParaRPr sz="4000" dirty="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USWDS </a:t>
            </a:r>
            <a:r>
              <a:rPr lang="en-US" sz="4000" dirty="0">
                <a:solidFill>
                  <a:srgbClr val="4F97D1"/>
                </a:solidFill>
              </a:rPr>
              <a:t>2.12.1</a:t>
            </a:r>
            <a:endParaRPr sz="4000" dirty="0">
              <a:solidFill>
                <a:srgbClr val="4F97D1"/>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871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Title 7">
            <a:extLst>
              <a:ext uri="{FF2B5EF4-FFF2-40B4-BE49-F238E27FC236}">
                <a16:creationId xmlns:a16="http://schemas.microsoft.com/office/drawing/2014/main" id="{1F84EA70-9739-814B-B9C0-E6A677443722}"/>
              </a:ext>
            </a:extLst>
          </p:cNvPr>
          <p:cNvSpPr>
            <a:spLocks noGrp="1"/>
          </p:cNvSpPr>
          <p:nvPr>
            <p:ph type="title"/>
          </p:nvPr>
        </p:nvSpPr>
        <p:spPr>
          <a:xfrm>
            <a:off x="0" y="534595"/>
            <a:ext cx="9144000" cy="542328"/>
          </a:xfrm>
          <a:ln>
            <a:noFill/>
          </a:ln>
        </p:spPr>
        <p:txBody>
          <a:bodyPr/>
          <a:lstStyle/>
          <a:p>
            <a:pPr algn="ctr"/>
            <a:r>
              <a:rPr lang="en-US" sz="2400" dirty="0">
                <a:solidFill>
                  <a:srgbClr val="936F38"/>
                </a:solidFill>
              </a:rPr>
              <a:t>USWDS </a:t>
            </a:r>
            <a:r>
              <a:rPr lang="en-US" sz="2400" dirty="0">
                <a:solidFill>
                  <a:srgbClr val="4F97D1"/>
                </a:solidFill>
              </a:rPr>
              <a:t>2.12.1 Features</a:t>
            </a:r>
          </a:p>
        </p:txBody>
      </p:sp>
      <p:sp>
        <p:nvSpPr>
          <p:cNvPr id="9" name="text">
            <a:extLst>
              <a:ext uri="{FF2B5EF4-FFF2-40B4-BE49-F238E27FC236}">
                <a16:creationId xmlns:a16="http://schemas.microsoft.com/office/drawing/2014/main" id="{DF8B2C53-E3C9-4CA7-9ABA-EC37BDAB6EF8}"/>
              </a:ext>
            </a:extLst>
          </p:cNvPr>
          <p:cNvSpPr txBox="1">
            <a:spLocks noGrp="1"/>
          </p:cNvSpPr>
          <p:nvPr>
            <p:ph type="body" idx="1"/>
          </p:nvPr>
        </p:nvSpPr>
        <p:spPr>
          <a:xfrm>
            <a:off x="393405" y="1394529"/>
            <a:ext cx="8589511" cy="3016272"/>
          </a:xfrm>
          <a:prstGeom prst="rect">
            <a:avLst/>
          </a:prstGeom>
          <a:noFill/>
          <a:ln>
            <a:noFill/>
          </a:ln>
        </p:spPr>
        <p:txBody>
          <a:bodyPr spcFirstLastPara="1" wrap="square" lIns="91425" tIns="91425" rIns="91425" bIns="91425" numCol="2" spcCol="274320" anchor="t" anchorCtr="0">
            <a:noAutofit/>
          </a:bodyPr>
          <a:lstStyle/>
          <a:p>
            <a:pPr marL="342900" indent="-342900">
              <a:lnSpc>
                <a:spcPct val="110000"/>
              </a:lnSpc>
              <a:spcBef>
                <a:spcPts val="600"/>
              </a:spcBef>
              <a:buClr>
                <a:schemeClr val="accent2"/>
              </a:buClr>
            </a:pPr>
            <a:r>
              <a:rPr lang="en-US" sz="1800" dirty="0"/>
              <a:t>Header dropdowns close with the esc key and focus out.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performance of Date Picker and Combo Box </a:t>
            </a:r>
            <a:r>
              <a:rPr lang="en-US" sz="1800" dirty="0" err="1">
                <a:solidFill>
                  <a:schemeClr val="lt1"/>
                </a:solidFill>
                <a:latin typeface="Public Sans Light" pitchFamily="2" charset="77"/>
              </a:rPr>
              <a:t>javascript</a:t>
            </a:r>
            <a:r>
              <a:rPr lang="en-US" sz="1800" dirty="0">
                <a:solidFill>
                  <a:schemeClr val="lt1"/>
                </a:solidFill>
                <a:latin typeface="Public Sans Light" pitchFamily="2" charset="77"/>
              </a:rPr>
              <a: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Minimized images.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Simplified and optimized </a:t>
            </a:r>
            <a:br>
              <a:rPr lang="en-US" sz="1800" dirty="0">
                <a:solidFill>
                  <a:schemeClr val="lt1"/>
                </a:solidFill>
                <a:latin typeface="Public Sans Light" pitchFamily="2" charset="77"/>
              </a:rPr>
            </a:br>
            <a:r>
              <a:rPr lang="en-US" sz="1800" dirty="0" err="1">
                <a:solidFill>
                  <a:schemeClr val="lt1"/>
                </a:solidFill>
                <a:latin typeface="Roboto Mono" pitchFamily="2" charset="0"/>
                <a:ea typeface="Roboto Mono" pitchFamily="2" charset="0"/>
              </a:rPr>
              <a:t>uswds-init</a:t>
            </a:r>
            <a:r>
              <a:rPr lang="en-US" sz="1800" dirty="0">
                <a:solidFill>
                  <a:schemeClr val="lt1"/>
                </a:solidFill>
                <a:latin typeface="Roboto Mono" pitchFamily="2" charset="0"/>
                <a:ea typeface="Roboto Mono" pitchFamily="2" charset="0"/>
              </a:rPr>
              <a:t> </a:t>
            </a:r>
            <a:r>
              <a:rPr lang="en-US" sz="18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 class order sensitivity for </a:t>
            </a:r>
            <a:r>
              <a:rPr lang="en-US" sz="1800" dirty="0" err="1">
                <a:solidFill>
                  <a:schemeClr val="lt1"/>
                </a:solidFill>
                <a:latin typeface="Public Sans Light" pitchFamily="2" charset="77"/>
              </a:rPr>
              <a:t>breadcumb</a:t>
            </a:r>
            <a:r>
              <a:rPr lang="en-US" sz="18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800" dirty="0">
              <a:solidFill>
                <a:schemeClr val="lt1"/>
              </a:solidFill>
              <a:latin typeface="Public Sans Light" pitchFamily="2" charset="77"/>
            </a:endParaRPr>
          </a:p>
        </p:txBody>
      </p:sp>
      <p:sp>
        <p:nvSpPr>
          <p:cNvPr id="3" name="Slide Number Placeholder 10">
            <a:extLst>
              <a:ext uri="{FF2B5EF4-FFF2-40B4-BE49-F238E27FC236}">
                <a16:creationId xmlns:a16="http://schemas.microsoft.com/office/drawing/2014/main" id="{0038C7F9-3159-44A5-8204-7A57FEAB9D55}"/>
              </a:ext>
            </a:extLst>
          </p:cNvPr>
          <p:cNvSpPr>
            <a:spLocks noGrp="1"/>
          </p:cNvSpPr>
          <p:nvPr>
            <p:ph type="sldNum" sz="quarter" idx="12"/>
          </p:nvPr>
        </p:nvSpPr>
        <p:spPr>
          <a:xfrm>
            <a:off x="6860722" y="4767263"/>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6</a:t>
            </a:fld>
            <a:endParaRPr lang="en-US" kern="1200">
              <a:solidFill>
                <a:schemeClr val="bg1"/>
              </a:solidFill>
              <a:latin typeface="Franklin Gothic Book" panose="020B0503020102020204" pitchFamily="34" charset="0"/>
              <a:ea typeface="+mn-ea"/>
              <a:cs typeface="+mn-cs"/>
            </a:endParaRPr>
          </a:p>
        </p:txBody>
      </p:sp>
      <p:sp>
        <p:nvSpPr>
          <p:cNvPr id="2" name="Rounded Rectangle 1">
            <a:extLst>
              <a:ext uri="{FF2B5EF4-FFF2-40B4-BE49-F238E27FC236}">
                <a16:creationId xmlns:a16="http://schemas.microsoft.com/office/drawing/2014/main" id="{92B31753-F1AF-0F47-85E2-E0B6D41607A2}"/>
              </a:ext>
              <a:ext uri="{C183D7F6-B498-43B3-948B-1728B52AA6E4}">
                <adec:decorative xmlns:adec="http://schemas.microsoft.com/office/drawing/2017/decorative" val="1"/>
              </a:ext>
            </a:extLst>
          </p:cNvPr>
          <p:cNvSpPr/>
          <p:nvPr/>
        </p:nvSpPr>
        <p:spPr>
          <a:xfrm>
            <a:off x="2563178" y="534595"/>
            <a:ext cx="3960495" cy="542328"/>
          </a:xfrm>
          <a:prstGeom prst="roundRect">
            <a:avLst/>
          </a:prstGeom>
          <a:noFill/>
          <a:ln>
            <a:solidFill>
              <a:srgbClr val="4F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0F1E52-A290-7B40-86AA-F0C97DE024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1581646"/>
            <a:ext cx="228962" cy="228962"/>
          </a:xfrm>
          <a:prstGeom prst="rect">
            <a:avLst/>
          </a:prstGeom>
        </p:spPr>
      </p:pic>
      <p:pic>
        <p:nvPicPr>
          <p:cNvPr id="12" name="Picture 11">
            <a:extLst>
              <a:ext uri="{FF2B5EF4-FFF2-40B4-BE49-F238E27FC236}">
                <a16:creationId xmlns:a16="http://schemas.microsoft.com/office/drawing/2014/main" id="{74D4CA00-E95C-BB48-BD1C-6C968ED3D7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269636"/>
            <a:ext cx="228962" cy="228962"/>
          </a:xfrm>
          <a:prstGeom prst="rect">
            <a:avLst/>
          </a:prstGeom>
        </p:spPr>
      </p:pic>
      <p:pic>
        <p:nvPicPr>
          <p:cNvPr id="14" name="Picture 13">
            <a:extLst>
              <a:ext uri="{FF2B5EF4-FFF2-40B4-BE49-F238E27FC236}">
                <a16:creationId xmlns:a16="http://schemas.microsoft.com/office/drawing/2014/main" id="{ADBFABF8-F0C6-FB4B-8E52-C8D12D2561C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668052"/>
            <a:ext cx="228962" cy="228962"/>
          </a:xfrm>
          <a:prstGeom prst="rect">
            <a:avLst/>
          </a:prstGeom>
        </p:spPr>
      </p:pic>
      <p:pic>
        <p:nvPicPr>
          <p:cNvPr id="15" name="Picture 14">
            <a:extLst>
              <a:ext uri="{FF2B5EF4-FFF2-40B4-BE49-F238E27FC236}">
                <a16:creationId xmlns:a16="http://schemas.microsoft.com/office/drawing/2014/main" id="{C64AFB37-09C3-7347-A162-9AEDE6FD8C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3334351"/>
            <a:ext cx="228962" cy="228962"/>
          </a:xfrm>
          <a:prstGeom prst="rect">
            <a:avLst/>
          </a:prstGeom>
        </p:spPr>
      </p:pic>
      <p:pic>
        <p:nvPicPr>
          <p:cNvPr id="16" name="Picture 15">
            <a:extLst>
              <a:ext uri="{FF2B5EF4-FFF2-40B4-BE49-F238E27FC236}">
                <a16:creationId xmlns:a16="http://schemas.microsoft.com/office/drawing/2014/main" id="{56013851-FBF1-874E-8FBC-5562A852BE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1581646"/>
            <a:ext cx="228962" cy="228962"/>
          </a:xfrm>
          <a:prstGeom prst="rect">
            <a:avLst/>
          </a:prstGeom>
        </p:spPr>
      </p:pic>
      <p:pic>
        <p:nvPicPr>
          <p:cNvPr id="17" name="Picture 16">
            <a:extLst>
              <a:ext uri="{FF2B5EF4-FFF2-40B4-BE49-F238E27FC236}">
                <a16:creationId xmlns:a16="http://schemas.microsoft.com/office/drawing/2014/main" id="{888C1C4B-8E27-2D4F-8DD5-23A14657C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251498"/>
            <a:ext cx="228962" cy="228962"/>
          </a:xfrm>
          <a:prstGeom prst="rect">
            <a:avLst/>
          </a:prstGeom>
        </p:spPr>
      </p:pic>
      <p:pic>
        <p:nvPicPr>
          <p:cNvPr id="18" name="Picture 17">
            <a:extLst>
              <a:ext uri="{FF2B5EF4-FFF2-40B4-BE49-F238E27FC236}">
                <a16:creationId xmlns:a16="http://schemas.microsoft.com/office/drawing/2014/main" id="{37AE44A5-2E05-1442-B003-5AF2A022B3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955132"/>
            <a:ext cx="228962" cy="228962"/>
          </a:xfrm>
          <a:prstGeom prst="rect">
            <a:avLst/>
          </a:prstGeom>
        </p:spPr>
      </p:pic>
      <p:pic>
        <p:nvPicPr>
          <p:cNvPr id="19" name="Picture 18">
            <a:extLst>
              <a:ext uri="{FF2B5EF4-FFF2-40B4-BE49-F238E27FC236}">
                <a16:creationId xmlns:a16="http://schemas.microsoft.com/office/drawing/2014/main" id="{169AEB85-280F-694F-95BF-1FE284B2B0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3621148"/>
            <a:ext cx="228962" cy="228962"/>
          </a:xfrm>
          <a:prstGeom prst="rect">
            <a:avLst/>
          </a:prstGeom>
        </p:spPr>
      </p:pic>
    </p:spTree>
    <p:extLst>
      <p:ext uri="{BB962C8B-B14F-4D97-AF65-F5344CB8AC3E}">
        <p14:creationId xmlns:p14="http://schemas.microsoft.com/office/powerpoint/2010/main" val="37679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267391" y="316237"/>
            <a:ext cx="8574060" cy="1203145"/>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External link research findings</a:t>
            </a:r>
            <a:endParaRPr sz="4000" dirty="0">
              <a:solidFill>
                <a:srgbClr val="936F38"/>
              </a:solidFill>
              <a:latin typeface="Public Sans"/>
              <a:ea typeface="Public Sans"/>
              <a:cs typeface="Public Sans"/>
              <a:sym typeface="Public Sans"/>
            </a:endParaRPr>
          </a:p>
        </p:txBody>
      </p:sp>
      <p:sp>
        <p:nvSpPr>
          <p:cNvPr id="4" name="Google Shape;469;p63">
            <a:extLst>
              <a:ext uri="{FF2B5EF4-FFF2-40B4-BE49-F238E27FC236}">
                <a16:creationId xmlns:a16="http://schemas.microsoft.com/office/drawing/2014/main" id="{BED32CD6-9164-8340-A784-10A3BB7789E1}"/>
              </a:ext>
            </a:extLst>
          </p:cNvPr>
          <p:cNvSpPr txBox="1">
            <a:spLocks noGrp="1"/>
          </p:cNvSpPr>
          <p:nvPr>
            <p:ph type="body" idx="1"/>
          </p:nvPr>
        </p:nvSpPr>
        <p:spPr>
          <a:xfrm>
            <a:off x="375607" y="1171212"/>
            <a:ext cx="8357627" cy="564039"/>
          </a:xfrm>
          <a:prstGeom prst="rect">
            <a:avLst/>
          </a:prstGeom>
          <a:noFill/>
          <a:ln>
            <a:noFill/>
          </a:ln>
        </p:spPr>
        <p:txBody>
          <a:bodyPr spcFirstLastPara="1" wrap="square" lIns="91425" tIns="91425" rIns="91425" bIns="91425" anchor="t" anchorCtr="0">
            <a:noAutofit/>
          </a:bodyPr>
          <a:lstStyle/>
          <a:p>
            <a:pPr marL="0" indent="0" algn="ctr">
              <a:buNone/>
            </a:pPr>
            <a:r>
              <a:rPr lang="en-US" sz="2400" dirty="0" err="1">
                <a:solidFill>
                  <a:srgbClr val="4F97D1"/>
                </a:solidFill>
                <a:latin typeface="Public Sans ExtraLight"/>
                <a:hlinkClick r:id="rId3">
                  <a:extLst>
                    <a:ext uri="{A12FA001-AC4F-418D-AE19-62706E023703}">
                      <ahyp:hlinkClr xmlns:ahyp="http://schemas.microsoft.com/office/drawing/2018/hyperlinkcolor" val="tx"/>
                    </a:ext>
                  </a:extLst>
                </a:hlinkClick>
              </a:rPr>
              <a:t>designsystem.digital.gov</a:t>
            </a:r>
            <a:r>
              <a:rPr lang="en-US" sz="2400" dirty="0">
                <a:solidFill>
                  <a:srgbClr val="4F97D1"/>
                </a:solidFill>
                <a:latin typeface="Public Sans ExtraLight"/>
                <a:hlinkClick r:id="rId3">
                  <a:extLst>
                    <a:ext uri="{A12FA001-AC4F-418D-AE19-62706E023703}">
                      <ahyp:hlinkClr xmlns:ahyp="http://schemas.microsoft.com/office/drawing/2018/hyperlinkcolor" val="tx"/>
                    </a:ext>
                  </a:extLst>
                </a:hlinkClick>
              </a:rPr>
              <a:t>/components/link</a:t>
            </a:r>
            <a:endParaRPr sz="2400" dirty="0">
              <a:solidFill>
                <a:srgbClr val="4F97D1"/>
              </a:solidFill>
              <a:latin typeface="Public Sans ExtraLight" pitchFamily="2" charset="77"/>
            </a:endParaRPr>
          </a:p>
        </p:txBody>
      </p:sp>
      <p:sp>
        <p:nvSpPr>
          <p:cNvPr id="5" name="text">
            <a:extLst>
              <a:ext uri="{FF2B5EF4-FFF2-40B4-BE49-F238E27FC236}">
                <a16:creationId xmlns:a16="http://schemas.microsoft.com/office/drawing/2014/main" id="{0BDA6F48-137D-E943-A933-370EE3349B17}"/>
              </a:ext>
            </a:extLst>
          </p:cNvPr>
          <p:cNvSpPr txBox="1">
            <a:spLocks/>
          </p:cNvSpPr>
          <p:nvPr/>
        </p:nvSpPr>
        <p:spPr>
          <a:xfrm>
            <a:off x="393405" y="1863181"/>
            <a:ext cx="8589511" cy="3016272"/>
          </a:xfrm>
          <a:prstGeom prst="rect">
            <a:avLst/>
          </a:prstGeom>
          <a:noFill/>
          <a:ln w="9525" cap="flat" cmpd="sng">
            <a:noFill/>
            <a:prstDash val="solid"/>
            <a:round/>
            <a:headEnd type="none" w="sm" len="sm"/>
            <a:tailEnd type="none" w="sm" len="sm"/>
          </a:ln>
        </p:spPr>
        <p:txBody>
          <a:bodyPr spcFirstLastPara="1" wrap="square" lIns="91425" tIns="91425" rIns="91425" bIns="91425" numCol="2" spcCol="27432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1pPr>
            <a:lvl2pPr marL="914400" marR="0" lvl="1"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2pPr>
            <a:lvl3pPr marL="1371600" marR="0" lvl="2"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3pPr>
            <a:lvl4pPr marL="1828800" marR="0" lvl="3"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4pPr>
            <a:lvl5pPr marL="2286000" marR="0" lvl="4"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5pPr>
            <a:lvl6pPr marL="2743200" marR="0" lvl="5"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6pPr>
            <a:lvl7pPr marL="3200400" marR="0" lvl="6"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7pPr>
            <a:lvl8pPr marL="3657600" marR="0" lvl="7"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8pPr>
            <a:lvl9pPr marL="4114800" marR="0" lvl="8"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9pPr>
          </a:lstStyle>
          <a:p>
            <a:pPr marL="342900" indent="-342900">
              <a:lnSpc>
                <a:spcPct val="110000"/>
              </a:lnSpc>
              <a:spcBef>
                <a:spcPts val="600"/>
              </a:spcBef>
              <a:buClr>
                <a:schemeClr val="accent2"/>
              </a:buClr>
            </a:pPr>
            <a:r>
              <a:rPr lang="en-US" sz="1800" dirty="0"/>
              <a:t>External link icons are not that effective in communicating external links, but — like democracy — they’re the worst, except for all the others that have been tried. Using them does the least harm.</a:t>
            </a:r>
          </a:p>
          <a:p>
            <a:pPr marL="342900" indent="-342900">
              <a:lnSpc>
                <a:spcPct val="110000"/>
              </a:lnSpc>
              <a:spcBef>
                <a:spcPts val="600"/>
              </a:spcBef>
              <a:buClr>
                <a:schemeClr val="accent2"/>
              </a:buClr>
            </a:pPr>
            <a:r>
              <a:rPr lang="en-US" sz="1800" dirty="0">
                <a:solidFill>
                  <a:schemeClr val="lt1"/>
                </a:solidFill>
                <a:latin typeface="Public Sans Light" pitchFamily="2" charset="77"/>
              </a:rPr>
              <a:t>Content matters more than icons.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find it more important to know it’s a government site when they get there. It’s more important to clearly identify as a government site than rely on link indicators. </a:t>
            </a: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expect that our sites link to appropriate content. </a:t>
            </a:r>
          </a:p>
          <a:p>
            <a:pPr marL="0" indent="0">
              <a:lnSpc>
                <a:spcPct val="110000"/>
              </a:lnSpc>
              <a:spcBef>
                <a:spcPts val="600"/>
              </a:spcBef>
              <a:buClr>
                <a:schemeClr val="accent2"/>
              </a:buClr>
              <a:buFont typeface="Public Sans"/>
              <a:buNone/>
            </a:pPr>
            <a:endParaRPr lang="en-US" sz="1800" dirty="0">
              <a:solidFill>
                <a:schemeClr val="lt1"/>
              </a:solidFill>
              <a:latin typeface="Public Sans Light" pitchFamily="2" charset="77"/>
            </a:endParaRPr>
          </a:p>
        </p:txBody>
      </p:sp>
      <p:pic>
        <p:nvPicPr>
          <p:cNvPr id="6" name="Picture 5">
            <a:extLst>
              <a:ext uri="{FF2B5EF4-FFF2-40B4-BE49-F238E27FC236}">
                <a16:creationId xmlns:a16="http://schemas.microsoft.com/office/drawing/2014/main" id="{72D01E97-2392-E248-8568-9470A7466E5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2050298"/>
            <a:ext cx="228962" cy="228962"/>
          </a:xfrm>
          <a:prstGeom prst="rect">
            <a:avLst/>
          </a:prstGeom>
        </p:spPr>
      </p:pic>
      <p:pic>
        <p:nvPicPr>
          <p:cNvPr id="9" name="Picture 8">
            <a:extLst>
              <a:ext uri="{FF2B5EF4-FFF2-40B4-BE49-F238E27FC236}">
                <a16:creationId xmlns:a16="http://schemas.microsoft.com/office/drawing/2014/main" id="{634363AB-C625-2442-BB15-A2D1552B9F3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4244732"/>
            <a:ext cx="228962" cy="228962"/>
          </a:xfrm>
          <a:prstGeom prst="rect">
            <a:avLst/>
          </a:prstGeom>
        </p:spPr>
      </p:pic>
      <p:pic>
        <p:nvPicPr>
          <p:cNvPr id="10" name="Picture 9">
            <a:extLst>
              <a:ext uri="{FF2B5EF4-FFF2-40B4-BE49-F238E27FC236}">
                <a16:creationId xmlns:a16="http://schemas.microsoft.com/office/drawing/2014/main" id="{AAEB9914-4BE7-1243-8CF5-EB6DCD4E466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2050298"/>
            <a:ext cx="228962" cy="228962"/>
          </a:xfrm>
          <a:prstGeom prst="rect">
            <a:avLst/>
          </a:prstGeom>
        </p:spPr>
      </p:pic>
      <p:pic>
        <p:nvPicPr>
          <p:cNvPr id="12" name="Picture 11">
            <a:extLst>
              <a:ext uri="{FF2B5EF4-FFF2-40B4-BE49-F238E27FC236}">
                <a16:creationId xmlns:a16="http://schemas.microsoft.com/office/drawing/2014/main" id="{3243EFCF-D5B7-D048-A935-1EDD31A706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3641881"/>
            <a:ext cx="228962" cy="228962"/>
          </a:xfrm>
          <a:prstGeom prst="rect">
            <a:avLst/>
          </a:prstGeom>
        </p:spPr>
      </p:pic>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408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1860562"/>
            <a:ext cx="7794600" cy="668466"/>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Library beta</a:t>
            </a:r>
            <a:endParaRPr sz="4000" dirty="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
        <p:nvSpPr>
          <p:cNvPr id="4" name="Google Shape;154;p13">
            <a:extLst>
              <a:ext uri="{FF2B5EF4-FFF2-40B4-BE49-F238E27FC236}">
                <a16:creationId xmlns:a16="http://schemas.microsoft.com/office/drawing/2014/main" id="{89982021-1E47-084D-9982-7776B80D0209}"/>
              </a:ext>
            </a:extLst>
          </p:cNvPr>
          <p:cNvSpPr txBox="1">
            <a:spLocks/>
          </p:cNvSpPr>
          <p:nvPr/>
        </p:nvSpPr>
        <p:spPr>
          <a:xfrm>
            <a:off x="657121" y="2466617"/>
            <a:ext cx="7794600" cy="66846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Public Sans"/>
              <a:buNone/>
              <a:defRPr sz="1400" b="1"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pPr algn="ctr">
              <a:lnSpc>
                <a:spcPct val="95000"/>
              </a:lnSpc>
              <a:buSzPts val="1100"/>
            </a:pPr>
            <a:r>
              <a:rPr lang="en-US" sz="4000" b="0" dirty="0" err="1">
                <a:solidFill>
                  <a:srgbClr val="04CF85"/>
                </a:solidFill>
                <a:latin typeface="Public Sans ExtraLight" pitchFamily="2" charset="77"/>
              </a:rPr>
              <a:t>PatternLab</a:t>
            </a:r>
            <a:r>
              <a:rPr lang="en-US" sz="4000" b="0" dirty="0">
                <a:solidFill>
                  <a:srgbClr val="04CF85"/>
                </a:solidFill>
                <a:latin typeface="Public Sans ExtraLight" pitchFamily="2" charset="77"/>
              </a:rPr>
              <a:t> </a:t>
            </a:r>
            <a:r>
              <a:rPr lang="en-US" sz="4000" b="0" dirty="0">
                <a:solidFill>
                  <a:srgbClr val="04CF85"/>
                </a:solidFill>
                <a:latin typeface="Public Sans ExtraLight" pitchFamily="2" charset="77"/>
                <a:sym typeface="Wingdings" pitchFamily="2" charset="2"/>
              </a:rPr>
              <a:t> Storybook</a:t>
            </a:r>
            <a:endParaRPr lang="en-US" sz="4000" b="0" dirty="0">
              <a:solidFill>
                <a:srgbClr val="04CF85"/>
              </a:solidFill>
              <a:latin typeface="Public Sans ExtraLight" pitchFamily="2" charset="77"/>
            </a:endParaRPr>
          </a:p>
        </p:txBody>
      </p:sp>
    </p:spTree>
    <p:extLst>
      <p:ext uri="{BB962C8B-B14F-4D97-AF65-F5344CB8AC3E}">
        <p14:creationId xmlns:p14="http://schemas.microsoft.com/office/powerpoint/2010/main" val="33664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Summer office hours!</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9</a:t>
            </a:fld>
            <a:endParaRPr dirty="0">
              <a:solidFill>
                <a:srgbClr val="171717"/>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12390</TotalTime>
  <Words>1368</Words>
  <Application>Microsoft Macintosh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Public Sans</vt:lpstr>
      <vt:lpstr>Libre Franklin</vt:lpstr>
      <vt:lpstr>Helvetica Neue</vt:lpstr>
      <vt:lpstr>Roboto Mono</vt:lpstr>
      <vt:lpstr>Public Sans Thin</vt:lpstr>
      <vt:lpstr>Calibri</vt:lpstr>
      <vt:lpstr>Public Sans Light</vt:lpstr>
      <vt:lpstr>Public Sans ExtraLight</vt:lpstr>
      <vt:lpstr>Arial</vt:lpstr>
      <vt:lpstr>Franklin Gothic Book</vt:lpstr>
      <vt:lpstr>USWDS</vt:lpstr>
      <vt:lpstr>Master Cover Slide</vt:lpstr>
      <vt:lpstr>USWDS Monthly Call August 2021</vt:lpstr>
      <vt:lpstr>Hi! Thanks for being here!</vt:lpstr>
      <vt:lpstr>Agenda Product updates Summer office hours</vt:lpstr>
      <vt:lpstr>Product updates</vt:lpstr>
      <vt:lpstr>USWDS 2.12.1</vt:lpstr>
      <vt:lpstr>USWDS 2.12.1 Features</vt:lpstr>
      <vt:lpstr>External link research findings</vt:lpstr>
      <vt:lpstr>Library beta</vt:lpstr>
      <vt:lpstr>Summer office hours!</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June 2021</dc:title>
  <dc:subject/>
  <dc:creator/>
  <cp:keywords/>
  <dc:description/>
  <cp:lastModifiedBy>Microsoft Office User</cp:lastModifiedBy>
  <cp:revision>89</cp:revision>
  <dcterms:modified xsi:type="dcterms:W3CDTF">2021-08-18T17:36:15Z</dcterms:modified>
  <cp:category/>
</cp:coreProperties>
</file>