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9A6F-869A-A703-C10F-39B992DB54CE}" v="200" dt="2020-11-20T04:16:44.438"/>
    <p1510:client id="{A56BED7D-6C95-4658-A7B5-D2B574DAF6F3}" v="268" dt="2020-11-19T23:43:00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4BBF5-25FB-4F45-BEAD-F087062D04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CB10C7-D2B1-4E58-8C48-F5909CACA5D4}">
      <dgm:prSet/>
      <dgm:spPr/>
      <dgm:t>
        <a:bodyPr/>
        <a:lstStyle/>
        <a:p>
          <a:r>
            <a:rPr lang="en-US" b="1"/>
            <a:t>Benefits</a:t>
          </a:r>
          <a:endParaRPr lang="en-US"/>
        </a:p>
      </dgm:t>
    </dgm:pt>
    <dgm:pt modelId="{5DFFAA68-44C0-4963-99E3-A5AF10C5A07A}" type="parTrans" cxnId="{1C082EC9-DD24-4EC0-AFE7-D6D67382F869}">
      <dgm:prSet/>
      <dgm:spPr/>
      <dgm:t>
        <a:bodyPr/>
        <a:lstStyle/>
        <a:p>
          <a:endParaRPr lang="en-US"/>
        </a:p>
      </dgm:t>
    </dgm:pt>
    <dgm:pt modelId="{C57D2CC7-C4F5-45B2-8BA3-072320E16EE8}" type="sibTrans" cxnId="{1C082EC9-DD24-4EC0-AFE7-D6D67382F869}">
      <dgm:prSet/>
      <dgm:spPr/>
      <dgm:t>
        <a:bodyPr/>
        <a:lstStyle/>
        <a:p>
          <a:endParaRPr lang="en-US"/>
        </a:p>
      </dgm:t>
    </dgm:pt>
    <dgm:pt modelId="{8E329643-38CA-4D4B-AF3B-32E4519D976F}">
      <dgm:prSet/>
      <dgm:spPr/>
      <dgm:t>
        <a:bodyPr/>
        <a:lstStyle/>
        <a:p>
          <a:r>
            <a:rPr lang="en-US"/>
            <a:t>Good for simple workflows that require few participants and don't need a coordination logic.</a:t>
          </a:r>
        </a:p>
      </dgm:t>
    </dgm:pt>
    <dgm:pt modelId="{D546E5A3-BBAB-4584-BDE7-7734CA3019BE}" type="parTrans" cxnId="{ECF522A8-6037-49F8-AD9C-5C172D22B765}">
      <dgm:prSet/>
      <dgm:spPr/>
      <dgm:t>
        <a:bodyPr/>
        <a:lstStyle/>
        <a:p>
          <a:endParaRPr lang="en-US"/>
        </a:p>
      </dgm:t>
    </dgm:pt>
    <dgm:pt modelId="{1901A1C7-5BDA-4618-9B9D-D3AE595509CA}" type="sibTrans" cxnId="{ECF522A8-6037-49F8-AD9C-5C172D22B765}">
      <dgm:prSet/>
      <dgm:spPr/>
      <dgm:t>
        <a:bodyPr/>
        <a:lstStyle/>
        <a:p>
          <a:endParaRPr lang="en-US"/>
        </a:p>
      </dgm:t>
    </dgm:pt>
    <dgm:pt modelId="{AAA29815-D20B-4C6D-A456-A6301F5BB541}">
      <dgm:prSet/>
      <dgm:spPr/>
      <dgm:t>
        <a:bodyPr/>
        <a:lstStyle/>
        <a:p>
          <a:r>
            <a:rPr lang="en-US"/>
            <a:t>Doesn't require additional service implementation and maintenance.</a:t>
          </a:r>
        </a:p>
      </dgm:t>
    </dgm:pt>
    <dgm:pt modelId="{4A740A80-9D0E-4875-A369-EFD32CAB9D17}" type="parTrans" cxnId="{88305D27-0EF0-4986-B42A-DCC3F4AE5EDB}">
      <dgm:prSet/>
      <dgm:spPr/>
      <dgm:t>
        <a:bodyPr/>
        <a:lstStyle/>
        <a:p>
          <a:endParaRPr lang="en-US"/>
        </a:p>
      </dgm:t>
    </dgm:pt>
    <dgm:pt modelId="{37AFC87C-34EE-481F-8861-7BEE93763828}" type="sibTrans" cxnId="{88305D27-0EF0-4986-B42A-DCC3F4AE5EDB}">
      <dgm:prSet/>
      <dgm:spPr/>
      <dgm:t>
        <a:bodyPr/>
        <a:lstStyle/>
        <a:p>
          <a:endParaRPr lang="en-US"/>
        </a:p>
      </dgm:t>
    </dgm:pt>
    <dgm:pt modelId="{43F1C984-D239-4091-98F5-711A0AC23F3A}">
      <dgm:prSet/>
      <dgm:spPr/>
      <dgm:t>
        <a:bodyPr/>
        <a:lstStyle/>
        <a:p>
          <a:r>
            <a:rPr lang="en-US"/>
            <a:t>Doesn't introduce a single point of failure, since the responsibilities are distributed across the saga participants.</a:t>
          </a:r>
        </a:p>
      </dgm:t>
    </dgm:pt>
    <dgm:pt modelId="{287E3206-52D5-4560-A1D1-191361C5645D}" type="parTrans" cxnId="{5C0B7E6C-7784-4C26-9049-278E0C6C9E0A}">
      <dgm:prSet/>
      <dgm:spPr/>
      <dgm:t>
        <a:bodyPr/>
        <a:lstStyle/>
        <a:p>
          <a:endParaRPr lang="en-US"/>
        </a:p>
      </dgm:t>
    </dgm:pt>
    <dgm:pt modelId="{D4E2727E-95A0-4388-81B1-194DA5C5148E}" type="sibTrans" cxnId="{5C0B7E6C-7784-4C26-9049-278E0C6C9E0A}">
      <dgm:prSet/>
      <dgm:spPr/>
      <dgm:t>
        <a:bodyPr/>
        <a:lstStyle/>
        <a:p>
          <a:endParaRPr lang="en-US"/>
        </a:p>
      </dgm:t>
    </dgm:pt>
    <dgm:pt modelId="{04AA5A66-59DD-412B-AD5E-BBAD8A1D755D}">
      <dgm:prSet/>
      <dgm:spPr/>
      <dgm:t>
        <a:bodyPr/>
        <a:lstStyle/>
        <a:p>
          <a:r>
            <a:rPr lang="en-US" b="1"/>
            <a:t>Drawbacks</a:t>
          </a:r>
          <a:endParaRPr lang="en-US"/>
        </a:p>
      </dgm:t>
    </dgm:pt>
    <dgm:pt modelId="{FDCE8BCC-BC38-4C73-A465-583141C98CA1}" type="parTrans" cxnId="{41598E62-DD65-436B-ADD0-8D5649342FA6}">
      <dgm:prSet/>
      <dgm:spPr/>
      <dgm:t>
        <a:bodyPr/>
        <a:lstStyle/>
        <a:p>
          <a:endParaRPr lang="en-US"/>
        </a:p>
      </dgm:t>
    </dgm:pt>
    <dgm:pt modelId="{F84FBA48-5A1E-4241-8925-813A903B3FDC}" type="sibTrans" cxnId="{41598E62-DD65-436B-ADD0-8D5649342FA6}">
      <dgm:prSet/>
      <dgm:spPr/>
      <dgm:t>
        <a:bodyPr/>
        <a:lstStyle/>
        <a:p>
          <a:endParaRPr lang="en-US"/>
        </a:p>
      </dgm:t>
    </dgm:pt>
    <dgm:pt modelId="{4E26F8B9-51ED-4D47-8065-25CDB4559C6B}">
      <dgm:prSet/>
      <dgm:spPr/>
      <dgm:t>
        <a:bodyPr/>
        <a:lstStyle/>
        <a:p>
          <a:r>
            <a:rPr lang="en-US"/>
            <a:t>Workflow can become confusing when adding new steps, as it's difficult to track which saga participants listen to which commands.</a:t>
          </a:r>
        </a:p>
      </dgm:t>
    </dgm:pt>
    <dgm:pt modelId="{3C968083-559A-453C-A382-21729E2869CD}" type="parTrans" cxnId="{94A1370B-03F1-4577-8447-4575D02AED95}">
      <dgm:prSet/>
      <dgm:spPr/>
      <dgm:t>
        <a:bodyPr/>
        <a:lstStyle/>
        <a:p>
          <a:endParaRPr lang="en-US"/>
        </a:p>
      </dgm:t>
    </dgm:pt>
    <dgm:pt modelId="{8B7CA8F0-43FE-47C5-BAE9-BECF61C8A212}" type="sibTrans" cxnId="{94A1370B-03F1-4577-8447-4575D02AED95}">
      <dgm:prSet/>
      <dgm:spPr/>
      <dgm:t>
        <a:bodyPr/>
        <a:lstStyle/>
        <a:p>
          <a:endParaRPr lang="en-US"/>
        </a:p>
      </dgm:t>
    </dgm:pt>
    <dgm:pt modelId="{15D40849-FB41-44A5-9EE7-DFC2881CA9D5}">
      <dgm:prSet/>
      <dgm:spPr/>
      <dgm:t>
        <a:bodyPr/>
        <a:lstStyle/>
        <a:p>
          <a:r>
            <a:rPr lang="en-US"/>
            <a:t>There's a risk of cyclic dependency between saga participants because they have to consume each other's commands.</a:t>
          </a:r>
        </a:p>
      </dgm:t>
    </dgm:pt>
    <dgm:pt modelId="{4021C5F3-4BC5-4FB4-912F-D8040D84E8E9}" type="parTrans" cxnId="{B8EF0EF1-0098-470F-81CC-2736F1F3C6A0}">
      <dgm:prSet/>
      <dgm:spPr/>
      <dgm:t>
        <a:bodyPr/>
        <a:lstStyle/>
        <a:p>
          <a:endParaRPr lang="en-US"/>
        </a:p>
      </dgm:t>
    </dgm:pt>
    <dgm:pt modelId="{A06C82BD-BE04-4998-ADD2-64C09A2339EC}" type="sibTrans" cxnId="{B8EF0EF1-0098-470F-81CC-2736F1F3C6A0}">
      <dgm:prSet/>
      <dgm:spPr/>
      <dgm:t>
        <a:bodyPr/>
        <a:lstStyle/>
        <a:p>
          <a:endParaRPr lang="en-US"/>
        </a:p>
      </dgm:t>
    </dgm:pt>
    <dgm:pt modelId="{6A2AF51C-0497-435E-8DB5-C170F0016642}">
      <dgm:prSet/>
      <dgm:spPr/>
      <dgm:t>
        <a:bodyPr/>
        <a:lstStyle/>
        <a:p>
          <a:r>
            <a:rPr lang="en-US"/>
            <a:t>Integration testing is difficult because all services must be running to simulate a transaction</a:t>
          </a:r>
        </a:p>
      </dgm:t>
    </dgm:pt>
    <dgm:pt modelId="{8DF868FF-5337-4456-BB84-7F259ECD3F0B}" type="parTrans" cxnId="{A96F0DC3-F18C-43C3-ABA4-065303118F64}">
      <dgm:prSet/>
      <dgm:spPr/>
      <dgm:t>
        <a:bodyPr/>
        <a:lstStyle/>
        <a:p>
          <a:endParaRPr lang="en-US"/>
        </a:p>
      </dgm:t>
    </dgm:pt>
    <dgm:pt modelId="{B4737388-AD8C-4A1E-BE5C-8DFF033102F7}" type="sibTrans" cxnId="{A96F0DC3-F18C-43C3-ABA4-065303118F64}">
      <dgm:prSet/>
      <dgm:spPr/>
      <dgm:t>
        <a:bodyPr/>
        <a:lstStyle/>
        <a:p>
          <a:endParaRPr lang="en-US"/>
        </a:p>
      </dgm:t>
    </dgm:pt>
    <dgm:pt modelId="{E6ABBAE4-F475-47DA-B576-9A10D565DBF4}" type="pres">
      <dgm:prSet presAssocID="{EDB4BBF5-25FB-4F45-BEAD-F087062D048D}" presName="linear" presStyleCnt="0">
        <dgm:presLayoutVars>
          <dgm:animLvl val="lvl"/>
          <dgm:resizeHandles val="exact"/>
        </dgm:presLayoutVars>
      </dgm:prSet>
      <dgm:spPr/>
    </dgm:pt>
    <dgm:pt modelId="{FCF8752B-8C79-4A46-8273-D2AEE158A9D8}" type="pres">
      <dgm:prSet presAssocID="{0BCB10C7-D2B1-4E58-8C48-F5909CACA5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13A726-B9C6-4226-A10A-95BF5AAD7BA7}" type="pres">
      <dgm:prSet presAssocID="{0BCB10C7-D2B1-4E58-8C48-F5909CACA5D4}" presName="childText" presStyleLbl="revTx" presStyleIdx="0" presStyleCnt="2">
        <dgm:presLayoutVars>
          <dgm:bulletEnabled val="1"/>
        </dgm:presLayoutVars>
      </dgm:prSet>
      <dgm:spPr/>
    </dgm:pt>
    <dgm:pt modelId="{B69032F4-B14B-4656-AAD4-ACAFC8BAAA33}" type="pres">
      <dgm:prSet presAssocID="{04AA5A66-59DD-412B-AD5E-BBAD8A1D755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150D19-ECDA-42A3-B748-D42DDFAF5F35}" type="pres">
      <dgm:prSet presAssocID="{04AA5A66-59DD-412B-AD5E-BBAD8A1D75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A1370B-03F1-4577-8447-4575D02AED95}" srcId="{04AA5A66-59DD-412B-AD5E-BBAD8A1D755D}" destId="{4E26F8B9-51ED-4D47-8065-25CDB4559C6B}" srcOrd="0" destOrd="0" parTransId="{3C968083-559A-453C-A382-21729E2869CD}" sibTransId="{8B7CA8F0-43FE-47C5-BAE9-BECF61C8A212}"/>
    <dgm:cxn modelId="{E4B1471A-C7CE-4FC3-B43E-313F5C729780}" type="presOf" srcId="{EDB4BBF5-25FB-4F45-BEAD-F087062D048D}" destId="{E6ABBAE4-F475-47DA-B576-9A10D565DBF4}" srcOrd="0" destOrd="0" presId="urn:microsoft.com/office/officeart/2005/8/layout/vList2"/>
    <dgm:cxn modelId="{88305D27-0EF0-4986-B42A-DCC3F4AE5EDB}" srcId="{0BCB10C7-D2B1-4E58-8C48-F5909CACA5D4}" destId="{AAA29815-D20B-4C6D-A456-A6301F5BB541}" srcOrd="1" destOrd="0" parTransId="{4A740A80-9D0E-4875-A369-EFD32CAB9D17}" sibTransId="{37AFC87C-34EE-481F-8861-7BEE93763828}"/>
    <dgm:cxn modelId="{16720760-377B-437E-AEB9-6021FD82EC37}" type="presOf" srcId="{6A2AF51C-0497-435E-8DB5-C170F0016642}" destId="{F9150D19-ECDA-42A3-B748-D42DDFAF5F35}" srcOrd="0" destOrd="2" presId="urn:microsoft.com/office/officeart/2005/8/layout/vList2"/>
    <dgm:cxn modelId="{41598E62-DD65-436B-ADD0-8D5649342FA6}" srcId="{EDB4BBF5-25FB-4F45-BEAD-F087062D048D}" destId="{04AA5A66-59DD-412B-AD5E-BBAD8A1D755D}" srcOrd="1" destOrd="0" parTransId="{FDCE8BCC-BC38-4C73-A465-583141C98CA1}" sibTransId="{F84FBA48-5A1E-4241-8925-813A903B3FDC}"/>
    <dgm:cxn modelId="{1EBF4C44-B975-4412-9598-586E5DB393E1}" type="presOf" srcId="{43F1C984-D239-4091-98F5-711A0AC23F3A}" destId="{D513A726-B9C6-4226-A10A-95BF5AAD7BA7}" srcOrd="0" destOrd="2" presId="urn:microsoft.com/office/officeart/2005/8/layout/vList2"/>
    <dgm:cxn modelId="{22C8374C-200D-4CDC-9723-5E110E27FDD7}" type="presOf" srcId="{4E26F8B9-51ED-4D47-8065-25CDB4559C6B}" destId="{F9150D19-ECDA-42A3-B748-D42DDFAF5F35}" srcOrd="0" destOrd="0" presId="urn:microsoft.com/office/officeart/2005/8/layout/vList2"/>
    <dgm:cxn modelId="{5C0B7E6C-7784-4C26-9049-278E0C6C9E0A}" srcId="{0BCB10C7-D2B1-4E58-8C48-F5909CACA5D4}" destId="{43F1C984-D239-4091-98F5-711A0AC23F3A}" srcOrd="2" destOrd="0" parTransId="{287E3206-52D5-4560-A1D1-191361C5645D}" sibTransId="{D4E2727E-95A0-4388-81B1-194DA5C5148E}"/>
    <dgm:cxn modelId="{BDA9BF84-A574-4830-AD1A-109519FAD119}" type="presOf" srcId="{8E329643-38CA-4D4B-AF3B-32E4519D976F}" destId="{D513A726-B9C6-4226-A10A-95BF5AAD7BA7}" srcOrd="0" destOrd="0" presId="urn:microsoft.com/office/officeart/2005/8/layout/vList2"/>
    <dgm:cxn modelId="{368C968F-8EB9-41A6-B688-6729F5C7A053}" type="presOf" srcId="{04AA5A66-59DD-412B-AD5E-BBAD8A1D755D}" destId="{B69032F4-B14B-4656-AAD4-ACAFC8BAAA33}" srcOrd="0" destOrd="0" presId="urn:microsoft.com/office/officeart/2005/8/layout/vList2"/>
    <dgm:cxn modelId="{ECF522A8-6037-49F8-AD9C-5C172D22B765}" srcId="{0BCB10C7-D2B1-4E58-8C48-F5909CACA5D4}" destId="{8E329643-38CA-4D4B-AF3B-32E4519D976F}" srcOrd="0" destOrd="0" parTransId="{D546E5A3-BBAB-4584-BDE7-7734CA3019BE}" sibTransId="{1901A1C7-5BDA-4618-9B9D-D3AE595509CA}"/>
    <dgm:cxn modelId="{A96F0DC3-F18C-43C3-ABA4-065303118F64}" srcId="{04AA5A66-59DD-412B-AD5E-BBAD8A1D755D}" destId="{6A2AF51C-0497-435E-8DB5-C170F0016642}" srcOrd="2" destOrd="0" parTransId="{8DF868FF-5337-4456-BB84-7F259ECD3F0B}" sibTransId="{B4737388-AD8C-4A1E-BE5C-8DFF033102F7}"/>
    <dgm:cxn modelId="{1C082EC9-DD24-4EC0-AFE7-D6D67382F869}" srcId="{EDB4BBF5-25FB-4F45-BEAD-F087062D048D}" destId="{0BCB10C7-D2B1-4E58-8C48-F5909CACA5D4}" srcOrd="0" destOrd="0" parTransId="{5DFFAA68-44C0-4963-99E3-A5AF10C5A07A}" sibTransId="{C57D2CC7-C4F5-45B2-8BA3-072320E16EE8}"/>
    <dgm:cxn modelId="{A30528D4-06A2-4704-90D1-45454AD0CC58}" type="presOf" srcId="{0BCB10C7-D2B1-4E58-8C48-F5909CACA5D4}" destId="{FCF8752B-8C79-4A46-8273-D2AEE158A9D8}" srcOrd="0" destOrd="0" presId="urn:microsoft.com/office/officeart/2005/8/layout/vList2"/>
    <dgm:cxn modelId="{B8EF0EF1-0098-470F-81CC-2736F1F3C6A0}" srcId="{04AA5A66-59DD-412B-AD5E-BBAD8A1D755D}" destId="{15D40849-FB41-44A5-9EE7-DFC2881CA9D5}" srcOrd="1" destOrd="0" parTransId="{4021C5F3-4BC5-4FB4-912F-D8040D84E8E9}" sibTransId="{A06C82BD-BE04-4998-ADD2-64C09A2339EC}"/>
    <dgm:cxn modelId="{BC3F22F3-8497-4E84-8A26-1E6D61660264}" type="presOf" srcId="{AAA29815-D20B-4C6D-A456-A6301F5BB541}" destId="{D513A726-B9C6-4226-A10A-95BF5AAD7BA7}" srcOrd="0" destOrd="1" presId="urn:microsoft.com/office/officeart/2005/8/layout/vList2"/>
    <dgm:cxn modelId="{F79E95FF-7090-41F0-AE5E-F9B71073F4EB}" type="presOf" srcId="{15D40849-FB41-44A5-9EE7-DFC2881CA9D5}" destId="{F9150D19-ECDA-42A3-B748-D42DDFAF5F35}" srcOrd="0" destOrd="1" presId="urn:microsoft.com/office/officeart/2005/8/layout/vList2"/>
    <dgm:cxn modelId="{25582E11-301A-4AEC-97E9-1BCB5BF2DC4D}" type="presParOf" srcId="{E6ABBAE4-F475-47DA-B576-9A10D565DBF4}" destId="{FCF8752B-8C79-4A46-8273-D2AEE158A9D8}" srcOrd="0" destOrd="0" presId="urn:microsoft.com/office/officeart/2005/8/layout/vList2"/>
    <dgm:cxn modelId="{9FF00DE1-78E7-4F0E-A221-4774607B3929}" type="presParOf" srcId="{E6ABBAE4-F475-47DA-B576-9A10D565DBF4}" destId="{D513A726-B9C6-4226-A10A-95BF5AAD7BA7}" srcOrd="1" destOrd="0" presId="urn:microsoft.com/office/officeart/2005/8/layout/vList2"/>
    <dgm:cxn modelId="{B8707212-BD3D-4166-B6FA-C231A7630B2A}" type="presParOf" srcId="{E6ABBAE4-F475-47DA-B576-9A10D565DBF4}" destId="{B69032F4-B14B-4656-AAD4-ACAFC8BAAA33}" srcOrd="2" destOrd="0" presId="urn:microsoft.com/office/officeart/2005/8/layout/vList2"/>
    <dgm:cxn modelId="{0A49A561-E902-4E7A-A979-2D172499DFBA}" type="presParOf" srcId="{E6ABBAE4-F475-47DA-B576-9A10D565DBF4}" destId="{F9150D19-ECDA-42A3-B748-D42DDFAF5F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4BBF5-25FB-4F45-BEAD-F087062D04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CB10C7-D2B1-4E58-8C48-F5909CACA5D4}">
      <dgm:prSet/>
      <dgm:spPr/>
      <dgm:t>
        <a:bodyPr/>
        <a:lstStyle/>
        <a:p>
          <a:r>
            <a:rPr lang="en-US" b="0" dirty="0"/>
            <a:t>Benefits</a:t>
          </a:r>
        </a:p>
      </dgm:t>
    </dgm:pt>
    <dgm:pt modelId="{5DFFAA68-44C0-4963-99E3-A5AF10C5A07A}" type="parTrans" cxnId="{1C082EC9-DD24-4EC0-AFE7-D6D67382F869}">
      <dgm:prSet/>
      <dgm:spPr/>
      <dgm:t>
        <a:bodyPr/>
        <a:lstStyle/>
        <a:p>
          <a:endParaRPr lang="en-US"/>
        </a:p>
      </dgm:t>
    </dgm:pt>
    <dgm:pt modelId="{C57D2CC7-C4F5-45B2-8BA3-072320E16EE8}" type="sibTrans" cxnId="{1C082EC9-DD24-4EC0-AFE7-D6D67382F869}">
      <dgm:prSet/>
      <dgm:spPr/>
      <dgm:t>
        <a:bodyPr/>
        <a:lstStyle/>
        <a:p>
          <a:endParaRPr lang="en-US"/>
        </a:p>
      </dgm:t>
    </dgm:pt>
    <dgm:pt modelId="{8E329643-38CA-4D4B-AF3B-32E4519D976F}">
      <dgm:prSet/>
      <dgm:spPr/>
      <dgm:t>
        <a:bodyPr/>
        <a:lstStyle/>
        <a:p>
          <a:r>
            <a:rPr lang="en-US" dirty="0"/>
            <a:t>Good for complex workflows involving many participants or new participants added over time.</a:t>
          </a:r>
        </a:p>
      </dgm:t>
    </dgm:pt>
    <dgm:pt modelId="{D546E5A3-BBAB-4584-BDE7-7734CA3019BE}" type="parTrans" cxnId="{960CE236-3C45-494A-8374-CEA5022F673B}">
      <dgm:prSet/>
      <dgm:spPr/>
      <dgm:t>
        <a:bodyPr/>
        <a:lstStyle/>
        <a:p>
          <a:endParaRPr lang="en-US"/>
        </a:p>
      </dgm:t>
    </dgm:pt>
    <dgm:pt modelId="{1901A1C7-5BDA-4618-9B9D-D3AE595509CA}" type="sibTrans" cxnId="{960CE236-3C45-494A-8374-CEA5022F673B}">
      <dgm:prSet/>
      <dgm:spPr/>
      <dgm:t>
        <a:bodyPr/>
        <a:lstStyle/>
        <a:p>
          <a:endParaRPr lang="en-US"/>
        </a:p>
      </dgm:t>
    </dgm:pt>
    <dgm:pt modelId="{AAA29815-D20B-4C6D-A456-A6301F5BB541}">
      <dgm:prSet/>
      <dgm:spPr/>
      <dgm:t>
        <a:bodyPr/>
        <a:lstStyle/>
        <a:p>
          <a:r>
            <a:rPr lang="en-US" dirty="0"/>
            <a:t>Suitable when there is control over every participant in the process, and control over the flow of activities.</a:t>
          </a:r>
        </a:p>
      </dgm:t>
    </dgm:pt>
    <dgm:pt modelId="{4A740A80-9D0E-4875-A369-EFD32CAB9D17}" type="parTrans" cxnId="{AFDBDF0E-3FAD-438B-B9ED-F16952C5A2EF}">
      <dgm:prSet/>
      <dgm:spPr/>
      <dgm:t>
        <a:bodyPr/>
        <a:lstStyle/>
        <a:p>
          <a:endParaRPr lang="en-US"/>
        </a:p>
      </dgm:t>
    </dgm:pt>
    <dgm:pt modelId="{37AFC87C-34EE-481F-8861-7BEE93763828}" type="sibTrans" cxnId="{AFDBDF0E-3FAD-438B-B9ED-F16952C5A2EF}">
      <dgm:prSet/>
      <dgm:spPr/>
      <dgm:t>
        <a:bodyPr/>
        <a:lstStyle/>
        <a:p>
          <a:endParaRPr lang="en-US"/>
        </a:p>
      </dgm:t>
    </dgm:pt>
    <dgm:pt modelId="{43F1C984-D239-4091-98F5-711A0AC23F3A}">
      <dgm:prSet/>
      <dgm:spPr/>
      <dgm:t>
        <a:bodyPr/>
        <a:lstStyle/>
        <a:p>
          <a:r>
            <a:rPr lang="en-US" dirty="0"/>
            <a:t>Doesn't introduce cyclical dependencies, because the orchestrator unilaterally </a:t>
          </a:r>
          <a:r>
            <a:rPr lang="en-US" b="0" dirty="0"/>
            <a:t>depends on </a:t>
          </a:r>
          <a:r>
            <a:rPr lang="en-US" dirty="0"/>
            <a:t>the saga participants.</a:t>
          </a:r>
        </a:p>
      </dgm:t>
    </dgm:pt>
    <dgm:pt modelId="{287E3206-52D5-4560-A1D1-191361C5645D}" type="parTrans" cxnId="{9DB9FB2B-0DA0-4EF3-8BC4-0440816A5EDD}">
      <dgm:prSet/>
      <dgm:spPr/>
      <dgm:t>
        <a:bodyPr/>
        <a:lstStyle/>
        <a:p>
          <a:endParaRPr lang="en-US"/>
        </a:p>
      </dgm:t>
    </dgm:pt>
    <dgm:pt modelId="{D4E2727E-95A0-4388-81B1-194DA5C5148E}" type="sibTrans" cxnId="{9DB9FB2B-0DA0-4EF3-8BC4-0440816A5EDD}">
      <dgm:prSet/>
      <dgm:spPr/>
      <dgm:t>
        <a:bodyPr/>
        <a:lstStyle/>
        <a:p>
          <a:endParaRPr lang="en-US"/>
        </a:p>
      </dgm:t>
    </dgm:pt>
    <dgm:pt modelId="{4E26F8B9-51ED-4D47-8065-25CDB4559C6B}">
      <dgm:prSet/>
      <dgm:spPr/>
      <dgm:t>
        <a:bodyPr/>
        <a:lstStyle/>
        <a:p>
          <a:r>
            <a:rPr lang="en-US" dirty="0"/>
            <a:t>Saga participants don't need to know about commands for other participants. Clear separation of concerns simplifies business logic.</a:t>
          </a:r>
        </a:p>
      </dgm:t>
    </dgm:pt>
    <dgm:pt modelId="{3C968083-559A-453C-A382-21729E2869CD}" type="parTrans" cxnId="{4296E051-6C97-454A-8C4F-2CB4938F4FDD}">
      <dgm:prSet/>
      <dgm:spPr/>
      <dgm:t>
        <a:bodyPr/>
        <a:lstStyle/>
        <a:p>
          <a:endParaRPr lang="en-US"/>
        </a:p>
      </dgm:t>
    </dgm:pt>
    <dgm:pt modelId="{8B7CA8F0-43FE-47C5-BAE9-BECF61C8A212}" type="sibTrans" cxnId="{4296E051-6C97-454A-8C4F-2CB4938F4FDD}">
      <dgm:prSet/>
      <dgm:spPr/>
      <dgm:t>
        <a:bodyPr/>
        <a:lstStyle/>
        <a:p>
          <a:endParaRPr lang="en-US"/>
        </a:p>
      </dgm:t>
    </dgm:pt>
    <dgm:pt modelId="{15D40849-FB41-44A5-9EE7-DFC2881CA9D5}">
      <dgm:prSet/>
      <dgm:spPr/>
      <dgm:t>
        <a:bodyPr/>
        <a:lstStyle/>
        <a:p>
          <a:r>
            <a:rPr lang="en-US" dirty="0"/>
            <a:t>Additional design complexity requires an implementation of a coordination logic.</a:t>
          </a:r>
        </a:p>
      </dgm:t>
    </dgm:pt>
    <dgm:pt modelId="{4021C5F3-4BC5-4FB4-912F-D8040D84E8E9}" type="parTrans" cxnId="{27728CBA-45C4-43CE-AAF8-63C4C1E181B6}">
      <dgm:prSet/>
      <dgm:spPr/>
      <dgm:t>
        <a:bodyPr/>
        <a:lstStyle/>
        <a:p>
          <a:endParaRPr lang="en-US"/>
        </a:p>
      </dgm:t>
    </dgm:pt>
    <dgm:pt modelId="{A06C82BD-BE04-4998-ADD2-64C09A2339EC}" type="sibTrans" cxnId="{27728CBA-45C4-43CE-AAF8-63C4C1E181B6}">
      <dgm:prSet/>
      <dgm:spPr/>
      <dgm:t>
        <a:bodyPr/>
        <a:lstStyle/>
        <a:p>
          <a:endParaRPr lang="en-US"/>
        </a:p>
      </dgm:t>
    </dgm:pt>
    <dgm:pt modelId="{6A2AF51C-0497-435E-8DB5-C170F0016642}">
      <dgm:prSet/>
      <dgm:spPr/>
      <dgm:t>
        <a:bodyPr/>
        <a:lstStyle/>
        <a:p>
          <a:r>
            <a:rPr lang="en-US" dirty="0"/>
            <a:t>There's an additional point of failure, because the orchestrator manages the complete workflow.</a:t>
          </a:r>
        </a:p>
      </dgm:t>
    </dgm:pt>
    <dgm:pt modelId="{8DF868FF-5337-4456-BB84-7F259ECD3F0B}" type="parTrans" cxnId="{1EBB1C48-BF6C-4FA4-B735-033EEB5B3B17}">
      <dgm:prSet/>
      <dgm:spPr/>
      <dgm:t>
        <a:bodyPr/>
        <a:lstStyle/>
        <a:p>
          <a:endParaRPr lang="en-US"/>
        </a:p>
      </dgm:t>
    </dgm:pt>
    <dgm:pt modelId="{B4737388-AD8C-4A1E-BE5C-8DFF033102F7}" type="sibTrans" cxnId="{1EBB1C48-BF6C-4FA4-B735-033EEB5B3B17}">
      <dgm:prSet/>
      <dgm:spPr/>
      <dgm:t>
        <a:bodyPr/>
        <a:lstStyle/>
        <a:p>
          <a:endParaRPr lang="en-US"/>
        </a:p>
      </dgm:t>
    </dgm:pt>
    <dgm:pt modelId="{198F0044-5621-4ACB-8306-253CCAA68491}">
      <dgm:prSet phldr="0"/>
      <dgm:spPr/>
      <dgm:t>
        <a:bodyPr/>
        <a:lstStyle/>
        <a:p>
          <a:r>
            <a:rPr lang="en-US" dirty="0"/>
            <a:t>Drawbacks</a:t>
          </a:r>
        </a:p>
      </dgm:t>
    </dgm:pt>
    <dgm:pt modelId="{1D9BBA6E-4E33-4DA4-8A68-7DEF1CCDC315}" type="parTrans" cxnId="{EE416824-F152-4127-86DB-A7EDDBAF641C}">
      <dgm:prSet/>
      <dgm:spPr/>
    </dgm:pt>
    <dgm:pt modelId="{7682B17F-54B1-4B0F-8422-7BEA46E3937F}" type="sibTrans" cxnId="{EE416824-F152-4127-86DB-A7EDDBAF641C}">
      <dgm:prSet/>
      <dgm:spPr/>
    </dgm:pt>
    <dgm:pt modelId="{5F40DED8-FB47-49D4-B600-5FCB7881C73B}" type="pres">
      <dgm:prSet presAssocID="{EDB4BBF5-25FB-4F45-BEAD-F087062D048D}" presName="linear" presStyleCnt="0">
        <dgm:presLayoutVars>
          <dgm:animLvl val="lvl"/>
          <dgm:resizeHandles val="exact"/>
        </dgm:presLayoutVars>
      </dgm:prSet>
      <dgm:spPr/>
    </dgm:pt>
    <dgm:pt modelId="{3CFB2EF6-359E-46B9-98DB-D8A8B279810A}" type="pres">
      <dgm:prSet presAssocID="{0BCB10C7-D2B1-4E58-8C48-F5909CACA5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0C7EB8-6F6A-4219-A23B-F91D5CB69B3E}" type="pres">
      <dgm:prSet presAssocID="{0BCB10C7-D2B1-4E58-8C48-F5909CACA5D4}" presName="childText" presStyleLbl="revTx" presStyleIdx="0" presStyleCnt="2">
        <dgm:presLayoutVars>
          <dgm:bulletEnabled val="1"/>
        </dgm:presLayoutVars>
      </dgm:prSet>
      <dgm:spPr/>
    </dgm:pt>
    <dgm:pt modelId="{A3650C20-EFEF-4E30-BEA7-BD702958BC73}" type="pres">
      <dgm:prSet presAssocID="{198F0044-5621-4ACB-8306-253CCAA684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9E672D-3F49-49EB-9590-54BB52A50A94}" type="pres">
      <dgm:prSet presAssocID="{198F0044-5621-4ACB-8306-253CCAA6849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DBDF0E-3FAD-438B-B9ED-F16952C5A2EF}" srcId="{0BCB10C7-D2B1-4E58-8C48-F5909CACA5D4}" destId="{AAA29815-D20B-4C6D-A456-A6301F5BB541}" srcOrd="1" destOrd="0" parTransId="{4A740A80-9D0E-4875-A369-EFD32CAB9D17}" sibTransId="{37AFC87C-34EE-481F-8861-7BEE93763828}"/>
    <dgm:cxn modelId="{4A5FBC1C-6AEF-4077-AB74-27751FEAC137}" type="presOf" srcId="{15D40849-FB41-44A5-9EE7-DFC2881CA9D5}" destId="{DC9E672D-3F49-49EB-9590-54BB52A50A94}" srcOrd="0" destOrd="0" presId="urn:microsoft.com/office/officeart/2005/8/layout/vList2"/>
    <dgm:cxn modelId="{EE416824-F152-4127-86DB-A7EDDBAF641C}" srcId="{EDB4BBF5-25FB-4F45-BEAD-F087062D048D}" destId="{198F0044-5621-4ACB-8306-253CCAA68491}" srcOrd="1" destOrd="0" parTransId="{1D9BBA6E-4E33-4DA4-8A68-7DEF1CCDC315}" sibTransId="{7682B17F-54B1-4B0F-8422-7BEA46E3937F}"/>
    <dgm:cxn modelId="{9DB9FB2B-0DA0-4EF3-8BC4-0440816A5EDD}" srcId="{0BCB10C7-D2B1-4E58-8C48-F5909CACA5D4}" destId="{43F1C984-D239-4091-98F5-711A0AC23F3A}" srcOrd="2" destOrd="0" parTransId="{287E3206-52D5-4560-A1D1-191361C5645D}" sibTransId="{D4E2727E-95A0-4388-81B1-194DA5C5148E}"/>
    <dgm:cxn modelId="{A6CFAF35-566A-454C-B7A1-1D82C443FB50}" type="presOf" srcId="{198F0044-5621-4ACB-8306-253CCAA68491}" destId="{A3650C20-EFEF-4E30-BEA7-BD702958BC73}" srcOrd="0" destOrd="0" presId="urn:microsoft.com/office/officeart/2005/8/layout/vList2"/>
    <dgm:cxn modelId="{960CE236-3C45-494A-8374-CEA5022F673B}" srcId="{0BCB10C7-D2B1-4E58-8C48-F5909CACA5D4}" destId="{8E329643-38CA-4D4B-AF3B-32E4519D976F}" srcOrd="0" destOrd="0" parTransId="{D546E5A3-BBAB-4584-BDE7-7734CA3019BE}" sibTransId="{1901A1C7-5BDA-4618-9B9D-D3AE595509CA}"/>
    <dgm:cxn modelId="{6364255B-056D-481B-B4A6-7D8150F1B471}" type="presOf" srcId="{EDB4BBF5-25FB-4F45-BEAD-F087062D048D}" destId="{5F40DED8-FB47-49D4-B600-5FCB7881C73B}" srcOrd="0" destOrd="0" presId="urn:microsoft.com/office/officeart/2005/8/layout/vList2"/>
    <dgm:cxn modelId="{C0224960-DCBE-47EB-9E06-B96AA94563B8}" type="presOf" srcId="{43F1C984-D239-4091-98F5-711A0AC23F3A}" destId="{DD0C7EB8-6F6A-4219-A23B-F91D5CB69B3E}" srcOrd="0" destOrd="2" presId="urn:microsoft.com/office/officeart/2005/8/layout/vList2"/>
    <dgm:cxn modelId="{1EBB1C48-BF6C-4FA4-B735-033EEB5B3B17}" srcId="{198F0044-5621-4ACB-8306-253CCAA68491}" destId="{6A2AF51C-0497-435E-8DB5-C170F0016642}" srcOrd="1" destOrd="0" parTransId="{8DF868FF-5337-4456-BB84-7F259ECD3F0B}" sibTransId="{B4737388-AD8C-4A1E-BE5C-8DFF033102F7}"/>
    <dgm:cxn modelId="{4296E051-6C97-454A-8C4F-2CB4938F4FDD}" srcId="{0BCB10C7-D2B1-4E58-8C48-F5909CACA5D4}" destId="{4E26F8B9-51ED-4D47-8065-25CDB4559C6B}" srcOrd="3" destOrd="0" parTransId="{3C968083-559A-453C-A382-21729E2869CD}" sibTransId="{8B7CA8F0-43FE-47C5-BAE9-BECF61C8A212}"/>
    <dgm:cxn modelId="{06A00276-2F2C-403A-8F5B-A372325B1D46}" type="presOf" srcId="{0BCB10C7-D2B1-4E58-8C48-F5909CACA5D4}" destId="{3CFB2EF6-359E-46B9-98DB-D8A8B279810A}" srcOrd="0" destOrd="0" presId="urn:microsoft.com/office/officeart/2005/8/layout/vList2"/>
    <dgm:cxn modelId="{C112ACAD-D826-461A-BD8D-4BB51D0C83C4}" type="presOf" srcId="{8E329643-38CA-4D4B-AF3B-32E4519D976F}" destId="{DD0C7EB8-6F6A-4219-A23B-F91D5CB69B3E}" srcOrd="0" destOrd="0" presId="urn:microsoft.com/office/officeart/2005/8/layout/vList2"/>
    <dgm:cxn modelId="{27728CBA-45C4-43CE-AAF8-63C4C1E181B6}" srcId="{198F0044-5621-4ACB-8306-253CCAA68491}" destId="{15D40849-FB41-44A5-9EE7-DFC2881CA9D5}" srcOrd="0" destOrd="0" parTransId="{4021C5F3-4BC5-4FB4-912F-D8040D84E8E9}" sibTransId="{A06C82BD-BE04-4998-ADD2-64C09A2339EC}"/>
    <dgm:cxn modelId="{1C082EC9-DD24-4EC0-AFE7-D6D67382F869}" srcId="{EDB4BBF5-25FB-4F45-BEAD-F087062D048D}" destId="{0BCB10C7-D2B1-4E58-8C48-F5909CACA5D4}" srcOrd="0" destOrd="0" parTransId="{5DFFAA68-44C0-4963-99E3-A5AF10C5A07A}" sibTransId="{C57D2CC7-C4F5-45B2-8BA3-072320E16EE8}"/>
    <dgm:cxn modelId="{278278D6-2315-4FE2-BBE3-AF89E5E3F44E}" type="presOf" srcId="{6A2AF51C-0497-435E-8DB5-C170F0016642}" destId="{DC9E672D-3F49-49EB-9590-54BB52A50A94}" srcOrd="0" destOrd="1" presId="urn:microsoft.com/office/officeart/2005/8/layout/vList2"/>
    <dgm:cxn modelId="{5BC06FDC-C393-418F-81D0-3663D1094886}" type="presOf" srcId="{4E26F8B9-51ED-4D47-8065-25CDB4559C6B}" destId="{DD0C7EB8-6F6A-4219-A23B-F91D5CB69B3E}" srcOrd="0" destOrd="3" presId="urn:microsoft.com/office/officeart/2005/8/layout/vList2"/>
    <dgm:cxn modelId="{59F3F3E4-D2D2-49D0-9A7E-6B91BAAC5C7D}" type="presOf" srcId="{AAA29815-D20B-4C6D-A456-A6301F5BB541}" destId="{DD0C7EB8-6F6A-4219-A23B-F91D5CB69B3E}" srcOrd="0" destOrd="1" presId="urn:microsoft.com/office/officeart/2005/8/layout/vList2"/>
    <dgm:cxn modelId="{D4ECE158-D560-4BFC-95A8-5C5459AB0D82}" type="presParOf" srcId="{5F40DED8-FB47-49D4-B600-5FCB7881C73B}" destId="{3CFB2EF6-359E-46B9-98DB-D8A8B279810A}" srcOrd="0" destOrd="0" presId="urn:microsoft.com/office/officeart/2005/8/layout/vList2"/>
    <dgm:cxn modelId="{E099B432-8702-40F8-AC65-C5CD921BF9DB}" type="presParOf" srcId="{5F40DED8-FB47-49D4-B600-5FCB7881C73B}" destId="{DD0C7EB8-6F6A-4219-A23B-F91D5CB69B3E}" srcOrd="1" destOrd="0" presId="urn:microsoft.com/office/officeart/2005/8/layout/vList2"/>
    <dgm:cxn modelId="{6BE00BFB-E95A-4884-BAC6-BC0BA83DD646}" type="presParOf" srcId="{5F40DED8-FB47-49D4-B600-5FCB7881C73B}" destId="{A3650C20-EFEF-4E30-BEA7-BD702958BC73}" srcOrd="2" destOrd="0" presId="urn:microsoft.com/office/officeart/2005/8/layout/vList2"/>
    <dgm:cxn modelId="{00B80F41-FD2D-48F1-AD50-D933AF5B9D86}" type="presParOf" srcId="{5F40DED8-FB47-49D4-B600-5FCB7881C73B}" destId="{DC9E672D-3F49-49EB-9590-54BB52A50A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8752B-8C79-4A46-8273-D2AEE158A9D8}">
      <dsp:nvSpPr>
        <dsp:cNvPr id="0" name=""/>
        <dsp:cNvSpPr/>
      </dsp:nvSpPr>
      <dsp:spPr>
        <a:xfrm>
          <a:off x="0" y="35050"/>
          <a:ext cx="6735443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Benefits</a:t>
          </a:r>
          <a:endParaRPr lang="en-US" sz="2500" kern="1200"/>
        </a:p>
      </dsp:txBody>
      <dsp:txXfrm>
        <a:off x="29271" y="64321"/>
        <a:ext cx="6676901" cy="541083"/>
      </dsp:txXfrm>
    </dsp:sp>
    <dsp:sp modelId="{D513A726-B9C6-4226-A10A-95BF5AAD7BA7}">
      <dsp:nvSpPr>
        <dsp:cNvPr id="0" name=""/>
        <dsp:cNvSpPr/>
      </dsp:nvSpPr>
      <dsp:spPr>
        <a:xfrm>
          <a:off x="0" y="634675"/>
          <a:ext cx="6735443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Good for simple workflows that require few participants and don't need a coordination logic.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Doesn't require additional service implementation and maintenance.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Doesn't introduce a single point of failure, since the responsibilities are distributed across the saga participants.</a:t>
          </a:r>
        </a:p>
      </dsp:txBody>
      <dsp:txXfrm>
        <a:off x="0" y="634675"/>
        <a:ext cx="6735443" cy="1863000"/>
      </dsp:txXfrm>
    </dsp:sp>
    <dsp:sp modelId="{B69032F4-B14B-4656-AAD4-ACAFC8BAAA33}">
      <dsp:nvSpPr>
        <dsp:cNvPr id="0" name=""/>
        <dsp:cNvSpPr/>
      </dsp:nvSpPr>
      <dsp:spPr>
        <a:xfrm>
          <a:off x="0" y="2497676"/>
          <a:ext cx="6735443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Drawbacks</a:t>
          </a:r>
          <a:endParaRPr lang="en-US" sz="2500" kern="1200"/>
        </a:p>
      </dsp:txBody>
      <dsp:txXfrm>
        <a:off x="29271" y="2526947"/>
        <a:ext cx="6676901" cy="541083"/>
      </dsp:txXfrm>
    </dsp:sp>
    <dsp:sp modelId="{F9150D19-ECDA-42A3-B748-D42DDFAF5F35}">
      <dsp:nvSpPr>
        <dsp:cNvPr id="0" name=""/>
        <dsp:cNvSpPr/>
      </dsp:nvSpPr>
      <dsp:spPr>
        <a:xfrm>
          <a:off x="0" y="3097301"/>
          <a:ext cx="6735443" cy="24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Workflow can become confusing when adding new steps, as it's difficult to track which saga participants listen to which commands.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There's a risk of cyclic dependency between saga participants because they have to consume each other's commands.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Integration testing is difficult because all services must be running to simulate a transaction</a:t>
          </a:r>
        </a:p>
      </dsp:txBody>
      <dsp:txXfrm>
        <a:off x="0" y="3097301"/>
        <a:ext cx="6735443" cy="2432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B2EF6-359E-46B9-98DB-D8A8B279810A}">
      <dsp:nvSpPr>
        <dsp:cNvPr id="0" name=""/>
        <dsp:cNvSpPr/>
      </dsp:nvSpPr>
      <dsp:spPr>
        <a:xfrm>
          <a:off x="0" y="126985"/>
          <a:ext cx="673544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Benefits</a:t>
          </a:r>
        </a:p>
      </dsp:txBody>
      <dsp:txXfrm>
        <a:off x="30442" y="157427"/>
        <a:ext cx="6674559" cy="562726"/>
      </dsp:txXfrm>
    </dsp:sp>
    <dsp:sp modelId="{DD0C7EB8-6F6A-4219-A23B-F91D5CB69B3E}">
      <dsp:nvSpPr>
        <dsp:cNvPr id="0" name=""/>
        <dsp:cNvSpPr/>
      </dsp:nvSpPr>
      <dsp:spPr>
        <a:xfrm>
          <a:off x="0" y="750595"/>
          <a:ext cx="6735443" cy="279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Good for complex workflows involving many participants or new participants added over time.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Suitable when there is control over every participant in the process, and control over the flow of activities.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Doesn't introduce cyclical dependencies, because the orchestrator unilaterally </a:t>
          </a:r>
          <a:r>
            <a:rPr lang="en-US" sz="2000" b="0" kern="1200" dirty="0"/>
            <a:t>depends on </a:t>
          </a:r>
          <a:r>
            <a:rPr lang="en-US" sz="2000" kern="1200" dirty="0"/>
            <a:t>the saga participants.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Saga participants don't need to know about commands for other participants. Clear separation of concerns simplifies business logic.</a:t>
          </a:r>
        </a:p>
      </dsp:txBody>
      <dsp:txXfrm>
        <a:off x="0" y="750595"/>
        <a:ext cx="6735443" cy="2798640"/>
      </dsp:txXfrm>
    </dsp:sp>
    <dsp:sp modelId="{A3650C20-EFEF-4E30-BEA7-BD702958BC73}">
      <dsp:nvSpPr>
        <dsp:cNvPr id="0" name=""/>
        <dsp:cNvSpPr/>
      </dsp:nvSpPr>
      <dsp:spPr>
        <a:xfrm>
          <a:off x="0" y="3549236"/>
          <a:ext cx="673544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Drawbacks</a:t>
          </a:r>
        </a:p>
      </dsp:txBody>
      <dsp:txXfrm>
        <a:off x="30442" y="3579678"/>
        <a:ext cx="6674559" cy="562726"/>
      </dsp:txXfrm>
    </dsp:sp>
    <dsp:sp modelId="{DC9E672D-3F49-49EB-9590-54BB52A50A94}">
      <dsp:nvSpPr>
        <dsp:cNvPr id="0" name=""/>
        <dsp:cNvSpPr/>
      </dsp:nvSpPr>
      <dsp:spPr>
        <a:xfrm>
          <a:off x="0" y="4172846"/>
          <a:ext cx="6735443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Additional design complexity requires an implementation of a coordination logic.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There's an additional point of failure, because the orchestrator manages the complete workflow.</a:t>
          </a:r>
        </a:p>
      </dsp:txBody>
      <dsp:txXfrm>
        <a:off x="0" y="4172846"/>
        <a:ext cx="6735443" cy="126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amanisandeep.wordpress.com/2020/06/21/distributed-transaction-in-microservices-using-saga-pattern/" TargetMode="External"/><Relationship Id="rId3" Type="http://schemas.openxmlformats.org/officeDocument/2006/relationships/hyperlink" Target="https://blog.imixs.org/2020/05/04/microservice-saga-pattern-with-imixs-workflow/" TargetMode="External"/><Relationship Id="rId7" Type="http://schemas.openxmlformats.org/officeDocument/2006/relationships/hyperlink" Target="https://www.ibm.com/cloud/architecture/architectures/event-driven-saga-pattern/" TargetMode="External"/><Relationship Id="rId2" Type="http://schemas.openxmlformats.org/officeDocument/2006/relationships/hyperlink" Target="https://docs.microsoft.com/en-us/azure/architecture/reference-architectures/saga/sag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ijayakantha/microservices-the-saga-pattern-for-distributed-transactions-c489d0ac0247" TargetMode="External"/><Relationship Id="rId5" Type="http://schemas.openxmlformats.org/officeDocument/2006/relationships/hyperlink" Target="http://chrisrichardson.net/post/microservices/2019/07/09/developing-sagas-part-1.html" TargetMode="External"/><Relationship Id="rId10" Type="http://schemas.openxmlformats.org/officeDocument/2006/relationships/hyperlink" Target="https://microservices.io/patterns/data/saga.html" TargetMode="External"/><Relationship Id="rId4" Type="http://schemas.openxmlformats.org/officeDocument/2006/relationships/hyperlink" Target="https://livebook.manning.com/book/microservices-patterns/chapter-4/110" TargetMode="External"/><Relationship Id="rId9" Type="http://schemas.openxmlformats.org/officeDocument/2006/relationships/hyperlink" Target="https://www.prakharsrivastav.com/posts/saga-orchestration-in-microserv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Micro Services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cs typeface="Calibri"/>
              </a:rPr>
              <a:t>SAGA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C4B17-BB1A-4469-ACC6-7BF08B06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Benefits and Drawbacks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A071E-4403-4CAE-A86B-ECBB0B779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210284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18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32DE4-FF13-464B-A94F-6DFF466A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References: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D1F8-A4BC-4406-A8E7-2D5691BB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  <a:hlinkClick r:id="rId2"/>
              </a:rPr>
              <a:t>https://docs.microsoft.com/en-us/azure/architecture/reference-architectures/saga/saga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  <a:hlinkClick r:id="rId3"/>
              </a:rPr>
              <a:t>https://blog.imixs.org/2020/05/04/microservice-saga-pattern-with-imixs-workflow/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  <a:hlinkClick r:id="rId4"/>
              </a:rPr>
              <a:t>https://livebook.manning.com/book/microservices-patterns/chapter-4/110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  <a:hlinkClick r:id="rId5"/>
              </a:rPr>
              <a:t>http://chrisrichardson.net/post/microservices/2019/07/09/developing-sagas-part-1.html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  <a:hlinkClick r:id="rId6"/>
              </a:rPr>
              <a:t>https://medium.com/@ijayakantha/microservices-the-saga-pattern-for-distributed-transactions-c489d0ac0247</a:t>
            </a:r>
          </a:p>
          <a:p>
            <a:r>
              <a:rPr lang="en-US" sz="1800">
                <a:ea typeface="+mn-lt"/>
                <a:cs typeface="+mn-lt"/>
                <a:hlinkClick r:id="rId7"/>
              </a:rPr>
              <a:t>https://www.ibm.com/cloud/architecture/architectures/event-driven-saga-pattern/</a:t>
            </a:r>
          </a:p>
          <a:p>
            <a:r>
              <a:rPr lang="en-US" sz="1800">
                <a:ea typeface="+mn-lt"/>
                <a:cs typeface="+mn-lt"/>
                <a:hlinkClick r:id="rId8"/>
              </a:rPr>
              <a:t>https://ramanisandeep.wordpress.com/2020/06/21/distributed-transaction-in-microservices-using-saga-pattern/</a:t>
            </a:r>
          </a:p>
          <a:p>
            <a:r>
              <a:rPr lang="en-US" sz="1800">
                <a:ea typeface="+mn-lt"/>
                <a:cs typeface="+mn-lt"/>
                <a:hlinkClick r:id="rId9"/>
              </a:rPr>
              <a:t>https://www.prakharsrivastav.com/posts/saga-orchestration-in-microservices/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>
                <a:ea typeface="+mn-lt"/>
                <a:cs typeface="+mn-lt"/>
                <a:hlinkClick r:id="rId10"/>
              </a:rPr>
              <a:t>https://microservices.io/patterns/data/saga.html</a:t>
            </a:r>
            <a:r>
              <a:rPr lang="en-US" sz="180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260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DEC96CF7-F93A-4237-8823-410B5A65D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0" b="424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6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65B71-DEF2-4E2A-BAE8-5078BEE5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is SAGA?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D1FF-99A5-4F67-87D9-AF4844B0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SAGA is a design style used to preserve data consistency across several services.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Sequence of transactions running across multiple decoupled services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89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65B71-DEF2-4E2A-BAE8-5078BEE5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When to use this pattern?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D1FF-99A5-4F67-87D9-AF4844B0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 the saga pattern when you need to: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data consistency in a distributed system without tight coupling.</a:t>
            </a:r>
          </a:p>
          <a:p>
            <a:pPr lvl="1"/>
            <a:r>
              <a:rPr lang="en-US" dirty="0">
                <a:ea typeface="+mn-lt"/>
                <a:cs typeface="+mn-lt"/>
              </a:rPr>
              <a:t>Roll back or compensate if one of the operations in the sequence fails.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The saga pattern is less suitable for: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Tightly coupled transactions.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Compensating transactions that occur in earlier participants.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Cyclic dependencies.</a:t>
            </a:r>
            <a:endParaRPr lang="en-US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3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1074-0B28-4C22-85F8-B89D7262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Types of SAGA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88F0-E371-4AD7-B46B-EB7E9F34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Choreography – each local transaction publishes domain events that trigger local transactions in other services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Orchestration – an orchestrator (object) tells the participants what local transactions to execute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9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054-5AFB-42BB-BDA9-B74C5564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Choreography based saga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46552B9-DCF7-48B2-A79C-842BFD11D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1943894"/>
            <a:ext cx="9696450" cy="4114800"/>
          </a:xfrm>
        </p:spPr>
      </p:pic>
    </p:spTree>
    <p:extLst>
      <p:ext uri="{BB962C8B-B14F-4D97-AF65-F5344CB8AC3E}">
        <p14:creationId xmlns:p14="http://schemas.microsoft.com/office/powerpoint/2010/main" val="27790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756A-45BE-4D0E-AB65-244192B9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B0B39EA-E000-4CF3-8201-81B1307B6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8798"/>
            <a:ext cx="10515600" cy="3364992"/>
          </a:xfrm>
        </p:spPr>
      </p:pic>
    </p:spTree>
    <p:extLst>
      <p:ext uri="{BB962C8B-B14F-4D97-AF65-F5344CB8AC3E}">
        <p14:creationId xmlns:p14="http://schemas.microsoft.com/office/powerpoint/2010/main" val="318667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C4B17-BB1A-4469-ACC6-7BF08B06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Benefits and Drawbacks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A071E-4403-4CAE-A86B-ECBB0B779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97297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40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665-33CB-4DDE-B802-9112B776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Orchestration-based saga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3F338AA-FDA1-41D6-86E1-FE975B1B7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881" y="1825625"/>
            <a:ext cx="5014237" cy="4351338"/>
          </a:xfrm>
        </p:spPr>
      </p:pic>
    </p:spTree>
    <p:extLst>
      <p:ext uri="{BB962C8B-B14F-4D97-AF65-F5344CB8AC3E}">
        <p14:creationId xmlns:p14="http://schemas.microsoft.com/office/powerpoint/2010/main" val="123699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 Services</vt:lpstr>
      <vt:lpstr>PowerPoint Presentation</vt:lpstr>
      <vt:lpstr>What is SAGA?</vt:lpstr>
      <vt:lpstr>When to use this pattern?</vt:lpstr>
      <vt:lpstr>Types of SAGA</vt:lpstr>
      <vt:lpstr>Choreography based saga </vt:lpstr>
      <vt:lpstr>PowerPoint Presentation</vt:lpstr>
      <vt:lpstr>Benefits and Drawbacks</vt:lpstr>
      <vt:lpstr>Orchestration-based saga </vt:lpstr>
      <vt:lpstr>Benefits and Drawbacks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2020-11-19T23:24:14Z</dcterms:created>
  <dcterms:modified xsi:type="dcterms:W3CDTF">2020-11-20T04:21:01Z</dcterms:modified>
</cp:coreProperties>
</file>