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10/31/2018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10/31/2018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10/31/2018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10/31/2018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10/31/2018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10/31/2018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10/31/2018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10/31/2018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10/31/2018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10/31/2018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10/31/2018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10/31/2018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10/31/2018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10/31/2018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10/31/2018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Bài</a:t>
            </a:r>
            <a:r>
              <a:rPr lang="en-US" dirty="0" smtClean="0"/>
              <a:t> </a:t>
            </a:r>
            <a:r>
              <a:rPr lang="en-US" dirty="0" err="1" smtClean="0"/>
              <a:t>tập</a:t>
            </a:r>
            <a:endParaRPr lang="en-US" dirty="0"/>
          </a:p>
        </p:txBody>
      </p:sp>
      <p:sp>
        <p:nvSpPr>
          <p:cNvPr id="3" name="Subtitle 2"/>
          <p:cNvSpPr>
            <a:spLocks noGrp="1"/>
          </p:cNvSpPr>
          <p:nvPr>
            <p:ph type="subTitle" idx="1"/>
          </p:nvPr>
        </p:nvSpPr>
        <p:spPr/>
        <p:txBody>
          <a:bodyPr/>
          <a:lstStyle/>
          <a:p>
            <a:r>
              <a:rPr lang="en-US" dirty="0" err="1" smtClean="0"/>
              <a:t>Lập</a:t>
            </a:r>
            <a:r>
              <a:rPr lang="en-US" dirty="0" smtClean="0"/>
              <a:t> </a:t>
            </a:r>
            <a:r>
              <a:rPr lang="en-US" dirty="0" err="1" smtClean="0"/>
              <a:t>trình</a:t>
            </a:r>
            <a:r>
              <a:rPr lang="en-US" dirty="0" smtClean="0"/>
              <a:t> </a:t>
            </a:r>
            <a:r>
              <a:rPr lang="en-US" dirty="0" err="1" smtClean="0"/>
              <a:t>kịch</a:t>
            </a:r>
            <a:r>
              <a:rPr lang="en-US" dirty="0" smtClean="0"/>
              <a:t> </a:t>
            </a:r>
            <a:r>
              <a:rPr lang="en-US" dirty="0" err="1" smtClean="0"/>
              <a:t>bản</a:t>
            </a:r>
            <a:endParaRPr lang="en-US" dirty="0"/>
          </a:p>
        </p:txBody>
      </p:sp>
    </p:spTree>
    <p:extLst>
      <p:ext uri="{BB962C8B-B14F-4D97-AF65-F5344CB8AC3E}">
        <p14:creationId xmlns:p14="http://schemas.microsoft.com/office/powerpoint/2010/main" val="42385518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1745" y="217924"/>
            <a:ext cx="9905998" cy="1478570"/>
          </a:xfrm>
        </p:spPr>
        <p:txBody>
          <a:bodyPr/>
          <a:lstStyle/>
          <a:p>
            <a:r>
              <a:rPr lang="en-US" dirty="0" err="1" smtClean="0"/>
              <a:t>Bài</a:t>
            </a:r>
            <a:r>
              <a:rPr lang="en-US" dirty="0" smtClean="0"/>
              <a:t> 9</a:t>
            </a:r>
            <a:endParaRPr lang="en-US" dirty="0"/>
          </a:p>
        </p:txBody>
      </p:sp>
      <p:sp>
        <p:nvSpPr>
          <p:cNvPr id="3" name="Rectangle 1"/>
          <p:cNvSpPr>
            <a:spLocks noChangeArrowheads="1"/>
          </p:cNvSpPr>
          <p:nvPr/>
        </p:nvSpPr>
        <p:spPr bwMode="auto">
          <a:xfrm>
            <a:off x="968188" y="1999199"/>
            <a:ext cx="10820400"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600" b="0" i="0" u="none" strike="noStrike" cap="none" normalizeH="0" baseline="0" dirty="0" smtClean="0">
                <a:ln>
                  <a:noFill/>
                </a:ln>
                <a:solidFill>
                  <a:schemeClr val="tx1"/>
                </a:solidFill>
                <a:effectLst/>
                <a:latin typeface="Arial" panose="020B0604020202020204" pitchFamily="34" charset="0"/>
              </a:rPr>
              <a:t>Make a two-player Rock-Paper-Scissors game. (</a:t>
            </a:r>
            <a:r>
              <a:rPr kumimoji="0" lang="en-US" altLang="en-US" sz="2600" b="0" i="1" u="none" strike="noStrike" cap="none" normalizeH="0" baseline="0" dirty="0" smtClean="0">
                <a:ln>
                  <a:noFill/>
                </a:ln>
                <a:solidFill>
                  <a:schemeClr val="tx1"/>
                </a:solidFill>
                <a:effectLst/>
                <a:latin typeface="Arial" panose="020B0604020202020204" pitchFamily="34" charset="0"/>
              </a:rPr>
              <a:t>Hint: Ask for player plays (using </a:t>
            </a:r>
            <a:r>
              <a:rPr kumimoji="0" lang="en-US" altLang="en-US" sz="2600" b="0" i="1" u="none" strike="noStrike" cap="none" normalizeH="0" baseline="0" dirty="0" smtClean="0">
                <a:ln>
                  <a:noFill/>
                </a:ln>
                <a:solidFill>
                  <a:schemeClr val="tx1"/>
                </a:solidFill>
                <a:effectLst/>
                <a:latin typeface="Arial Unicode MS"/>
              </a:rPr>
              <a:t>input</a:t>
            </a:r>
            <a:r>
              <a:rPr kumimoji="0" lang="en-US" altLang="en-US" sz="2600" b="0" i="1" u="none" strike="noStrike" cap="none" normalizeH="0" baseline="0" dirty="0" smtClean="0">
                <a:ln>
                  <a:noFill/>
                </a:ln>
                <a:solidFill>
                  <a:schemeClr val="tx1"/>
                </a:solidFill>
                <a:effectLst/>
              </a:rPr>
              <a:t>), compare them, print out a message of congratulations to the winner, and ask if the players want to start a new game</a:t>
            </a:r>
            <a:r>
              <a:rPr kumimoji="0" lang="en-US" altLang="en-US" sz="2600" b="0" i="0" u="none" strike="noStrike" cap="none" normalizeH="0" baseline="0" dirty="0" smtClean="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600" b="0" i="0" u="none" strike="noStrike" cap="none" normalizeH="0" baseline="0" dirty="0" smtClean="0">
                <a:ln>
                  <a:noFill/>
                </a:ln>
                <a:solidFill>
                  <a:schemeClr val="tx1"/>
                </a:solidFill>
                <a:effectLst/>
                <a:latin typeface="Arial" panose="020B0604020202020204" pitchFamily="34" charset="0"/>
              </a:rPr>
              <a:t>Remember the rules: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600" b="0" i="0" u="none" strike="noStrike" cap="none" normalizeH="0" baseline="0" dirty="0" smtClean="0">
                <a:ln>
                  <a:noFill/>
                </a:ln>
                <a:solidFill>
                  <a:schemeClr val="tx1"/>
                </a:solidFill>
                <a:effectLst/>
                <a:latin typeface="Arial" panose="020B0604020202020204" pitchFamily="34" charset="0"/>
              </a:rPr>
              <a:t>Rock beats scissors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600" b="0" i="0" u="none" strike="noStrike" cap="none" normalizeH="0" baseline="0" dirty="0" smtClean="0">
                <a:ln>
                  <a:noFill/>
                </a:ln>
                <a:solidFill>
                  <a:schemeClr val="tx1"/>
                </a:solidFill>
                <a:effectLst/>
                <a:latin typeface="Arial" panose="020B0604020202020204" pitchFamily="34" charset="0"/>
              </a:rPr>
              <a:t>Scissors beats paper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600" b="0" i="0" u="none" strike="noStrike" cap="none" normalizeH="0" baseline="0" dirty="0" smtClean="0">
                <a:ln>
                  <a:noFill/>
                </a:ln>
                <a:solidFill>
                  <a:schemeClr val="tx1"/>
                </a:solidFill>
                <a:effectLst/>
                <a:latin typeface="Arial" panose="020B0604020202020204" pitchFamily="34" charset="0"/>
              </a:rPr>
              <a:t>Paper beats rock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978489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1745" y="217924"/>
            <a:ext cx="9905998" cy="1478570"/>
          </a:xfrm>
        </p:spPr>
        <p:txBody>
          <a:bodyPr/>
          <a:lstStyle/>
          <a:p>
            <a:r>
              <a:rPr lang="en-US" dirty="0" err="1" smtClean="0"/>
              <a:t>Bài</a:t>
            </a:r>
            <a:r>
              <a:rPr lang="en-US" dirty="0" smtClean="0"/>
              <a:t> 10</a:t>
            </a:r>
            <a:endParaRPr lang="en-US" dirty="0"/>
          </a:p>
        </p:txBody>
      </p:sp>
      <p:sp>
        <p:nvSpPr>
          <p:cNvPr id="3" name="Rectangle 1"/>
          <p:cNvSpPr>
            <a:spLocks noChangeArrowheads="1"/>
          </p:cNvSpPr>
          <p:nvPr/>
        </p:nvSpPr>
        <p:spPr bwMode="auto">
          <a:xfrm>
            <a:off x="748936" y="2144414"/>
            <a:ext cx="10633167"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chemeClr val="tx1"/>
                </a:solidFill>
                <a:effectLst/>
                <a:latin typeface="Arial" panose="020B0604020202020204" pitchFamily="34" charset="0"/>
              </a:rPr>
              <a:t>Write a program that takes a list of numbers (for example, </a:t>
            </a:r>
            <a:r>
              <a:rPr kumimoji="0" lang="en-US" altLang="en-US" sz="2800" b="0" i="0" u="none" strike="noStrike" cap="none" normalizeH="0" baseline="0" dirty="0" smtClean="0">
                <a:ln>
                  <a:noFill/>
                </a:ln>
                <a:solidFill>
                  <a:schemeClr val="tx1"/>
                </a:solidFill>
                <a:effectLst/>
                <a:latin typeface="Arial Unicode MS"/>
              </a:rPr>
              <a:t>a = [5, 10, 15, 20, 25]</a:t>
            </a:r>
            <a:r>
              <a:rPr kumimoji="0" lang="en-US" altLang="en-US" sz="2800" b="0" i="0" u="none" strike="noStrike" cap="none" normalizeH="0" baseline="0" dirty="0" smtClean="0">
                <a:ln>
                  <a:noFill/>
                </a:ln>
                <a:solidFill>
                  <a:schemeClr val="tx1"/>
                </a:solidFill>
                <a:effectLst/>
              </a:rPr>
              <a:t>) and makes a new list of only the first and last elements of the given list. For practice, write this code inside a function.</a:t>
            </a:r>
            <a:r>
              <a:rPr kumimoji="0" lang="en-US" altLang="en-US" sz="2800" b="0" i="0" u="none" strike="noStrike" cap="none" normalizeH="0" baseline="0" dirty="0" smtClean="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1007384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1745" y="217924"/>
            <a:ext cx="9905998" cy="1478570"/>
          </a:xfrm>
        </p:spPr>
        <p:txBody>
          <a:bodyPr/>
          <a:lstStyle/>
          <a:p>
            <a:r>
              <a:rPr lang="en-US" dirty="0" err="1" smtClean="0"/>
              <a:t>Bài</a:t>
            </a:r>
            <a:r>
              <a:rPr lang="en-US" dirty="0" smtClean="0"/>
              <a:t> 11</a:t>
            </a:r>
            <a:endParaRPr lang="en-US" dirty="0"/>
          </a:p>
        </p:txBody>
      </p:sp>
      <p:sp>
        <p:nvSpPr>
          <p:cNvPr id="4" name="Rectangle 1"/>
          <p:cNvSpPr>
            <a:spLocks noGrp="1" noChangeArrowheads="1"/>
          </p:cNvSpPr>
          <p:nvPr>
            <p:ph idx="1"/>
          </p:nvPr>
        </p:nvSpPr>
        <p:spPr bwMode="auto">
          <a:xfrm>
            <a:off x="694636" y="1873804"/>
            <a:ext cx="10792106"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chemeClr val="tx1"/>
                </a:solidFill>
                <a:effectLst/>
                <a:latin typeface="Arial" panose="020B0604020202020204" pitchFamily="34" charset="0"/>
              </a:rPr>
              <a:t>Create a program that asks the user to enter their name and their age. Print out a message addressed to them that tells them the year that they will turn 100 years old.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chemeClr val="tx1"/>
                </a:solidFill>
                <a:effectLst/>
                <a:latin typeface="Arial" panose="020B0604020202020204" pitchFamily="34" charset="0"/>
              </a:rPr>
              <a:t>Extras:</a:t>
            </a:r>
          </a:p>
          <a:p>
            <a:pPr marL="0" marR="0" lvl="0" indent="0" algn="just" defTabSz="914400" rtl="0" eaLnBrk="0" fontAlgn="base" latinLnBrk="0" hangingPunct="0">
              <a:lnSpc>
                <a:spcPct val="100000"/>
              </a:lnSpc>
              <a:spcBef>
                <a:spcPct val="0"/>
              </a:spcBef>
              <a:spcAft>
                <a:spcPct val="0"/>
              </a:spcAft>
              <a:buClrTx/>
              <a:buSzTx/>
              <a:buFontTx/>
              <a:buAutoNum type="arabicPeriod"/>
              <a:tabLst/>
            </a:pPr>
            <a:r>
              <a:rPr kumimoji="0" lang="en-US" altLang="en-US" sz="2800" b="0" i="0" u="none" strike="noStrike" cap="none" normalizeH="0" baseline="0" dirty="0" smtClean="0">
                <a:ln>
                  <a:noFill/>
                </a:ln>
                <a:solidFill>
                  <a:schemeClr val="tx1"/>
                </a:solidFill>
                <a:effectLst/>
                <a:latin typeface="Arial" panose="020B0604020202020204" pitchFamily="34" charset="0"/>
              </a:rPr>
              <a:t> Add on to the previous program by asking the user for another number and printing out that many copies of the previous message. </a:t>
            </a:r>
            <a:endParaRPr lang="en-US" altLang="en-US" sz="2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800" b="0" i="0" u="none" strike="noStrike" cap="none" normalizeH="0" baseline="0" dirty="0" smtClean="0">
                <a:ln>
                  <a:noFill/>
                </a:ln>
                <a:solidFill>
                  <a:schemeClr val="tx1"/>
                </a:solidFill>
                <a:effectLst/>
                <a:latin typeface="Arial" panose="020B0604020202020204" pitchFamily="34" charset="0"/>
              </a:rPr>
              <a:t> Print out that many copies of the previous message on separate lines. </a:t>
            </a:r>
          </a:p>
        </p:txBody>
      </p:sp>
    </p:spTree>
    <p:extLst>
      <p:ext uri="{BB962C8B-B14F-4D97-AF65-F5344CB8AC3E}">
        <p14:creationId xmlns:p14="http://schemas.microsoft.com/office/powerpoint/2010/main" val="4266459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1745" y="217924"/>
            <a:ext cx="9905998" cy="1478570"/>
          </a:xfrm>
        </p:spPr>
        <p:txBody>
          <a:bodyPr/>
          <a:lstStyle/>
          <a:p>
            <a:r>
              <a:rPr lang="en-US" dirty="0" err="1" smtClean="0"/>
              <a:t>Bài</a:t>
            </a:r>
            <a:r>
              <a:rPr lang="en-US" dirty="0" smtClean="0"/>
              <a:t> 12</a:t>
            </a:r>
            <a:endParaRPr lang="en-US" dirty="0"/>
          </a:p>
        </p:txBody>
      </p:sp>
      <p:sp>
        <p:nvSpPr>
          <p:cNvPr id="4" name="Rectangle 1"/>
          <p:cNvSpPr>
            <a:spLocks noGrp="1" noChangeArrowheads="1"/>
          </p:cNvSpPr>
          <p:nvPr>
            <p:ph idx="1"/>
          </p:nvPr>
        </p:nvSpPr>
        <p:spPr bwMode="auto">
          <a:xfrm>
            <a:off x="694636" y="3381909"/>
            <a:ext cx="10792106"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algn="just" eaLnBrk="0" fontAlgn="base" hangingPunct="0">
              <a:lnSpc>
                <a:spcPct val="100000"/>
              </a:lnSpc>
              <a:spcBef>
                <a:spcPct val="0"/>
              </a:spcBef>
              <a:spcAft>
                <a:spcPct val="0"/>
              </a:spcAft>
              <a:buSzTx/>
              <a:buNone/>
            </a:pPr>
            <a:r>
              <a:rPr lang="en-GB" sz="2800" dirty="0"/>
              <a:t>Write a program that asks the user how many </a:t>
            </a:r>
            <a:r>
              <a:rPr lang="en-GB" sz="2800" dirty="0" err="1"/>
              <a:t>Fibonnaci</a:t>
            </a:r>
            <a:r>
              <a:rPr lang="en-GB" sz="2800" dirty="0"/>
              <a:t> numbers to generate and then generates them.</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629409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1745" y="217924"/>
            <a:ext cx="9905998" cy="1478570"/>
          </a:xfrm>
        </p:spPr>
        <p:txBody>
          <a:bodyPr/>
          <a:lstStyle/>
          <a:p>
            <a:r>
              <a:rPr lang="en-US" dirty="0" err="1" smtClean="0"/>
              <a:t>Bài</a:t>
            </a:r>
            <a:r>
              <a:rPr lang="en-US" dirty="0" smtClean="0"/>
              <a:t> 13</a:t>
            </a:r>
            <a:endParaRPr lang="en-US" dirty="0"/>
          </a:p>
        </p:txBody>
      </p:sp>
      <p:sp>
        <p:nvSpPr>
          <p:cNvPr id="4" name="Rectangle 1"/>
          <p:cNvSpPr>
            <a:spLocks noGrp="1" noChangeArrowheads="1"/>
          </p:cNvSpPr>
          <p:nvPr>
            <p:ph idx="1"/>
          </p:nvPr>
        </p:nvSpPr>
        <p:spPr bwMode="auto">
          <a:xfrm>
            <a:off x="694636" y="2133362"/>
            <a:ext cx="10792106" cy="3451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GB" sz="2800" dirty="0"/>
              <a:t>Write a program (function!) that takes a list and returns a new list that contains all the elements of the first list minus all the duplicates.</a:t>
            </a:r>
          </a:p>
          <a:p>
            <a:r>
              <a:rPr lang="en-GB" sz="2800" dirty="0"/>
              <a:t>Extras:</a:t>
            </a:r>
          </a:p>
          <a:p>
            <a:r>
              <a:rPr lang="en-GB" sz="2800" dirty="0"/>
              <a:t>Write two different functions to do this - one using a loop and constructing a list, and another using sets</a:t>
            </a:r>
            <a:r>
              <a:rPr lang="en-GB" sz="2800" dirty="0" smtClean="0"/>
              <a:t>.</a:t>
            </a:r>
            <a:endParaRPr lang="en-GB" sz="2800" dirty="0"/>
          </a:p>
        </p:txBody>
      </p:sp>
    </p:spTree>
    <p:extLst>
      <p:ext uri="{BB962C8B-B14F-4D97-AF65-F5344CB8AC3E}">
        <p14:creationId xmlns:p14="http://schemas.microsoft.com/office/powerpoint/2010/main" val="1725384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1745" y="217924"/>
            <a:ext cx="9905998" cy="1478570"/>
          </a:xfrm>
        </p:spPr>
        <p:txBody>
          <a:bodyPr/>
          <a:lstStyle/>
          <a:p>
            <a:r>
              <a:rPr lang="en-US" dirty="0" err="1" smtClean="0"/>
              <a:t>Bài</a:t>
            </a:r>
            <a:r>
              <a:rPr lang="en-US" dirty="0" smtClean="0"/>
              <a:t> 14</a:t>
            </a:r>
            <a:endParaRPr lang="en-US" dirty="0"/>
          </a:p>
        </p:txBody>
      </p:sp>
      <p:sp>
        <p:nvSpPr>
          <p:cNvPr id="6" name="Rectangle 2"/>
          <p:cNvSpPr>
            <a:spLocks noGrp="1" noChangeArrowheads="1"/>
          </p:cNvSpPr>
          <p:nvPr>
            <p:ph idx="1"/>
          </p:nvPr>
        </p:nvSpPr>
        <p:spPr bwMode="auto">
          <a:xfrm>
            <a:off x="600891" y="1723038"/>
            <a:ext cx="11051178" cy="4228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chemeClr val="tx1"/>
                </a:solidFill>
                <a:effectLst/>
                <a:latin typeface="Arial" panose="020B0604020202020204" pitchFamily="34" charset="0"/>
              </a:rPr>
              <a:t>Write a program (using functions!) that asks the user for a long string containing multiple words. Print back to the user the same string, except with the words in backwards order. For example, say I type the string:</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2800" b="0" i="1" u="none" strike="noStrike" cap="none" normalizeH="0" baseline="0" dirty="0" smtClean="0">
                <a:ln>
                  <a:noFill/>
                </a:ln>
                <a:solidFill>
                  <a:srgbClr val="FF0000"/>
                </a:solidFill>
                <a:effectLst/>
                <a:latin typeface="Arial" panose="020B0604020202020204" pitchFamily="34" charset="0"/>
              </a:rPr>
              <a:t>My</a:t>
            </a:r>
            <a:r>
              <a:rPr kumimoji="0" lang="en-US" altLang="en-US" sz="2800" b="0" i="1" u="none" strike="noStrike" cap="none" normalizeH="0" baseline="0" dirty="0" smtClean="0">
                <a:ln>
                  <a:noFill/>
                </a:ln>
                <a:solidFill>
                  <a:srgbClr val="FF0000"/>
                </a:solidFill>
                <a:effectLst/>
                <a:latin typeface="Arial Unicode MS"/>
              </a:rPr>
              <a:t> </a:t>
            </a:r>
            <a:r>
              <a:rPr kumimoji="0" lang="en-US" altLang="en-US" sz="2800" b="0" i="1" u="none" strike="noStrike" cap="none" normalizeH="0" baseline="0" dirty="0" smtClean="0">
                <a:ln>
                  <a:noFill/>
                </a:ln>
                <a:solidFill>
                  <a:srgbClr val="FF0000"/>
                </a:solidFill>
                <a:effectLst/>
                <a:latin typeface="Arial" panose="020B0604020202020204" pitchFamily="34" charset="0"/>
              </a:rPr>
              <a:t>name</a:t>
            </a:r>
            <a:r>
              <a:rPr kumimoji="0" lang="en-US" altLang="en-US" sz="2800" b="0" i="1" u="none" strike="noStrike" cap="none" normalizeH="0" baseline="0" dirty="0" smtClean="0">
                <a:ln>
                  <a:noFill/>
                </a:ln>
                <a:solidFill>
                  <a:srgbClr val="FF0000"/>
                </a:solidFill>
                <a:effectLst/>
                <a:latin typeface="Arial Unicode MS"/>
              </a:rPr>
              <a:t> is </a:t>
            </a:r>
            <a:r>
              <a:rPr kumimoji="0" lang="en-US" altLang="en-US" sz="2800" b="0" i="1" u="none" strike="noStrike" cap="none" normalizeH="0" baseline="0" dirty="0" smtClean="0">
                <a:ln>
                  <a:noFill/>
                </a:ln>
                <a:solidFill>
                  <a:srgbClr val="FF0000"/>
                </a:solidFill>
                <a:effectLst/>
                <a:latin typeface="Arial" panose="020B0604020202020204" pitchFamily="34" charset="0"/>
              </a:rPr>
              <a:t>Michele</a:t>
            </a:r>
            <a:r>
              <a:rPr kumimoji="0" lang="en-US" altLang="en-US" sz="2800" b="0" i="1" u="none" strike="noStrike" cap="none" normalizeH="0" baseline="0" dirty="0" smtClean="0">
                <a:ln>
                  <a:noFill/>
                </a:ln>
                <a:solidFill>
                  <a:srgbClr val="FF0000"/>
                </a:solidFill>
                <a:effectLst/>
              </a:rPr>
              <a:t> </a:t>
            </a:r>
            <a:endParaRPr kumimoji="0" lang="en-US" altLang="en-US" sz="2800" b="0" i="1" u="none" strike="noStrike" cap="none" normalizeH="0" baseline="0" dirty="0" smtClean="0">
              <a:ln>
                <a:noFill/>
              </a:ln>
              <a:solidFill>
                <a:srgbClr val="FF0000"/>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chemeClr val="tx1"/>
                </a:solidFill>
                <a:effectLst/>
                <a:latin typeface="Arial" panose="020B0604020202020204" pitchFamily="34" charset="0"/>
              </a:rPr>
              <a:t>Then I would see the string:</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2800" b="0" i="1" u="none" strike="noStrike" cap="none" normalizeH="0" baseline="0" dirty="0" smtClean="0">
                <a:ln>
                  <a:noFill/>
                </a:ln>
                <a:solidFill>
                  <a:srgbClr val="FF0000"/>
                </a:solidFill>
                <a:effectLst/>
                <a:latin typeface="Arial" panose="020B0604020202020204" pitchFamily="34" charset="0"/>
              </a:rPr>
              <a:t>Michele</a:t>
            </a:r>
            <a:r>
              <a:rPr kumimoji="0" lang="en-US" altLang="en-US" sz="2800" b="0" i="1" u="none" strike="noStrike" cap="none" normalizeH="0" baseline="0" dirty="0" smtClean="0">
                <a:ln>
                  <a:noFill/>
                </a:ln>
                <a:solidFill>
                  <a:srgbClr val="FF0000"/>
                </a:solidFill>
                <a:effectLst/>
                <a:latin typeface="Arial Unicode MS"/>
              </a:rPr>
              <a:t> is </a:t>
            </a:r>
            <a:r>
              <a:rPr kumimoji="0" lang="en-US" altLang="en-US" sz="2800" b="0" i="1" u="none" strike="noStrike" cap="none" normalizeH="0" baseline="0" dirty="0" smtClean="0">
                <a:ln>
                  <a:noFill/>
                </a:ln>
                <a:solidFill>
                  <a:srgbClr val="FF0000"/>
                </a:solidFill>
                <a:effectLst/>
                <a:latin typeface="Arial" panose="020B0604020202020204" pitchFamily="34" charset="0"/>
              </a:rPr>
              <a:t>name</a:t>
            </a:r>
            <a:r>
              <a:rPr kumimoji="0" lang="en-US" altLang="en-US" sz="2800" b="0" i="1" u="none" strike="noStrike" cap="none" normalizeH="0" baseline="0" dirty="0" smtClean="0">
                <a:ln>
                  <a:noFill/>
                </a:ln>
                <a:solidFill>
                  <a:srgbClr val="FF0000"/>
                </a:solidFill>
                <a:effectLst/>
                <a:latin typeface="Arial Unicode MS"/>
              </a:rPr>
              <a:t> </a:t>
            </a:r>
            <a:r>
              <a:rPr kumimoji="0" lang="en-US" altLang="en-US" sz="2800" b="0" i="1" u="none" strike="noStrike" cap="none" normalizeH="0" baseline="0" dirty="0" smtClean="0">
                <a:ln>
                  <a:noFill/>
                </a:ln>
                <a:solidFill>
                  <a:srgbClr val="FF0000"/>
                </a:solidFill>
                <a:effectLst/>
                <a:latin typeface="Arial" panose="020B0604020202020204" pitchFamily="34" charset="0"/>
              </a:rPr>
              <a:t>My</a:t>
            </a:r>
            <a:r>
              <a:rPr kumimoji="0" lang="en-US" altLang="en-US" sz="2800" b="0" i="1" u="none" strike="noStrike" cap="none" normalizeH="0" baseline="0" dirty="0" smtClean="0">
                <a:ln>
                  <a:noFill/>
                </a:ln>
                <a:solidFill>
                  <a:srgbClr val="FF0000"/>
                </a:solidFill>
                <a:effectLst/>
              </a:rPr>
              <a:t> </a:t>
            </a:r>
            <a:endParaRPr kumimoji="0" lang="en-US" altLang="en-US" sz="2800" b="0" i="1" u="none" strike="noStrike" cap="none" normalizeH="0" baseline="0" dirty="0" smtClean="0">
              <a:ln>
                <a:noFill/>
              </a:ln>
              <a:solidFill>
                <a:srgbClr val="FF0000"/>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chemeClr val="tx1"/>
                </a:solidFill>
                <a:effectLst/>
                <a:latin typeface="Arial" panose="020B0604020202020204" pitchFamily="34" charset="0"/>
              </a:rPr>
              <a:t>shown back to me.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213487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1745" y="217924"/>
            <a:ext cx="9905998" cy="1478570"/>
          </a:xfrm>
        </p:spPr>
        <p:txBody>
          <a:bodyPr/>
          <a:lstStyle/>
          <a:p>
            <a:r>
              <a:rPr lang="en-US" dirty="0" err="1" smtClean="0"/>
              <a:t>Bài</a:t>
            </a:r>
            <a:r>
              <a:rPr lang="en-US" dirty="0" smtClean="0"/>
              <a:t> 15</a:t>
            </a:r>
            <a:endParaRPr lang="en-US" dirty="0"/>
          </a:p>
        </p:txBody>
      </p:sp>
      <p:sp>
        <p:nvSpPr>
          <p:cNvPr id="4" name="Rectangle 1"/>
          <p:cNvSpPr>
            <a:spLocks noGrp="1" noChangeArrowheads="1"/>
          </p:cNvSpPr>
          <p:nvPr>
            <p:ph idx="1"/>
          </p:nvPr>
        </p:nvSpPr>
        <p:spPr bwMode="auto">
          <a:xfrm>
            <a:off x="694636" y="1381522"/>
            <a:ext cx="10792106" cy="49548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GB" sz="2800" dirty="0"/>
              <a:t>Write a password generator in Python. Be creative with how you generate passwords - strong passwords have a mix of lowercase letters, uppercase letters, numbers, and symbols. The passwords should be random, generating a new password every time the user asks for a new password. Include your run-time code in a main method.</a:t>
            </a:r>
          </a:p>
          <a:p>
            <a:r>
              <a:rPr lang="en-GB" sz="2800" dirty="0"/>
              <a:t>Extra:</a:t>
            </a:r>
          </a:p>
          <a:p>
            <a:r>
              <a:rPr lang="en-GB" sz="2800" dirty="0"/>
              <a:t>Ask the user how strong they want their password to be. For weak passwords, pick a word or two from a list.</a:t>
            </a:r>
          </a:p>
        </p:txBody>
      </p:sp>
    </p:spTree>
    <p:extLst>
      <p:ext uri="{BB962C8B-B14F-4D97-AF65-F5344CB8AC3E}">
        <p14:creationId xmlns:p14="http://schemas.microsoft.com/office/powerpoint/2010/main" val="22335456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15585" y="61169"/>
            <a:ext cx="9905998" cy="670350"/>
          </a:xfrm>
        </p:spPr>
        <p:txBody>
          <a:bodyPr/>
          <a:lstStyle/>
          <a:p>
            <a:r>
              <a:rPr lang="en-US" dirty="0" err="1" smtClean="0"/>
              <a:t>Bài</a:t>
            </a:r>
            <a:r>
              <a:rPr lang="en-US" dirty="0" smtClean="0"/>
              <a:t> 16</a:t>
            </a:r>
            <a:endParaRPr lang="en-US" dirty="0"/>
          </a:p>
        </p:txBody>
      </p:sp>
      <p:sp>
        <p:nvSpPr>
          <p:cNvPr id="6" name="Rectangle 2"/>
          <p:cNvSpPr>
            <a:spLocks noGrp="1" noChangeArrowheads="1"/>
          </p:cNvSpPr>
          <p:nvPr>
            <p:ph idx="1"/>
          </p:nvPr>
        </p:nvSpPr>
        <p:spPr bwMode="auto">
          <a:xfrm>
            <a:off x="949234" y="650191"/>
            <a:ext cx="11112137" cy="6740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chemeClr val="tx1"/>
                </a:solidFill>
                <a:effectLst/>
                <a:latin typeface="Arial" panose="020B0604020202020204" pitchFamily="34" charset="0"/>
              </a:rPr>
              <a:t>Create a program that will play the “cows and bulls” game with the user. The game works like this: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chemeClr val="tx1"/>
                </a:solidFill>
                <a:effectLst/>
                <a:latin typeface="Arial" panose="020B0604020202020204" pitchFamily="34" charset="0"/>
              </a:rPr>
              <a:t>Randomly generate a 4-digit number. Ask the user to guess a 4-digit number. For every digit that the user guessed correctly </a:t>
            </a:r>
            <a:r>
              <a:rPr kumimoji="0" lang="en-US" altLang="en-US" b="0" i="1" u="none" strike="noStrike" cap="none" normalizeH="0" baseline="0" dirty="0" smtClean="0">
                <a:ln>
                  <a:noFill/>
                </a:ln>
                <a:solidFill>
                  <a:schemeClr val="tx1"/>
                </a:solidFill>
                <a:effectLst/>
                <a:latin typeface="Arial" panose="020B0604020202020204" pitchFamily="34" charset="0"/>
              </a:rPr>
              <a:t>in the correct place</a:t>
            </a:r>
            <a:r>
              <a:rPr kumimoji="0" lang="en-US" altLang="en-US" b="0" i="0" u="none" strike="noStrike" cap="none" normalizeH="0" baseline="0" dirty="0" smtClean="0">
                <a:ln>
                  <a:noFill/>
                </a:ln>
                <a:solidFill>
                  <a:schemeClr val="tx1"/>
                </a:solidFill>
                <a:effectLst/>
                <a:latin typeface="Arial" panose="020B0604020202020204" pitchFamily="34" charset="0"/>
              </a:rPr>
              <a:t>, they have a “cow”. For every digit the user guessed correctly </a:t>
            </a:r>
            <a:r>
              <a:rPr kumimoji="0" lang="en-US" altLang="en-US" b="0" i="1" u="none" strike="noStrike" cap="none" normalizeH="0" baseline="0" dirty="0" smtClean="0">
                <a:ln>
                  <a:noFill/>
                </a:ln>
                <a:solidFill>
                  <a:schemeClr val="tx1"/>
                </a:solidFill>
                <a:effectLst/>
                <a:latin typeface="Arial" panose="020B0604020202020204" pitchFamily="34" charset="0"/>
              </a:rPr>
              <a:t>in the wrong place</a:t>
            </a:r>
            <a:r>
              <a:rPr kumimoji="0" lang="en-US" altLang="en-US" b="0" i="0" u="none" strike="noStrike" cap="none" normalizeH="0" baseline="0" dirty="0" smtClean="0">
                <a:ln>
                  <a:noFill/>
                </a:ln>
                <a:solidFill>
                  <a:schemeClr val="tx1"/>
                </a:solidFill>
                <a:effectLst/>
                <a:latin typeface="Arial" panose="020B0604020202020204" pitchFamily="34" charset="0"/>
              </a:rPr>
              <a:t> is a “bull.” Every time the user makes a guess, tell them how many “cows” and “bulls” they have. Once the user guesses the correct number, the game is over. Keep track of the number of guesses the user makes throughout </a:t>
            </a:r>
            <a:r>
              <a:rPr kumimoji="0" lang="en-US" altLang="en-US" b="0" i="0" u="none" strike="noStrike" cap="none" normalizeH="0" baseline="0" dirty="0" err="1" smtClean="0">
                <a:ln>
                  <a:noFill/>
                </a:ln>
                <a:solidFill>
                  <a:schemeClr val="tx1"/>
                </a:solidFill>
                <a:effectLst/>
                <a:latin typeface="Arial" panose="020B0604020202020204" pitchFamily="34" charset="0"/>
              </a:rPr>
              <a:t>teh</a:t>
            </a:r>
            <a:r>
              <a:rPr kumimoji="0" lang="en-US" altLang="en-US" b="0" i="0" u="none" strike="noStrike" cap="none" normalizeH="0" baseline="0" dirty="0" smtClean="0">
                <a:ln>
                  <a:noFill/>
                </a:ln>
                <a:solidFill>
                  <a:schemeClr val="tx1"/>
                </a:solidFill>
                <a:effectLst/>
                <a:latin typeface="Arial" panose="020B0604020202020204" pitchFamily="34" charset="0"/>
              </a:rPr>
              <a:t> game and tell the user at the end.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chemeClr val="tx1"/>
                </a:solidFill>
                <a:effectLst/>
                <a:latin typeface="Arial" panose="020B0604020202020204" pitchFamily="34" charset="0"/>
              </a:rPr>
              <a:t>Say the number generated by the computer is 1038. An example interaction could look like this:</a:t>
            </a:r>
            <a:endParaRPr kumimoji="0" lang="en-US" altLang="en-US" b="0" i="0" u="none" strike="noStrike" cap="none" normalizeH="0" baseline="0" dirty="0" smtClean="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chemeClr val="tx1"/>
                </a:solidFill>
                <a:effectLst/>
                <a:latin typeface="Arial Unicode MS"/>
              </a:rPr>
              <a:t>Welcome to the Cows and Bulls Game!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chemeClr val="tx1"/>
                </a:solidFill>
                <a:effectLst/>
                <a:latin typeface="Arial Unicode MS"/>
              </a:rPr>
              <a:t>Enter a number: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chemeClr val="tx1"/>
                </a:solidFill>
                <a:effectLst/>
                <a:latin typeface="Arial Unicode MS"/>
              </a:rPr>
              <a:t>&gt;&gt;&gt; 1234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chemeClr val="tx1"/>
                </a:solidFill>
                <a:effectLst/>
                <a:latin typeface="Arial Unicode MS"/>
              </a:rPr>
              <a:t>2 cows, 0 bulls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chemeClr val="tx1"/>
                </a:solidFill>
                <a:effectLst/>
                <a:latin typeface="Arial Unicode MS"/>
              </a:rPr>
              <a:t>&gt;&gt;&gt; 1256 1 cow, 1 bull ...</a:t>
            </a:r>
            <a:r>
              <a:rPr kumimoji="0" lang="en-US" altLang="en-US" b="0" i="0" u="none" strike="noStrike" cap="none" normalizeH="0" baseline="0" dirty="0" smtClean="0">
                <a:ln>
                  <a:noFill/>
                </a:ln>
                <a:solidFill>
                  <a:schemeClr val="tx1"/>
                </a:solidFill>
                <a:effectLst/>
              </a:rPr>
              <a:t> </a:t>
            </a:r>
            <a:endParaRPr kumimoji="0" lang="en-US" altLang="en-US"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chemeClr val="tx1"/>
                </a:solidFill>
                <a:effectLst/>
                <a:latin typeface="Arial" panose="020B0604020202020204" pitchFamily="34" charset="0"/>
              </a:rPr>
              <a:t>Until the user guesses the number.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83340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1745" y="217924"/>
            <a:ext cx="9905998" cy="1478570"/>
          </a:xfrm>
        </p:spPr>
        <p:txBody>
          <a:bodyPr/>
          <a:lstStyle/>
          <a:p>
            <a:r>
              <a:rPr lang="en-US" dirty="0" err="1" smtClean="0"/>
              <a:t>Bài</a:t>
            </a:r>
            <a:r>
              <a:rPr lang="en-US" dirty="0" smtClean="0"/>
              <a:t> 1</a:t>
            </a:r>
            <a:endParaRPr lang="en-US" dirty="0"/>
          </a:p>
        </p:txBody>
      </p:sp>
      <p:sp>
        <p:nvSpPr>
          <p:cNvPr id="4" name="Rectangle 1"/>
          <p:cNvSpPr>
            <a:spLocks noGrp="1" noChangeArrowheads="1"/>
          </p:cNvSpPr>
          <p:nvPr>
            <p:ph idx="1"/>
          </p:nvPr>
        </p:nvSpPr>
        <p:spPr bwMode="auto">
          <a:xfrm>
            <a:off x="694636" y="1873804"/>
            <a:ext cx="10792106"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chemeClr val="tx1"/>
                </a:solidFill>
                <a:effectLst/>
                <a:latin typeface="Arial" panose="020B0604020202020204" pitchFamily="34" charset="0"/>
              </a:rPr>
              <a:t>Create a program that asks the user to enter their name and their age. Print out a message addressed to them that tells them the year that they will turn 100 years old.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chemeClr val="tx1"/>
                </a:solidFill>
                <a:effectLst/>
                <a:latin typeface="Arial" panose="020B0604020202020204" pitchFamily="34" charset="0"/>
              </a:rPr>
              <a:t>Extras:</a:t>
            </a:r>
          </a:p>
          <a:p>
            <a:pPr marL="0" marR="0" lvl="0" indent="0" algn="just" defTabSz="914400" rtl="0" eaLnBrk="0" fontAlgn="base" latinLnBrk="0" hangingPunct="0">
              <a:lnSpc>
                <a:spcPct val="100000"/>
              </a:lnSpc>
              <a:spcBef>
                <a:spcPct val="0"/>
              </a:spcBef>
              <a:spcAft>
                <a:spcPct val="0"/>
              </a:spcAft>
              <a:buClrTx/>
              <a:buSzTx/>
              <a:buFontTx/>
              <a:buAutoNum type="arabicPeriod"/>
              <a:tabLst/>
            </a:pPr>
            <a:r>
              <a:rPr kumimoji="0" lang="en-US" altLang="en-US" sz="2800" b="0" i="0" u="none" strike="noStrike" cap="none" normalizeH="0" baseline="0" dirty="0" smtClean="0">
                <a:ln>
                  <a:noFill/>
                </a:ln>
                <a:solidFill>
                  <a:schemeClr val="tx1"/>
                </a:solidFill>
                <a:effectLst/>
                <a:latin typeface="Arial" panose="020B0604020202020204" pitchFamily="34" charset="0"/>
              </a:rPr>
              <a:t> Add on to the previous program by asking the user for another number and printing out that many copies of the previous message. </a:t>
            </a:r>
            <a:endParaRPr lang="en-US" altLang="en-US" sz="2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800" b="0" i="0" u="none" strike="noStrike" cap="none" normalizeH="0" baseline="0" dirty="0" smtClean="0">
                <a:ln>
                  <a:noFill/>
                </a:ln>
                <a:solidFill>
                  <a:schemeClr val="tx1"/>
                </a:solidFill>
                <a:effectLst/>
                <a:latin typeface="Arial" panose="020B0604020202020204" pitchFamily="34" charset="0"/>
              </a:rPr>
              <a:t> Print out that many copies of the previous message on separate lines. </a:t>
            </a:r>
          </a:p>
        </p:txBody>
      </p:sp>
    </p:spTree>
    <p:extLst>
      <p:ext uri="{BB962C8B-B14F-4D97-AF65-F5344CB8AC3E}">
        <p14:creationId xmlns:p14="http://schemas.microsoft.com/office/powerpoint/2010/main" val="2196258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1745" y="217924"/>
            <a:ext cx="9905998" cy="1478570"/>
          </a:xfrm>
        </p:spPr>
        <p:txBody>
          <a:bodyPr/>
          <a:lstStyle/>
          <a:p>
            <a:r>
              <a:rPr lang="en-US" dirty="0" err="1" smtClean="0"/>
              <a:t>Bài</a:t>
            </a:r>
            <a:r>
              <a:rPr lang="en-US" dirty="0" smtClean="0"/>
              <a:t> 2</a:t>
            </a:r>
            <a:endParaRPr lang="en-US" dirty="0"/>
          </a:p>
        </p:txBody>
      </p:sp>
      <p:sp>
        <p:nvSpPr>
          <p:cNvPr id="9" name="Rectangle 5"/>
          <p:cNvSpPr>
            <a:spLocks noGrp="1" noChangeArrowheads="1"/>
          </p:cNvSpPr>
          <p:nvPr>
            <p:ph idx="1"/>
          </p:nvPr>
        </p:nvSpPr>
        <p:spPr bwMode="auto">
          <a:xfrm>
            <a:off x="600635" y="2035138"/>
            <a:ext cx="11243717"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chemeClr val="tx1"/>
                </a:solidFill>
                <a:effectLst/>
                <a:latin typeface="Arial" panose="020B0604020202020204" pitchFamily="34" charset="0"/>
              </a:rPr>
              <a:t>Ask the user for a number. Depending on whether the number is even or odd, print out an appropriate message to the user. </a:t>
            </a:r>
            <a:r>
              <a:rPr kumimoji="0" lang="en-US" altLang="en-US" b="0" i="1" u="none" strike="noStrike" cap="none" normalizeH="0" baseline="0" dirty="0" smtClean="0">
                <a:ln>
                  <a:noFill/>
                </a:ln>
                <a:solidFill>
                  <a:schemeClr val="tx1"/>
                </a:solidFill>
                <a:effectLst/>
                <a:latin typeface="Arial" panose="020B0604020202020204" pitchFamily="34" charset="0"/>
              </a:rPr>
              <a:t>Hint: how does an even / odd number react differently when divided by 2?</a:t>
            </a:r>
            <a:endParaRPr kumimoji="0" lang="en-US" altLang="en-US"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chemeClr val="tx1"/>
                </a:solidFill>
                <a:effectLst/>
                <a:latin typeface="Arial" panose="020B0604020202020204" pitchFamily="34" charset="0"/>
              </a:rPr>
              <a:t>Extras:</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b="0" i="0" u="none" strike="noStrike" cap="none" normalizeH="0" baseline="0" dirty="0" smtClean="0">
                <a:ln>
                  <a:noFill/>
                </a:ln>
                <a:solidFill>
                  <a:schemeClr val="tx1"/>
                </a:solidFill>
                <a:effectLst/>
                <a:latin typeface="Arial" panose="020B0604020202020204" pitchFamily="34" charset="0"/>
              </a:rPr>
              <a:t>If the number is a multiple of 4, print out a different message. </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b="0" i="0" u="none" strike="noStrike" cap="none" normalizeH="0" baseline="0" dirty="0" smtClean="0">
                <a:ln>
                  <a:noFill/>
                </a:ln>
                <a:solidFill>
                  <a:schemeClr val="tx1"/>
                </a:solidFill>
                <a:effectLst/>
                <a:latin typeface="Arial" panose="020B0604020202020204" pitchFamily="34" charset="0"/>
              </a:rPr>
              <a:t>Ask the user for two numbers: one number to check (call it </a:t>
            </a:r>
            <a:r>
              <a:rPr kumimoji="0" lang="en-US" altLang="en-US" b="0" i="0" u="none" strike="noStrike" cap="none" normalizeH="0" baseline="0" dirty="0" err="1" smtClean="0">
                <a:ln>
                  <a:noFill/>
                </a:ln>
                <a:solidFill>
                  <a:schemeClr val="tx1"/>
                </a:solidFill>
                <a:effectLst/>
                <a:latin typeface="Arial Unicode MS"/>
              </a:rPr>
              <a:t>num</a:t>
            </a:r>
            <a:r>
              <a:rPr kumimoji="0" lang="en-US" altLang="en-US" b="0" i="0" u="none" strike="noStrike" cap="none" normalizeH="0" baseline="0" dirty="0" smtClean="0">
                <a:ln>
                  <a:noFill/>
                </a:ln>
                <a:solidFill>
                  <a:schemeClr val="tx1"/>
                </a:solidFill>
                <a:effectLst/>
              </a:rPr>
              <a:t>) and one number to divide by (</a:t>
            </a:r>
            <a:r>
              <a:rPr kumimoji="0" lang="en-US" altLang="en-US" b="0" i="0" u="none" strike="noStrike" cap="none" normalizeH="0" baseline="0" dirty="0" smtClean="0">
                <a:ln>
                  <a:noFill/>
                </a:ln>
                <a:solidFill>
                  <a:schemeClr val="tx1"/>
                </a:solidFill>
                <a:effectLst/>
                <a:latin typeface="Arial Unicode MS"/>
              </a:rPr>
              <a:t>check</a:t>
            </a:r>
            <a:r>
              <a:rPr kumimoji="0" lang="en-US" altLang="en-US" b="0" i="0" u="none" strike="noStrike" cap="none" normalizeH="0" baseline="0" dirty="0" smtClean="0">
                <a:ln>
                  <a:noFill/>
                </a:ln>
                <a:solidFill>
                  <a:schemeClr val="tx1"/>
                </a:solidFill>
                <a:effectLst/>
              </a:rPr>
              <a:t>). If </a:t>
            </a:r>
            <a:r>
              <a:rPr kumimoji="0" lang="en-US" altLang="en-US" b="0" i="0" u="none" strike="noStrike" cap="none" normalizeH="0" baseline="0" dirty="0" smtClean="0">
                <a:ln>
                  <a:noFill/>
                </a:ln>
                <a:solidFill>
                  <a:schemeClr val="tx1"/>
                </a:solidFill>
                <a:effectLst/>
                <a:latin typeface="Arial Unicode MS"/>
              </a:rPr>
              <a:t>check</a:t>
            </a:r>
            <a:r>
              <a:rPr kumimoji="0" lang="en-US" altLang="en-US" b="0" i="0" u="none" strike="noStrike" cap="none" normalizeH="0" baseline="0" dirty="0" smtClean="0">
                <a:ln>
                  <a:noFill/>
                </a:ln>
                <a:solidFill>
                  <a:schemeClr val="tx1"/>
                </a:solidFill>
                <a:effectLst/>
              </a:rPr>
              <a:t> divides evenly into </a:t>
            </a:r>
            <a:r>
              <a:rPr kumimoji="0" lang="en-US" altLang="en-US" b="0" i="0" u="none" strike="noStrike" cap="none" normalizeH="0" baseline="0" dirty="0" err="1" smtClean="0">
                <a:ln>
                  <a:noFill/>
                </a:ln>
                <a:solidFill>
                  <a:schemeClr val="tx1"/>
                </a:solidFill>
                <a:effectLst/>
                <a:latin typeface="Arial Unicode MS"/>
              </a:rPr>
              <a:t>num</a:t>
            </a:r>
            <a:r>
              <a:rPr kumimoji="0" lang="en-US" altLang="en-US" b="0" i="0" u="none" strike="noStrike" cap="none" normalizeH="0" baseline="0" dirty="0" smtClean="0">
                <a:ln>
                  <a:noFill/>
                </a:ln>
                <a:solidFill>
                  <a:schemeClr val="tx1"/>
                </a:solidFill>
                <a:effectLst/>
              </a:rPr>
              <a:t>, tell that to the user. If not, print a different appropriate message.</a:t>
            </a:r>
            <a:r>
              <a:rPr kumimoji="0" lang="en-US" altLang="en-US" b="0" i="0" u="none" strike="noStrike" cap="none" normalizeH="0" baseline="0" dirty="0" smtClean="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676683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1745" y="217924"/>
            <a:ext cx="9905998" cy="1478570"/>
          </a:xfrm>
        </p:spPr>
        <p:txBody>
          <a:bodyPr/>
          <a:lstStyle/>
          <a:p>
            <a:r>
              <a:rPr lang="en-US" dirty="0" err="1" smtClean="0"/>
              <a:t>Bài</a:t>
            </a:r>
            <a:r>
              <a:rPr lang="en-US" dirty="0" smtClean="0"/>
              <a:t> 3</a:t>
            </a:r>
            <a:endParaRPr lang="en-US" dirty="0"/>
          </a:p>
        </p:txBody>
      </p:sp>
      <p:sp>
        <p:nvSpPr>
          <p:cNvPr id="3" name="Rectangle 1"/>
          <p:cNvSpPr>
            <a:spLocks noChangeArrowheads="1"/>
          </p:cNvSpPr>
          <p:nvPr/>
        </p:nvSpPr>
        <p:spPr bwMode="auto">
          <a:xfrm rot="10800000" flipV="1">
            <a:off x="766353" y="1600700"/>
            <a:ext cx="11234056" cy="449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600" b="0" i="0" u="none" strike="noStrike" cap="none" normalizeH="0" baseline="0" dirty="0" smtClean="0">
                <a:ln>
                  <a:noFill/>
                </a:ln>
                <a:solidFill>
                  <a:schemeClr val="tx1"/>
                </a:solidFill>
                <a:effectLst/>
                <a:latin typeface="Arial" panose="020B0604020202020204" pitchFamily="34" charset="0"/>
              </a:rPr>
              <a:t>Take a list, say for example this one: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600" b="0" i="0" u="none" strike="noStrike" cap="none" normalizeH="0" baseline="0" dirty="0" smtClean="0">
                <a:ln>
                  <a:noFill/>
                </a:ln>
                <a:solidFill>
                  <a:schemeClr val="tx1"/>
                </a:solidFill>
                <a:effectLst/>
                <a:latin typeface="Arial" panose="020B0604020202020204" pitchFamily="34" charset="0"/>
              </a:rPr>
              <a:t>a</a:t>
            </a:r>
            <a:r>
              <a:rPr kumimoji="0" lang="en-US" altLang="en-US" sz="2600" b="0" i="0" u="none" strike="noStrike" cap="none" normalizeH="0" baseline="0" dirty="0" smtClean="0">
                <a:ln>
                  <a:noFill/>
                </a:ln>
                <a:solidFill>
                  <a:schemeClr val="tx1"/>
                </a:solidFill>
                <a:effectLst/>
                <a:latin typeface="Arial Unicode MS"/>
              </a:rPr>
              <a:t> </a:t>
            </a:r>
            <a:r>
              <a:rPr kumimoji="0" lang="en-US" altLang="en-US" sz="2600" b="0" i="0" u="none" strike="noStrike" cap="none" normalizeH="0" baseline="0" dirty="0" smtClean="0">
                <a:ln>
                  <a:noFill/>
                </a:ln>
                <a:solidFill>
                  <a:schemeClr val="tx1"/>
                </a:solidFill>
                <a:effectLst/>
                <a:latin typeface="Arial" panose="020B0604020202020204" pitchFamily="34" charset="0"/>
              </a:rPr>
              <a:t>=</a:t>
            </a:r>
            <a:r>
              <a:rPr kumimoji="0" lang="en-US" altLang="en-US" sz="2600" b="0" i="0" u="none" strike="noStrike" cap="none" normalizeH="0" baseline="0" dirty="0" smtClean="0">
                <a:ln>
                  <a:noFill/>
                </a:ln>
                <a:solidFill>
                  <a:schemeClr val="tx1"/>
                </a:solidFill>
                <a:effectLst/>
                <a:latin typeface="Arial Unicode MS"/>
              </a:rPr>
              <a:t> [1, 1, 2, 3, 5, 8, 13, 21, 34, 55, 89]</a:t>
            </a:r>
            <a:r>
              <a:rPr kumimoji="0" lang="en-US" altLang="en-US" sz="2600" b="0" i="0" u="none" strike="noStrike" cap="none" normalizeH="0" baseline="0" dirty="0" smtClean="0">
                <a:ln>
                  <a:noFill/>
                </a:ln>
                <a:solidFill>
                  <a:schemeClr val="tx1"/>
                </a:solidFill>
                <a:effectLst/>
              </a:rPr>
              <a:t> </a:t>
            </a:r>
            <a:endParaRPr kumimoji="0" lang="en-US" altLang="en-US" sz="26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600" b="0" i="0" u="none" strike="noStrike" cap="none" normalizeH="0" baseline="0" dirty="0" smtClean="0">
                <a:ln>
                  <a:noFill/>
                </a:ln>
                <a:solidFill>
                  <a:schemeClr val="tx1"/>
                </a:solidFill>
                <a:effectLst/>
                <a:latin typeface="Arial" panose="020B0604020202020204" pitchFamily="34" charset="0"/>
              </a:rPr>
              <a:t>and write a program that prints out all the elements of the list that are less than 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600" b="0" i="0" u="none" strike="noStrike" cap="none" normalizeH="0" baseline="0" dirty="0" smtClean="0">
                <a:ln>
                  <a:noFill/>
                </a:ln>
                <a:solidFill>
                  <a:schemeClr val="tx1"/>
                </a:solidFill>
                <a:effectLst/>
                <a:latin typeface="Arial" panose="020B0604020202020204" pitchFamily="34" charset="0"/>
              </a:rPr>
              <a:t>Extras:</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600" b="0" i="0" u="none" strike="noStrike" cap="none" normalizeH="0" baseline="0" dirty="0" smtClean="0">
                <a:ln>
                  <a:noFill/>
                </a:ln>
                <a:solidFill>
                  <a:schemeClr val="tx1"/>
                </a:solidFill>
                <a:effectLst/>
                <a:latin typeface="Arial" panose="020B0604020202020204" pitchFamily="34" charset="0"/>
              </a:rPr>
              <a:t>Instead of printing the elements one by one, make a new list that has all the elements less than 5 from this list in it and print out this new list. </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600" b="0" i="0" u="none" strike="noStrike" cap="none" normalizeH="0" baseline="0" dirty="0" smtClean="0">
                <a:ln>
                  <a:noFill/>
                </a:ln>
                <a:solidFill>
                  <a:schemeClr val="tx1"/>
                </a:solidFill>
                <a:effectLst/>
                <a:latin typeface="Arial" panose="020B0604020202020204" pitchFamily="34" charset="0"/>
              </a:rPr>
              <a:t>Write this in one line of Python. </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600" b="0" i="0" u="none" strike="noStrike" cap="none" normalizeH="0" baseline="0" dirty="0" smtClean="0">
                <a:ln>
                  <a:noFill/>
                </a:ln>
                <a:solidFill>
                  <a:schemeClr val="tx1"/>
                </a:solidFill>
                <a:effectLst/>
                <a:latin typeface="Arial" panose="020B0604020202020204" pitchFamily="34" charset="0"/>
              </a:rPr>
              <a:t>Ask the user for a number and return a list that contains only elements from the original list </a:t>
            </a:r>
            <a:r>
              <a:rPr kumimoji="0" lang="en-US" altLang="en-US" sz="2600" b="0" i="0" u="none" strike="noStrike" cap="none" normalizeH="0" baseline="0" dirty="0" smtClean="0">
                <a:ln>
                  <a:noFill/>
                </a:ln>
                <a:solidFill>
                  <a:schemeClr val="tx1"/>
                </a:solidFill>
                <a:effectLst/>
                <a:latin typeface="Arial Unicode MS"/>
              </a:rPr>
              <a:t>a</a:t>
            </a:r>
            <a:r>
              <a:rPr kumimoji="0" lang="en-US" altLang="en-US" sz="2600" b="0" i="0" u="none" strike="noStrike" cap="none" normalizeH="0" baseline="0" dirty="0" smtClean="0">
                <a:ln>
                  <a:noFill/>
                </a:ln>
                <a:solidFill>
                  <a:schemeClr val="tx1"/>
                </a:solidFill>
                <a:effectLst/>
              </a:rPr>
              <a:t> that are smaller than that number given by the user.</a:t>
            </a:r>
            <a:r>
              <a:rPr kumimoji="0" lang="en-US" altLang="en-US" sz="2600" b="0" i="0" u="none" strike="noStrike" cap="none" normalizeH="0" baseline="0" dirty="0" smtClean="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471030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1745" y="217924"/>
            <a:ext cx="9905998" cy="1478570"/>
          </a:xfrm>
        </p:spPr>
        <p:txBody>
          <a:bodyPr/>
          <a:lstStyle/>
          <a:p>
            <a:r>
              <a:rPr lang="en-US" dirty="0" err="1" smtClean="0"/>
              <a:t>Bài</a:t>
            </a:r>
            <a:r>
              <a:rPr lang="en-US" dirty="0" smtClean="0"/>
              <a:t> 4</a:t>
            </a:r>
            <a:endParaRPr lang="en-US" dirty="0"/>
          </a:p>
        </p:txBody>
      </p:sp>
      <p:sp>
        <p:nvSpPr>
          <p:cNvPr id="4" name="Rectangle 1"/>
          <p:cNvSpPr>
            <a:spLocks noGrp="1" noChangeArrowheads="1"/>
          </p:cNvSpPr>
          <p:nvPr>
            <p:ph idx="1"/>
          </p:nvPr>
        </p:nvSpPr>
        <p:spPr bwMode="auto">
          <a:xfrm>
            <a:off x="628691" y="2308760"/>
            <a:ext cx="10792106" cy="2630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GB" sz="2800" dirty="0"/>
              <a:t>Create a program that asks the user for a number and then prints out a list of all the divisors of that number. (If you don’t know what a </a:t>
            </a:r>
            <a:r>
              <a:rPr lang="en-GB" sz="2800" i="1" dirty="0"/>
              <a:t>divisor</a:t>
            </a:r>
            <a:r>
              <a:rPr lang="en-GB" sz="2800" dirty="0"/>
              <a:t> is, it is a number that divides evenly into another number. For example, 13 is a divisor of 26 because 26 / 13 has no remainder.)</a:t>
            </a:r>
          </a:p>
        </p:txBody>
      </p:sp>
    </p:spTree>
    <p:extLst>
      <p:ext uri="{BB962C8B-B14F-4D97-AF65-F5344CB8AC3E}">
        <p14:creationId xmlns:p14="http://schemas.microsoft.com/office/powerpoint/2010/main" val="17291695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1745" y="217924"/>
            <a:ext cx="9905998" cy="1478570"/>
          </a:xfrm>
        </p:spPr>
        <p:txBody>
          <a:bodyPr/>
          <a:lstStyle/>
          <a:p>
            <a:r>
              <a:rPr lang="en-US" dirty="0" err="1" smtClean="0"/>
              <a:t>Bài</a:t>
            </a:r>
            <a:r>
              <a:rPr lang="en-US" dirty="0" smtClean="0"/>
              <a:t> 5</a:t>
            </a:r>
            <a:endParaRPr lang="en-US" dirty="0"/>
          </a:p>
        </p:txBody>
      </p:sp>
      <p:sp>
        <p:nvSpPr>
          <p:cNvPr id="4" name="Rectangle 1"/>
          <p:cNvSpPr>
            <a:spLocks noGrp="1" noChangeArrowheads="1"/>
          </p:cNvSpPr>
          <p:nvPr>
            <p:ph idx="1"/>
          </p:nvPr>
        </p:nvSpPr>
        <p:spPr bwMode="auto">
          <a:xfrm>
            <a:off x="694636" y="1658361"/>
            <a:ext cx="10792106"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SzTx/>
              <a:buNone/>
            </a:pPr>
            <a:r>
              <a:rPr lang="en-US" altLang="en-US" sz="2800" dirty="0">
                <a:latin typeface="Arial" panose="020B0604020202020204" pitchFamily="34" charset="0"/>
              </a:rPr>
              <a:t>Take two lists, say for example these two:</a:t>
            </a:r>
          </a:p>
          <a:p>
            <a:pPr marL="0" lvl="0" indent="0" eaLnBrk="0" fontAlgn="base" hangingPunct="0">
              <a:lnSpc>
                <a:spcPct val="100000"/>
              </a:lnSpc>
              <a:spcBef>
                <a:spcPct val="0"/>
              </a:spcBef>
              <a:spcAft>
                <a:spcPct val="0"/>
              </a:spcAft>
              <a:buSzTx/>
              <a:buNone/>
            </a:pPr>
            <a:r>
              <a:rPr lang="en-US" altLang="en-US" sz="2800" dirty="0">
                <a:latin typeface="Arial" panose="020B0604020202020204" pitchFamily="34" charset="0"/>
              </a:rPr>
              <a:t>a</a:t>
            </a:r>
            <a:r>
              <a:rPr lang="en-US" altLang="en-US" sz="2800" dirty="0">
                <a:latin typeface="Arial Unicode MS"/>
              </a:rPr>
              <a:t> </a:t>
            </a:r>
            <a:r>
              <a:rPr lang="en-US" altLang="en-US" sz="2800" dirty="0">
                <a:latin typeface="Arial" panose="020B0604020202020204" pitchFamily="34" charset="0"/>
              </a:rPr>
              <a:t>=</a:t>
            </a:r>
            <a:r>
              <a:rPr lang="en-US" altLang="en-US" sz="2800" dirty="0">
                <a:latin typeface="Arial Unicode MS"/>
              </a:rPr>
              <a:t> [1, 1, 2, 3, 5, 8, 13, 21, 34, 55, 89] </a:t>
            </a:r>
          </a:p>
          <a:p>
            <a:pPr marL="0" lvl="0" indent="0" eaLnBrk="0" fontAlgn="base" hangingPunct="0">
              <a:lnSpc>
                <a:spcPct val="100000"/>
              </a:lnSpc>
              <a:spcBef>
                <a:spcPct val="0"/>
              </a:spcBef>
              <a:spcAft>
                <a:spcPct val="0"/>
              </a:spcAft>
              <a:buSzTx/>
              <a:buNone/>
            </a:pPr>
            <a:r>
              <a:rPr lang="en-US" altLang="en-US" sz="2800" dirty="0">
                <a:latin typeface="Arial" panose="020B0604020202020204" pitchFamily="34" charset="0"/>
              </a:rPr>
              <a:t>b</a:t>
            </a:r>
            <a:r>
              <a:rPr lang="en-US" altLang="en-US" sz="2800" dirty="0">
                <a:latin typeface="Arial Unicode MS"/>
              </a:rPr>
              <a:t> </a:t>
            </a:r>
            <a:r>
              <a:rPr lang="en-US" altLang="en-US" sz="2800" dirty="0">
                <a:latin typeface="Arial" panose="020B0604020202020204" pitchFamily="34" charset="0"/>
              </a:rPr>
              <a:t>=</a:t>
            </a:r>
            <a:r>
              <a:rPr lang="en-US" altLang="en-US" sz="2800" dirty="0">
                <a:latin typeface="Arial Unicode MS"/>
              </a:rPr>
              <a:t> [1, 2, 3, 4, 5, 6, 7, 8, 9, 10, 11, 12, 13]</a:t>
            </a:r>
            <a:r>
              <a:rPr lang="en-US" altLang="en-US" sz="2800" dirty="0"/>
              <a:t> </a:t>
            </a:r>
            <a:endParaRPr lang="en-US" altLang="en-US" sz="2800" dirty="0">
              <a:latin typeface="Arial" panose="020B0604020202020204" pitchFamily="34" charset="0"/>
            </a:endParaRPr>
          </a:p>
          <a:p>
            <a:pPr marL="0" lvl="0" indent="0" eaLnBrk="0" fontAlgn="base" hangingPunct="0">
              <a:lnSpc>
                <a:spcPct val="100000"/>
              </a:lnSpc>
              <a:spcBef>
                <a:spcPct val="0"/>
              </a:spcBef>
              <a:spcAft>
                <a:spcPct val="0"/>
              </a:spcAft>
              <a:buSzTx/>
              <a:buNone/>
            </a:pPr>
            <a:r>
              <a:rPr lang="en-US" altLang="en-US" sz="2800" dirty="0">
                <a:latin typeface="Arial" panose="020B0604020202020204" pitchFamily="34" charset="0"/>
              </a:rPr>
              <a:t>and write a program that returns a list that contains only the elements that are common between the lists (without duplicates). Make sure your program works on two lists of different sizes.</a:t>
            </a:r>
          </a:p>
          <a:p>
            <a:pPr marL="0" lvl="0" indent="0" eaLnBrk="0" fontAlgn="base" hangingPunct="0">
              <a:lnSpc>
                <a:spcPct val="100000"/>
              </a:lnSpc>
              <a:spcBef>
                <a:spcPct val="0"/>
              </a:spcBef>
              <a:spcAft>
                <a:spcPct val="0"/>
              </a:spcAft>
              <a:buSzTx/>
              <a:buNone/>
            </a:pPr>
            <a:r>
              <a:rPr lang="en-US" altLang="en-US" sz="2800" dirty="0">
                <a:latin typeface="Arial" panose="020B0604020202020204" pitchFamily="34" charset="0"/>
              </a:rPr>
              <a:t>Extras:</a:t>
            </a:r>
          </a:p>
          <a:p>
            <a:pPr marL="0" lvl="0" indent="0" eaLnBrk="0" fontAlgn="base" hangingPunct="0">
              <a:lnSpc>
                <a:spcPct val="100000"/>
              </a:lnSpc>
              <a:spcBef>
                <a:spcPct val="0"/>
              </a:spcBef>
              <a:spcAft>
                <a:spcPct val="0"/>
              </a:spcAft>
              <a:buSzTx/>
              <a:buFontTx/>
              <a:buAutoNum type="arabicPeriod"/>
            </a:pPr>
            <a:r>
              <a:rPr lang="en-US" altLang="en-US" sz="2800" dirty="0">
                <a:latin typeface="Arial" panose="020B0604020202020204" pitchFamily="34" charset="0"/>
              </a:rPr>
              <a:t>Randomly generate two lists to test this </a:t>
            </a:r>
          </a:p>
          <a:p>
            <a:pPr marL="0" lvl="0" indent="0" eaLnBrk="0" fontAlgn="base" hangingPunct="0">
              <a:lnSpc>
                <a:spcPct val="100000"/>
              </a:lnSpc>
              <a:spcBef>
                <a:spcPct val="0"/>
              </a:spcBef>
              <a:spcAft>
                <a:spcPct val="0"/>
              </a:spcAft>
              <a:buSzTx/>
              <a:buFontTx/>
              <a:buAutoNum type="arabicPeriod" startAt="2"/>
            </a:pPr>
            <a:r>
              <a:rPr lang="en-US" altLang="en-US" sz="2800" dirty="0">
                <a:latin typeface="Arial" panose="020B0604020202020204" pitchFamily="34" charset="0"/>
              </a:rPr>
              <a:t>Write this in one line of Python (don’t worry if you can’t figure this out at this point - we’ll get to it soon) </a:t>
            </a:r>
          </a:p>
        </p:txBody>
      </p:sp>
    </p:spTree>
    <p:extLst>
      <p:ext uri="{BB962C8B-B14F-4D97-AF65-F5344CB8AC3E}">
        <p14:creationId xmlns:p14="http://schemas.microsoft.com/office/powerpoint/2010/main" val="34582459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1745" y="217924"/>
            <a:ext cx="9905998" cy="1478570"/>
          </a:xfrm>
        </p:spPr>
        <p:txBody>
          <a:bodyPr/>
          <a:lstStyle/>
          <a:p>
            <a:r>
              <a:rPr lang="en-US" dirty="0" err="1" smtClean="0"/>
              <a:t>Bài</a:t>
            </a:r>
            <a:r>
              <a:rPr lang="en-US" dirty="0" smtClean="0"/>
              <a:t> 6</a:t>
            </a:r>
            <a:endParaRPr lang="en-US" dirty="0"/>
          </a:p>
        </p:txBody>
      </p:sp>
      <p:sp>
        <p:nvSpPr>
          <p:cNvPr id="6" name="Rectangle 2"/>
          <p:cNvSpPr>
            <a:spLocks noGrp="1" noChangeArrowheads="1"/>
          </p:cNvSpPr>
          <p:nvPr>
            <p:ph idx="1"/>
          </p:nvPr>
        </p:nvSpPr>
        <p:spPr bwMode="auto">
          <a:xfrm>
            <a:off x="997721" y="2618677"/>
            <a:ext cx="9980022" cy="17697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eaLnBrk="0" fontAlgn="base" hangingPunct="0">
              <a:lnSpc>
                <a:spcPct val="100000"/>
              </a:lnSpc>
              <a:spcBef>
                <a:spcPct val="0"/>
              </a:spcBef>
              <a:spcAft>
                <a:spcPct val="0"/>
              </a:spcAft>
              <a:buSzTx/>
              <a:buNone/>
            </a:pPr>
            <a:r>
              <a:rPr lang="en-GB" sz="2800" dirty="0"/>
              <a:t>Ask the user for a string and print out whether this string is a palindrome or not. (A </a:t>
            </a:r>
            <a:r>
              <a:rPr lang="en-GB" sz="2800" b="1" dirty="0"/>
              <a:t>palindrome</a:t>
            </a:r>
            <a:r>
              <a:rPr lang="en-GB" sz="2800" dirty="0"/>
              <a:t> is a string that reads the same forwards and backwards.)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5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769084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1745" y="217924"/>
            <a:ext cx="9905998" cy="1478570"/>
          </a:xfrm>
        </p:spPr>
        <p:txBody>
          <a:bodyPr/>
          <a:lstStyle/>
          <a:p>
            <a:r>
              <a:rPr lang="en-US" dirty="0" err="1" smtClean="0"/>
              <a:t>Bài</a:t>
            </a:r>
            <a:r>
              <a:rPr lang="en-US" dirty="0" smtClean="0"/>
              <a:t> 7</a:t>
            </a:r>
            <a:endParaRPr lang="en-US" dirty="0"/>
          </a:p>
        </p:txBody>
      </p:sp>
      <p:sp>
        <p:nvSpPr>
          <p:cNvPr id="7" name="Rectangle 2"/>
          <p:cNvSpPr>
            <a:spLocks noGrp="1" noChangeArrowheads="1"/>
          </p:cNvSpPr>
          <p:nvPr>
            <p:ph idx="1"/>
          </p:nvPr>
        </p:nvSpPr>
        <p:spPr bwMode="auto">
          <a:xfrm>
            <a:off x="461554" y="2392829"/>
            <a:ext cx="10958921"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000" b="0" i="0" u="none" strike="noStrike" cap="none" normalizeH="0" baseline="0" dirty="0" smtClean="0">
                <a:ln>
                  <a:noFill/>
                </a:ln>
                <a:solidFill>
                  <a:schemeClr val="tx1"/>
                </a:solidFill>
                <a:effectLst/>
                <a:latin typeface="Arial" panose="020B0604020202020204" pitchFamily="34" charset="0"/>
              </a:rPr>
              <a:t>Let’s say I give you a list saved in a variable: </a:t>
            </a:r>
            <a:r>
              <a:rPr kumimoji="0" lang="en-US" altLang="en-US" sz="3000" b="0" i="0" u="none" strike="noStrike" cap="none" normalizeH="0" baseline="0" dirty="0" smtClean="0">
                <a:ln>
                  <a:noFill/>
                </a:ln>
                <a:solidFill>
                  <a:schemeClr val="tx1"/>
                </a:solidFill>
                <a:effectLst/>
                <a:latin typeface="Arial Unicode MS"/>
              </a:rPr>
              <a:t>a = [1, 4, 9, 16, 25, 36, 49, 64, 81, 100]</a:t>
            </a:r>
            <a:r>
              <a:rPr kumimoji="0" lang="en-US" altLang="en-US" sz="3000" b="0" i="0" u="none" strike="noStrike" cap="none" normalizeH="0" baseline="0" dirty="0" smtClean="0">
                <a:ln>
                  <a:noFill/>
                </a:ln>
                <a:solidFill>
                  <a:schemeClr val="tx1"/>
                </a:solidFill>
                <a:effectLst/>
              </a:rPr>
              <a:t>. Write </a:t>
            </a:r>
            <a:r>
              <a:rPr kumimoji="0" lang="en-US" altLang="en-US" sz="3000" b="0" i="0" u="none" strike="noStrike" cap="none" normalizeH="0" baseline="0" dirty="0" smtClean="0">
                <a:ln>
                  <a:noFill/>
                </a:ln>
                <a:solidFill>
                  <a:srgbClr val="FF0000"/>
                </a:solidFill>
                <a:effectLst/>
              </a:rPr>
              <a:t>one line </a:t>
            </a:r>
            <a:r>
              <a:rPr kumimoji="0" lang="en-US" altLang="en-US" sz="3000" b="0" i="0" u="none" strike="noStrike" cap="none" normalizeH="0" baseline="0" dirty="0" smtClean="0">
                <a:ln>
                  <a:noFill/>
                </a:ln>
                <a:solidFill>
                  <a:schemeClr val="tx1"/>
                </a:solidFill>
                <a:effectLst/>
              </a:rPr>
              <a:t>of Python that takes this list </a:t>
            </a:r>
            <a:r>
              <a:rPr kumimoji="0" lang="en-US" altLang="en-US" sz="3000" b="0" i="0" u="none" strike="noStrike" cap="none" normalizeH="0" baseline="0" dirty="0" smtClean="0">
                <a:ln>
                  <a:noFill/>
                </a:ln>
                <a:solidFill>
                  <a:schemeClr val="tx1"/>
                </a:solidFill>
                <a:effectLst/>
                <a:latin typeface="Arial Unicode MS"/>
              </a:rPr>
              <a:t>a</a:t>
            </a:r>
            <a:r>
              <a:rPr kumimoji="0" lang="en-US" altLang="en-US" sz="3000" b="0" i="0" u="none" strike="noStrike" cap="none" normalizeH="0" baseline="0" dirty="0" smtClean="0">
                <a:ln>
                  <a:noFill/>
                </a:ln>
                <a:solidFill>
                  <a:schemeClr val="tx1"/>
                </a:solidFill>
                <a:effectLst/>
              </a:rPr>
              <a:t> and makes a new list that has only the even elements of this list in it.</a:t>
            </a:r>
            <a:endParaRPr kumimoji="0" lang="en-US" altLang="en-US" sz="3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058113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1745" y="217924"/>
            <a:ext cx="9905998" cy="1478570"/>
          </a:xfrm>
        </p:spPr>
        <p:txBody>
          <a:bodyPr/>
          <a:lstStyle/>
          <a:p>
            <a:r>
              <a:rPr lang="en-US" dirty="0" err="1" smtClean="0"/>
              <a:t>Bài</a:t>
            </a:r>
            <a:r>
              <a:rPr lang="en-US" dirty="0" smtClean="0"/>
              <a:t> 8</a:t>
            </a:r>
            <a:endParaRPr lang="en-US" dirty="0"/>
          </a:p>
        </p:txBody>
      </p:sp>
      <p:sp>
        <p:nvSpPr>
          <p:cNvPr id="4" name="Rectangle 1"/>
          <p:cNvSpPr>
            <a:spLocks noGrp="1" noChangeArrowheads="1"/>
          </p:cNvSpPr>
          <p:nvPr>
            <p:ph idx="1"/>
          </p:nvPr>
        </p:nvSpPr>
        <p:spPr bwMode="auto">
          <a:xfrm>
            <a:off x="694636" y="1810710"/>
            <a:ext cx="10792106" cy="40965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GB" sz="2800" dirty="0"/>
              <a:t>Generate a random number between 1 and 9 (including 1 and 9). Ask the user to guess the number, then tell them whether they guessed too low, too high, or exactly right. </a:t>
            </a:r>
            <a:endParaRPr lang="en-GB" sz="2800" dirty="0" smtClean="0"/>
          </a:p>
          <a:p>
            <a:pPr marL="0" indent="0">
              <a:buNone/>
            </a:pPr>
            <a:r>
              <a:rPr lang="en-GB" sz="2800" dirty="0" smtClean="0"/>
              <a:t>Extras</a:t>
            </a:r>
            <a:r>
              <a:rPr lang="en-GB" sz="2800" dirty="0"/>
              <a:t>:</a:t>
            </a:r>
          </a:p>
          <a:p>
            <a:r>
              <a:rPr lang="en-GB" sz="2800" dirty="0"/>
              <a:t>Keep the game going until the user types “exit”</a:t>
            </a:r>
          </a:p>
          <a:p>
            <a:r>
              <a:rPr lang="en-GB" sz="2800" dirty="0"/>
              <a:t>Keep track of how many guesses the user has taken, and when the game ends, print this out.</a:t>
            </a:r>
          </a:p>
        </p:txBody>
      </p:sp>
    </p:spTree>
    <p:extLst>
      <p:ext uri="{BB962C8B-B14F-4D97-AF65-F5344CB8AC3E}">
        <p14:creationId xmlns:p14="http://schemas.microsoft.com/office/powerpoint/2010/main" val="228925651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65</TotalTime>
  <Words>1298</Words>
  <Application>Microsoft Office PowerPoint</Application>
  <PresentationFormat>Widescreen</PresentationFormat>
  <Paragraphs>78</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Arial Unicode MS</vt:lpstr>
      <vt:lpstr>Trebuchet MS</vt:lpstr>
      <vt:lpstr>Tw Cen MT</vt:lpstr>
      <vt:lpstr>Circuit</vt:lpstr>
      <vt:lpstr>Bài tập</vt:lpstr>
      <vt:lpstr>Bài 1</vt:lpstr>
      <vt:lpstr>Bài 2</vt:lpstr>
      <vt:lpstr>Bài 3</vt:lpstr>
      <vt:lpstr>Bài 4</vt:lpstr>
      <vt:lpstr>Bài 5</vt:lpstr>
      <vt:lpstr>Bài 6</vt:lpstr>
      <vt:lpstr>Bài 7</vt:lpstr>
      <vt:lpstr>Bài 8</vt:lpstr>
      <vt:lpstr>Bài 9</vt:lpstr>
      <vt:lpstr>Bài 10</vt:lpstr>
      <vt:lpstr>Bài 11</vt:lpstr>
      <vt:lpstr>Bài 12</vt:lpstr>
      <vt:lpstr>Bài 13</vt:lpstr>
      <vt:lpstr>Bài 14</vt:lpstr>
      <vt:lpstr>Bài 15</vt:lpstr>
      <vt:lpstr>Bài 16</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Bài tập</dc:title>
  <dc:creator>tek4.vn@gmail.com</dc:creator>
  <cp:lastModifiedBy>tek4.vn@gmail.com</cp:lastModifiedBy>
  <cp:revision>9</cp:revision>
  <dcterms:created xsi:type="dcterms:W3CDTF">2018-10-31T13:35:12Z</dcterms:created>
  <dcterms:modified xsi:type="dcterms:W3CDTF">2018-10-31T14:40:45Z</dcterms:modified>
</cp:coreProperties>
</file>