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70" r:id="rId4"/>
    <p:sldId id="471" r:id="rId5"/>
    <p:sldId id="257" r:id="rId6"/>
    <p:sldId id="472" r:id="rId7"/>
    <p:sldId id="473" r:id="rId8"/>
    <p:sldId id="474" r:id="rId9"/>
    <p:sldId id="475" r:id="rId10"/>
    <p:sldId id="476" r:id="rId11"/>
    <p:sldId id="47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F2A5-3D82-466D-88DA-6050D2A4991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87CB-A36B-44CC-B971-D572EB0E7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 the sampling 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8EF7D-8E09-4AE7-ABBF-9035759501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70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289F-7F5F-4899-A743-82BA92C9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2548B-57A3-42AA-98FE-B916234EB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BC0D-32E2-45D2-BE0C-85C1904B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E4E8-6622-481A-BD65-665A898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BA50-D408-4964-87A7-E95E4B6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AEA-3362-4070-9196-66D60F9C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FCCDB-5B31-4D1C-9DB4-D9D9B3DA3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8131-61C9-4C8F-B853-2865381E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5D1F-1B09-4695-9CA1-1456BE8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EECF-3184-4A26-B8D5-ACC46083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6A681-5018-40E1-AEF2-D9A0D0C2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0E7B-37F3-4950-ADCC-03AB42CC9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F227-EA89-474F-BED0-0DBF49C2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4DEA-419C-406D-AEA5-1E9CC24A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0999-2C6D-4207-842D-6D52166F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5C94-B0CE-4F07-8CAC-38208818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61E4-BABB-4F8B-A7F8-5E68C83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F171-4DE5-4365-8728-0F54ACDC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612E-8C3A-4019-9354-40E6E53F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4D74-214E-42F4-9A09-9DF2DA81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5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7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563" y="273352"/>
            <a:ext cx="10972120" cy="114468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563" y="1604516"/>
            <a:ext cx="10972120" cy="39771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7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4BEE-21E4-47FF-86A4-75573E77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3610-EF9C-44EB-A023-9265E226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D3ED-075C-45C7-8DC1-C25B8FCA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1183-74AA-478C-BB66-DE5C83C4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E13E-9B23-4C4A-9F22-382E459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D7C7-608A-4C2A-9798-0223C276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8EA5-70A8-4D03-B5E7-8A77E0B61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9B19-04BD-4ADF-A294-1B51A830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2EB0-8684-41B2-86A2-AA6A0D4B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2CA8E-4512-4C4C-9D70-C6B1FCC0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3D8AF-A733-4331-9172-4BB4619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BFE-9909-4401-BD90-86B9FE96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3F12-6E86-4A32-91A5-345F3CD6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75CF4-7582-4150-A584-B099DC50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2C775-8952-42FF-B8F8-025EA910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4D07-98DF-4D29-9354-C5CD65546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336B8-C63B-4004-B65C-46D3AB17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B443B-9331-4BCD-B5F6-039D1987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85126-5F8A-420C-A7FB-CE184362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7E40-8A80-4D51-8B9A-653993D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019DA-673F-44D8-BBB3-FE824048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8DC2-3479-4443-AFF9-8135EDFE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61136-6FE6-4585-9360-687EAFF7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65809-05D5-4FE0-882A-50084498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F94A3-47CD-444B-92BD-CD9882E5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7CFB-73BA-42BF-B1DE-23CAC46B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5A39-CAC4-4E15-A836-0BAA80DD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E32A-AFAC-4C81-89BD-E93DEBE0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442FA-88F9-45F3-A77F-0FB0901DB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0F8D-AEDD-4AE6-83FB-328392C5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9DBF-0041-4234-A8AE-AF867B49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96F7-F13B-41C2-BD6E-EDEA893A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5157-5ECF-4B0C-BC49-61B7FF2C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EC0B1-6719-4066-8832-A98800141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D2D3D-55D9-499A-BF98-02FA93901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BBC1-964C-4216-90D4-A3AECC7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C0D34-D559-437B-9D73-6887EC25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271E-1DD4-4A54-8A0A-3CFEE4B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A13F5-A496-4691-89E1-44561D1E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1B1E-A707-4F51-9DF8-AC017346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C73A-9610-47C1-A08C-398147A01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B544-9A4B-443D-94AA-602865DA3B9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F9B6-8447-478C-BA24-7AB227D9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0A20-F146-42FD-B2C1-34F0291B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D1B3-2F9B-4016-9069-9F0FB567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C628-7E11-3446-9E42-AAD8079E875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43E4-B760-A340-A1DF-193FD03AD27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70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17" Type="http://schemas.microsoft.com/office/2007/relationships/hdphoto" Target="../media/hdphoto4.wdp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sl.fmrib.ox.ac.uk/fsl/fslwiki/FslInstallation" TargetMode="External"/><Relationship Id="rId2" Type="http://schemas.openxmlformats.org/officeDocument/2006/relationships/hyperlink" Target="https://zenodo.org/record/33767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02CF-11D6-40A8-973F-DD178834C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933" y="554192"/>
            <a:ext cx="10182686" cy="2387600"/>
          </a:xfrm>
        </p:spPr>
        <p:txBody>
          <a:bodyPr>
            <a:normAutofit/>
          </a:bodyPr>
          <a:lstStyle/>
          <a:p>
            <a:r>
              <a:rPr lang="en-US" sz="3200" dirty="0"/>
              <a:t>Distortion-free, multi-shot EPI with Blip-Up and Down Acquisition (BUDA) and structured low-rank reconstruction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F6BEF-4A03-4849-9A65-4B17BA824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Contact: Congyu Liao, cyliao@stanford.edu</a:t>
            </a:r>
          </a:p>
        </p:txBody>
      </p:sp>
    </p:spTree>
    <p:extLst>
      <p:ext uri="{BB962C8B-B14F-4D97-AF65-F5344CB8AC3E}">
        <p14:creationId xmlns:p14="http://schemas.microsoft.com/office/powerpoint/2010/main" val="244692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FABB-9971-4F0B-B1CB-475541BA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S4_LoadALLVolumes.m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A57C-7934-48D9-8271-EFC73248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load whole-brain volumes and do real-valued diffusion processing to combine BUDA shots</a:t>
            </a:r>
          </a:p>
          <a:p>
            <a:r>
              <a:rPr lang="en-US" sz="2000" dirty="0"/>
              <a:t>This script will generate final BUDA results in ./recon/ folder.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CB591-9CF8-49C6-A990-B8102DFE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37" y="2611138"/>
            <a:ext cx="3071528" cy="54524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09D34C5-967C-424D-AF41-9CDADDFFBB8E}"/>
              </a:ext>
            </a:extLst>
          </p:cNvPr>
          <p:cNvGrpSpPr/>
          <p:nvPr/>
        </p:nvGrpSpPr>
        <p:grpSpPr>
          <a:xfrm>
            <a:off x="812954" y="3848837"/>
            <a:ext cx="6598867" cy="2187978"/>
            <a:chOff x="388000" y="3156379"/>
            <a:chExt cx="6598867" cy="21879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FE37F-6BE3-416E-8704-2D086B6DBF28}"/>
                </a:ext>
              </a:extLst>
            </p:cNvPr>
            <p:cNvSpPr/>
            <p:nvPr/>
          </p:nvSpPr>
          <p:spPr>
            <a:xfrm>
              <a:off x="388000" y="3156379"/>
              <a:ext cx="6598867" cy="21879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A67329-C23A-4A65-9833-C2F739AE8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t="10649" b="2677"/>
            <a:stretch/>
          </p:blipFill>
          <p:spPr>
            <a:xfrm>
              <a:off x="388000" y="3275860"/>
              <a:ext cx="2209524" cy="18820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6D1216-6AA3-475C-961C-3119F055E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2423" y="3449663"/>
              <a:ext cx="2192086" cy="15344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A19285-2697-4C5C-88BA-7CFB2141A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4220"/>
            <a:stretch/>
          </p:blipFill>
          <p:spPr>
            <a:xfrm>
              <a:off x="4564509" y="3563937"/>
              <a:ext cx="2422358" cy="1358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72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814108" cy="4682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If possible, please include the following citations if you find our reconstruction useful:	</a:t>
            </a:r>
          </a:p>
          <a:p>
            <a:pPr algn="just"/>
            <a:r>
              <a:rPr lang="en-US" sz="2000" dirty="0"/>
              <a:t>[1] Liao C, Bilgic B, Tian Q, Stockmann JP, Cao X, Fan Q, Iyer SS, Wang F, </a:t>
            </a:r>
            <a:r>
              <a:rPr lang="en-US" sz="2000" dirty="0" err="1"/>
              <a:t>Ngamsombat</a:t>
            </a:r>
            <a:r>
              <a:rPr lang="en-US" sz="2000" dirty="0"/>
              <a:t> C, Lo WC, Manhard MK. Distortion‐free, high‐isotropic‐resolution diffusion MRI with gSlider BUDA‐EPI and multicoil dynamic B0 shimming. Magnetic Resonance in Medicine. 2021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[2] Liao, C., Cao, X., Cho, J., Zhang, Z., Setsompop, K. and Bilgic, B., Highly efficient MRI through multi-shot echo planar imaging. In Wavelets and Sparsity XVIII (Vol. 11138, p. 1113818). International Society for Optics and Photonics. 2019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D154D-74C6-4A44-AE7F-73DEFA79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669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3F307E-7C2B-4862-8851-B31AC5354BC7}"/>
              </a:ext>
            </a:extLst>
          </p:cNvPr>
          <p:cNvGrpSpPr/>
          <p:nvPr/>
        </p:nvGrpSpPr>
        <p:grpSpPr>
          <a:xfrm>
            <a:off x="276576" y="120214"/>
            <a:ext cx="10855823" cy="6272897"/>
            <a:chOff x="276576" y="120214"/>
            <a:chExt cx="10855823" cy="6272897"/>
          </a:xfrm>
        </p:grpSpPr>
        <p:sp>
          <p:nvSpPr>
            <p:cNvPr id="15" name="矩形 14"/>
            <p:cNvSpPr/>
            <p:nvPr/>
          </p:nvSpPr>
          <p:spPr>
            <a:xfrm>
              <a:off x="276576" y="120214"/>
              <a:ext cx="10855823" cy="6272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>
            <a:xfrm>
              <a:off x="285702" y="120214"/>
              <a:ext cx="10846697" cy="601296"/>
            </a:xfrm>
            <a:prstGeom prst="rect">
              <a:avLst/>
            </a:prstGeom>
          </p:spPr>
          <p:txBody>
            <a:bodyPr vert="horz" lIns="91436" tIns="45718" rIns="91436" bIns="45718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rgbClr val="083B50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Blip-up and down acquisition/reconstruction framework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+mj-cs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2001451" y="3360804"/>
              <a:ext cx="0" cy="37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Straight Connector 1277"/>
            <p:cNvCxnSpPr/>
            <p:nvPr/>
          </p:nvCxnSpPr>
          <p:spPr>
            <a:xfrm flipH="1">
              <a:off x="1059601" y="3370643"/>
              <a:ext cx="1939912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77" name="Straight Connector 1277"/>
            <p:cNvCxnSpPr/>
            <p:nvPr/>
          </p:nvCxnSpPr>
          <p:spPr>
            <a:xfrm flipV="1">
              <a:off x="3009630" y="3097586"/>
              <a:ext cx="0" cy="284144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78" name="Straight Connector 1277"/>
            <p:cNvCxnSpPr/>
            <p:nvPr/>
          </p:nvCxnSpPr>
          <p:spPr>
            <a:xfrm flipV="1">
              <a:off x="1059601" y="3094005"/>
              <a:ext cx="0" cy="284144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79" name="TextBox 5"/>
            <p:cNvSpPr txBox="1"/>
            <p:nvPr/>
          </p:nvSpPr>
          <p:spPr>
            <a:xfrm>
              <a:off x="1286342" y="5571063"/>
              <a:ext cx="1699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Field map</a:t>
              </a:r>
            </a:p>
          </p:txBody>
        </p:sp>
        <p:sp>
          <p:nvSpPr>
            <p:cNvPr id="80" name="TextBox 60"/>
            <p:cNvSpPr txBox="1"/>
            <p:nvPr/>
          </p:nvSpPr>
          <p:spPr>
            <a:xfrm>
              <a:off x="475285" y="811579"/>
              <a:ext cx="1777086" cy="476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Blip-up Recon</a:t>
              </a:r>
            </a:p>
          </p:txBody>
        </p:sp>
        <p:sp>
          <p:nvSpPr>
            <p:cNvPr id="81" name="TextBox 66"/>
            <p:cNvSpPr txBox="1"/>
            <p:nvPr/>
          </p:nvSpPr>
          <p:spPr>
            <a:xfrm>
              <a:off x="2335767" y="817213"/>
              <a:ext cx="2108200" cy="476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Blip-down Recon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7"/>
                <p:cNvSpPr/>
                <p:nvPr/>
              </p:nvSpPr>
              <p:spPr>
                <a:xfrm>
                  <a:off x="2504289" y="3855234"/>
                  <a:ext cx="5167448" cy="6042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𝑚𝑖𝑛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0" lang="en-US" sz="1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0" lang="en-US" sz="1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𝒕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0" lang="en-US" sz="1800" b="1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altLang="zh-CN" sz="1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5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0" 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kumimoji="0" lang="en-US" sz="1800" b="1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0" lang="en-US" sz="1800" b="1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  <m:r>
                          <a: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𝜆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0" lang="en-US" sz="1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C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kumimoji="0" lang="en-US" sz="1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C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C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ℋ</m:t>
                                    </m:r>
                                    <m:r>
                                      <a:rPr kumimoji="0" 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C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1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C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289" y="3855234"/>
                  <a:ext cx="5167448" cy="6042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1312"/>
            <p:cNvCxnSpPr>
              <a:cxnSpLocks/>
            </p:cNvCxnSpPr>
            <p:nvPr/>
          </p:nvCxnSpPr>
          <p:spPr>
            <a:xfrm flipV="1">
              <a:off x="4497693" y="4960492"/>
              <a:ext cx="0" cy="874252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4" name="Straight Connector 1277"/>
            <p:cNvCxnSpPr/>
            <p:nvPr/>
          </p:nvCxnSpPr>
          <p:spPr>
            <a:xfrm flipH="1">
              <a:off x="2704419" y="5815694"/>
              <a:ext cx="1802799" cy="0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85" name="Rectangle 1294"/>
            <p:cNvSpPr/>
            <p:nvPr/>
          </p:nvSpPr>
          <p:spPr>
            <a:xfrm>
              <a:off x="3878010" y="3648864"/>
              <a:ext cx="30970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Joint Reconstruction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F0302020204030204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86" name="Rectangle 1294"/>
            <p:cNvSpPr/>
            <p:nvPr/>
          </p:nvSpPr>
          <p:spPr>
            <a:xfrm>
              <a:off x="5556505" y="4238014"/>
              <a:ext cx="17013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low-rank 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constraint</a:t>
              </a:r>
            </a:p>
          </p:txBody>
        </p:sp>
        <p:cxnSp>
          <p:nvCxnSpPr>
            <p:cNvPr id="87" name="Straight Arrow Connector 1312"/>
            <p:cNvCxnSpPr/>
            <p:nvPr/>
          </p:nvCxnSpPr>
          <p:spPr>
            <a:xfrm flipV="1">
              <a:off x="5312660" y="3242456"/>
              <a:ext cx="0" cy="4164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88" name="图片 87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t="54453" r="73123" b="860"/>
            <a:stretch>
              <a:fillRect/>
            </a:stretch>
          </p:blipFill>
          <p:spPr>
            <a:xfrm>
              <a:off x="4481034" y="1289163"/>
              <a:ext cx="1687214" cy="1902304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7"/>
            <a:srcRect l="72086" t="54003" r="1734" b="613"/>
            <a:stretch>
              <a:fillRect/>
            </a:stretch>
          </p:blipFill>
          <p:spPr>
            <a:xfrm>
              <a:off x="1323348" y="3744030"/>
              <a:ext cx="1643460" cy="1931975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t="1188" r="73296" b="53998"/>
            <a:stretch/>
          </p:blipFill>
          <p:spPr>
            <a:xfrm>
              <a:off x="285702" y="1251385"/>
              <a:ext cx="1676354" cy="1907731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71035" t="534" b="54975"/>
            <a:stretch/>
          </p:blipFill>
          <p:spPr>
            <a:xfrm>
              <a:off x="2102162" y="1242054"/>
              <a:ext cx="1818289" cy="1893948"/>
            </a:xfrm>
            <a:prstGeom prst="rect">
              <a:avLst/>
            </a:prstGeom>
          </p:spPr>
        </p:pic>
        <p:cxnSp>
          <p:nvCxnSpPr>
            <p:cNvPr id="92" name="Straight Arrow Connector 70"/>
            <p:cNvCxnSpPr/>
            <p:nvPr/>
          </p:nvCxnSpPr>
          <p:spPr>
            <a:xfrm flipH="1">
              <a:off x="1323258" y="1147016"/>
              <a:ext cx="255388" cy="239013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Straight Arrow Connector 70"/>
            <p:cNvCxnSpPr/>
            <p:nvPr/>
          </p:nvCxnSpPr>
          <p:spPr>
            <a:xfrm flipH="1">
              <a:off x="3248570" y="1153671"/>
              <a:ext cx="255388" cy="239013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94" name="Picture 1309"/>
            <p:cNvPicPr>
              <a:picLocks noChangeAspect="1"/>
            </p:cNvPicPr>
            <p:nvPr/>
          </p:nvPicPr>
          <p:blipFill rotWithShape="1">
            <a:blip r:embed="rId8"/>
            <a:srcRect l="67460" t="31862" r="32066" b="45612"/>
            <a:stretch>
              <a:fillRect/>
            </a:stretch>
          </p:blipFill>
          <p:spPr>
            <a:xfrm>
              <a:off x="941190" y="3821419"/>
              <a:ext cx="201067" cy="1641659"/>
            </a:xfrm>
            <a:prstGeom prst="rect">
              <a:avLst/>
            </a:prstGeom>
          </p:spPr>
        </p:pic>
        <p:sp>
          <p:nvSpPr>
            <p:cNvPr id="95" name="TextBox 1310"/>
            <p:cNvSpPr txBox="1"/>
            <p:nvPr/>
          </p:nvSpPr>
          <p:spPr>
            <a:xfrm>
              <a:off x="624163" y="3496571"/>
              <a:ext cx="1238960" cy="402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50 Hz</a:t>
              </a:r>
            </a:p>
          </p:txBody>
        </p:sp>
        <p:sp>
          <p:nvSpPr>
            <p:cNvPr id="96" name="TextBox 1310"/>
            <p:cNvSpPr txBox="1"/>
            <p:nvPr/>
          </p:nvSpPr>
          <p:spPr>
            <a:xfrm>
              <a:off x="527938" y="5432493"/>
              <a:ext cx="1238960" cy="402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-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50 Hz</a:t>
              </a:r>
            </a:p>
          </p:txBody>
        </p:sp>
        <p:sp>
          <p:nvSpPr>
            <p:cNvPr id="100" name="TextBox 66"/>
            <p:cNvSpPr txBox="1"/>
            <p:nvPr/>
          </p:nvSpPr>
          <p:spPr>
            <a:xfrm>
              <a:off x="4229809" y="811579"/>
              <a:ext cx="2395411" cy="1046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Distortion-free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Recon</a:t>
              </a:r>
            </a:p>
          </p:txBody>
        </p:sp>
        <p:sp>
          <p:nvSpPr>
            <p:cNvPr id="102" name="Rectangle 1294"/>
            <p:cNvSpPr/>
            <p:nvPr/>
          </p:nvSpPr>
          <p:spPr>
            <a:xfrm>
              <a:off x="1106500" y="2944325"/>
              <a:ext cx="17876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Century Gothic" panose="020B0502020202020204" pitchFamily="34" charset="0"/>
                  <a:cs typeface="Century Gothic" panose="020B0502020202020204" pitchFamily="34" charset="0"/>
                </a:rPr>
                <a:t>FSL:TOPUP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F0302020204030204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724903" y="4925651"/>
              <a:ext cx="3832225" cy="1421765"/>
              <a:chOff x="8432" y="8261"/>
              <a:chExt cx="6035" cy="2239"/>
            </a:xfrm>
          </p:grpSpPr>
          <p:sp>
            <p:nvSpPr>
              <p:cNvPr id="48" name="环形箭头 47"/>
              <p:cNvSpPr/>
              <p:nvPr/>
            </p:nvSpPr>
            <p:spPr>
              <a:xfrm rot="10409725">
                <a:off x="11401" y="8261"/>
                <a:ext cx="1425" cy="1466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14941"/>
                  <a:gd name="adj5" fmla="val 12500"/>
                </a:avLst>
              </a:prstGeom>
              <a:solidFill>
                <a:srgbClr val="FFC0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8432" y="9579"/>
                <a:ext cx="603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entury Gothic" panose="020F0302020204030204"/>
                    <a:ea typeface="宋体" panose="02010600030101010101" pitchFamily="2" charset="-122"/>
                    <a:cs typeface="+mn-cs"/>
                    <a:sym typeface="+mn-ea"/>
                  </a:rPr>
                  <a:t>Iterative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entury Gothic" panose="020F0302020204030204"/>
                    <a:ea typeface="宋体" panose="02010600030101010101" pitchFamily="2" charset="-122"/>
                    <a:cs typeface="+mn-cs"/>
                    <a:sym typeface="+mn-ea"/>
                  </a:rPr>
                  <a:t>reconstruction</a:t>
                </a:r>
              </a:p>
            </p:txBody>
          </p:sp>
        </p:grpSp>
        <p:sp>
          <p:nvSpPr>
            <p:cNvPr id="50" name="TextBox 100"/>
            <p:cNvSpPr txBox="1"/>
            <p:nvPr/>
          </p:nvSpPr>
          <p:spPr>
            <a:xfrm>
              <a:off x="356786" y="5775382"/>
              <a:ext cx="76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(A)</a:t>
              </a:r>
            </a:p>
          </p:txBody>
        </p:sp>
        <p:sp>
          <p:nvSpPr>
            <p:cNvPr id="61" name="TextBox 15"/>
            <p:cNvSpPr txBox="1"/>
            <p:nvPr/>
          </p:nvSpPr>
          <p:spPr>
            <a:xfrm>
              <a:off x="3788877" y="3851313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3" name="TextBox 32"/>
            <p:cNvSpPr txBox="1"/>
            <p:nvPr/>
          </p:nvSpPr>
          <p:spPr>
            <a:xfrm>
              <a:off x="3788877" y="3851313"/>
              <a:ext cx="59303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97" name="TextBox 353"/>
            <p:cNvSpPr txBox="1"/>
            <p:nvPr/>
          </p:nvSpPr>
          <p:spPr>
            <a:xfrm>
              <a:off x="3768440" y="3804264"/>
              <a:ext cx="644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51" name="TextBox 100"/>
            <p:cNvSpPr txBox="1"/>
            <p:nvPr/>
          </p:nvSpPr>
          <p:spPr>
            <a:xfrm>
              <a:off x="7358207" y="5751798"/>
              <a:ext cx="883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charset="0"/>
                  <a:ea typeface="Century Gothic" charset="0"/>
                  <a:cs typeface="Century Gothic" charset="0"/>
                </a:rPr>
                <a:t>(B)</a:t>
              </a:r>
            </a:p>
          </p:txBody>
        </p:sp>
        <p:pic>
          <p:nvPicPr>
            <p:cNvPr id="52" name="Picture 638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GlowDiffused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972" y="700575"/>
              <a:ext cx="1644591" cy="205573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53" name="Rectangle 669"/>
            <p:cNvSpPr/>
            <p:nvPr/>
          </p:nvSpPr>
          <p:spPr>
            <a:xfrm>
              <a:off x="9366454" y="715851"/>
              <a:ext cx="1636902" cy="804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58" name="Group 12"/>
            <p:cNvGrpSpPr/>
            <p:nvPr/>
          </p:nvGrpSpPr>
          <p:grpSpPr>
            <a:xfrm>
              <a:off x="9663416" y="777735"/>
              <a:ext cx="339381" cy="362505"/>
              <a:chOff x="6645751" y="3515301"/>
              <a:chExt cx="236472" cy="239625"/>
            </a:xfrm>
          </p:grpSpPr>
          <p:sp>
            <p:nvSpPr>
              <p:cNvPr id="59" name="Oval 13"/>
              <p:cNvSpPr/>
              <p:nvPr/>
            </p:nvSpPr>
            <p:spPr bwMode="auto">
              <a:xfrm>
                <a:off x="6645751" y="3515301"/>
                <a:ext cx="236472" cy="239625"/>
              </a:xfrm>
              <a:prstGeom prst="ellipse">
                <a:avLst/>
              </a:prstGeom>
              <a:solidFill>
                <a:srgbClr val="7030A0">
                  <a:alpha val="68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Rectangle 14"/>
              <p:cNvSpPr/>
              <p:nvPr/>
            </p:nvSpPr>
            <p:spPr bwMode="auto">
              <a:xfrm>
                <a:off x="6726548" y="3598729"/>
                <a:ext cx="74883" cy="72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8" name="Rectangle 53"/>
            <p:cNvSpPr/>
            <p:nvPr/>
          </p:nvSpPr>
          <p:spPr bwMode="auto">
            <a:xfrm>
              <a:off x="8486425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09" name="Rectangle 54"/>
            <p:cNvSpPr/>
            <p:nvPr/>
          </p:nvSpPr>
          <p:spPr bwMode="auto">
            <a:xfrm>
              <a:off x="8574545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0" name="Rectangle 55"/>
            <p:cNvSpPr/>
            <p:nvPr/>
          </p:nvSpPr>
          <p:spPr bwMode="auto">
            <a:xfrm>
              <a:off x="8662662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1" name="Rectangle 56"/>
            <p:cNvSpPr/>
            <p:nvPr/>
          </p:nvSpPr>
          <p:spPr bwMode="auto">
            <a:xfrm>
              <a:off x="8750781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2" name="Rectangle 57"/>
            <p:cNvSpPr/>
            <p:nvPr/>
          </p:nvSpPr>
          <p:spPr bwMode="auto">
            <a:xfrm>
              <a:off x="8838901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3" name="Rectangle 58"/>
            <p:cNvSpPr/>
            <p:nvPr/>
          </p:nvSpPr>
          <p:spPr bwMode="auto">
            <a:xfrm>
              <a:off x="8927021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4" name="Rectangle 59"/>
            <p:cNvSpPr/>
            <p:nvPr/>
          </p:nvSpPr>
          <p:spPr bwMode="auto">
            <a:xfrm>
              <a:off x="9015137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5" name="Rectangle 60"/>
            <p:cNvSpPr/>
            <p:nvPr/>
          </p:nvSpPr>
          <p:spPr bwMode="auto">
            <a:xfrm>
              <a:off x="9101220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6" name="Rectangle 61"/>
            <p:cNvSpPr/>
            <p:nvPr/>
          </p:nvSpPr>
          <p:spPr bwMode="auto">
            <a:xfrm>
              <a:off x="9191377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7" name="Rectangle 62"/>
            <p:cNvSpPr/>
            <p:nvPr/>
          </p:nvSpPr>
          <p:spPr bwMode="auto">
            <a:xfrm>
              <a:off x="8486425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8" name="Rectangle 63"/>
            <p:cNvSpPr/>
            <p:nvPr/>
          </p:nvSpPr>
          <p:spPr bwMode="auto">
            <a:xfrm>
              <a:off x="8574545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19" name="Rectangle 64"/>
            <p:cNvSpPr/>
            <p:nvPr/>
          </p:nvSpPr>
          <p:spPr bwMode="auto">
            <a:xfrm>
              <a:off x="8750784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37" name="Rectangle 65"/>
            <p:cNvSpPr/>
            <p:nvPr/>
          </p:nvSpPr>
          <p:spPr bwMode="auto">
            <a:xfrm>
              <a:off x="8838901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38" name="Rectangle 66"/>
            <p:cNvSpPr/>
            <p:nvPr/>
          </p:nvSpPr>
          <p:spPr bwMode="auto">
            <a:xfrm>
              <a:off x="8927021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39" name="Rectangle 67"/>
            <p:cNvSpPr/>
            <p:nvPr/>
          </p:nvSpPr>
          <p:spPr bwMode="auto">
            <a:xfrm>
              <a:off x="9015141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0" name="Rectangle 68"/>
            <p:cNvSpPr/>
            <p:nvPr/>
          </p:nvSpPr>
          <p:spPr bwMode="auto">
            <a:xfrm>
              <a:off x="9191377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1" name="Rectangle 69"/>
            <p:cNvSpPr/>
            <p:nvPr/>
          </p:nvSpPr>
          <p:spPr bwMode="auto">
            <a:xfrm>
              <a:off x="9103260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2" name="Rectangle 70"/>
            <p:cNvSpPr/>
            <p:nvPr/>
          </p:nvSpPr>
          <p:spPr bwMode="auto">
            <a:xfrm>
              <a:off x="8662665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" name="Rectangle 71"/>
            <p:cNvSpPr/>
            <p:nvPr/>
          </p:nvSpPr>
          <p:spPr bwMode="auto">
            <a:xfrm>
              <a:off x="8486425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4" name="Rectangle 72"/>
            <p:cNvSpPr/>
            <p:nvPr/>
          </p:nvSpPr>
          <p:spPr bwMode="auto">
            <a:xfrm>
              <a:off x="8574545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" name="Rectangle 73"/>
            <p:cNvSpPr/>
            <p:nvPr/>
          </p:nvSpPr>
          <p:spPr bwMode="auto">
            <a:xfrm>
              <a:off x="8662662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6" name="Rectangle 74"/>
            <p:cNvSpPr/>
            <p:nvPr/>
          </p:nvSpPr>
          <p:spPr bwMode="auto">
            <a:xfrm>
              <a:off x="8750781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7" name="Rectangle 75"/>
            <p:cNvSpPr/>
            <p:nvPr/>
          </p:nvSpPr>
          <p:spPr bwMode="auto">
            <a:xfrm>
              <a:off x="8838901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8" name="Rectangle 76"/>
            <p:cNvSpPr/>
            <p:nvPr/>
          </p:nvSpPr>
          <p:spPr bwMode="auto">
            <a:xfrm>
              <a:off x="8927021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9" name="Rectangle 77"/>
            <p:cNvSpPr/>
            <p:nvPr/>
          </p:nvSpPr>
          <p:spPr bwMode="auto">
            <a:xfrm>
              <a:off x="9015137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0" name="Rectangle 78"/>
            <p:cNvSpPr/>
            <p:nvPr/>
          </p:nvSpPr>
          <p:spPr bwMode="auto">
            <a:xfrm>
              <a:off x="9101220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1" name="Rectangle 79"/>
            <p:cNvSpPr/>
            <p:nvPr/>
          </p:nvSpPr>
          <p:spPr bwMode="auto">
            <a:xfrm>
              <a:off x="9191377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2" name="Rectangle 80"/>
            <p:cNvSpPr/>
            <p:nvPr/>
          </p:nvSpPr>
          <p:spPr bwMode="auto">
            <a:xfrm>
              <a:off x="8486425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" name="Rectangle 81"/>
            <p:cNvSpPr/>
            <p:nvPr/>
          </p:nvSpPr>
          <p:spPr bwMode="auto">
            <a:xfrm>
              <a:off x="8574545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4" name="Rectangle 82"/>
            <p:cNvSpPr/>
            <p:nvPr/>
          </p:nvSpPr>
          <p:spPr bwMode="auto">
            <a:xfrm>
              <a:off x="8662662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5" name="Rectangle 83"/>
            <p:cNvSpPr/>
            <p:nvPr/>
          </p:nvSpPr>
          <p:spPr bwMode="auto">
            <a:xfrm>
              <a:off x="8750781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6" name="Rectangle 84"/>
            <p:cNvSpPr/>
            <p:nvPr/>
          </p:nvSpPr>
          <p:spPr bwMode="auto">
            <a:xfrm>
              <a:off x="8838901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7" name="Rectangle 85"/>
            <p:cNvSpPr/>
            <p:nvPr/>
          </p:nvSpPr>
          <p:spPr bwMode="auto">
            <a:xfrm>
              <a:off x="8927021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8" name="Rectangle 86"/>
            <p:cNvSpPr/>
            <p:nvPr/>
          </p:nvSpPr>
          <p:spPr bwMode="auto">
            <a:xfrm>
              <a:off x="9015137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9" name="Rectangle 87"/>
            <p:cNvSpPr/>
            <p:nvPr/>
          </p:nvSpPr>
          <p:spPr bwMode="auto">
            <a:xfrm>
              <a:off x="9101220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0" name="Rectangle 88"/>
            <p:cNvSpPr/>
            <p:nvPr/>
          </p:nvSpPr>
          <p:spPr bwMode="auto">
            <a:xfrm>
              <a:off x="9191377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1" name="Rectangle 89"/>
            <p:cNvSpPr/>
            <p:nvPr/>
          </p:nvSpPr>
          <p:spPr bwMode="auto">
            <a:xfrm>
              <a:off x="8486425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2" name="Rectangle 90"/>
            <p:cNvSpPr/>
            <p:nvPr/>
          </p:nvSpPr>
          <p:spPr bwMode="auto">
            <a:xfrm>
              <a:off x="8574545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3" name="Rectangle 91"/>
            <p:cNvSpPr/>
            <p:nvPr/>
          </p:nvSpPr>
          <p:spPr bwMode="auto">
            <a:xfrm>
              <a:off x="8750784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4" name="Rectangle 92"/>
            <p:cNvSpPr/>
            <p:nvPr/>
          </p:nvSpPr>
          <p:spPr bwMode="auto">
            <a:xfrm>
              <a:off x="8838901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5" name="Rectangle 93"/>
            <p:cNvSpPr/>
            <p:nvPr/>
          </p:nvSpPr>
          <p:spPr bwMode="auto">
            <a:xfrm>
              <a:off x="8927021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6" name="Rectangle 94"/>
            <p:cNvSpPr/>
            <p:nvPr/>
          </p:nvSpPr>
          <p:spPr bwMode="auto">
            <a:xfrm>
              <a:off x="9015141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7" name="Rectangle 95"/>
            <p:cNvSpPr/>
            <p:nvPr/>
          </p:nvSpPr>
          <p:spPr bwMode="auto">
            <a:xfrm>
              <a:off x="9191377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8" name="Rectangle 96"/>
            <p:cNvSpPr/>
            <p:nvPr/>
          </p:nvSpPr>
          <p:spPr bwMode="auto">
            <a:xfrm>
              <a:off x="9103260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9" name="Rectangle 97"/>
            <p:cNvSpPr/>
            <p:nvPr/>
          </p:nvSpPr>
          <p:spPr bwMode="auto">
            <a:xfrm>
              <a:off x="8662665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0" name="Rectangle 98"/>
            <p:cNvSpPr/>
            <p:nvPr/>
          </p:nvSpPr>
          <p:spPr bwMode="auto">
            <a:xfrm>
              <a:off x="8486425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1" name="Rectangle 99"/>
            <p:cNvSpPr/>
            <p:nvPr/>
          </p:nvSpPr>
          <p:spPr bwMode="auto">
            <a:xfrm>
              <a:off x="8574545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2" name="Rectangle 100"/>
            <p:cNvSpPr/>
            <p:nvPr/>
          </p:nvSpPr>
          <p:spPr bwMode="auto">
            <a:xfrm>
              <a:off x="8662662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3" name="Rectangle 101"/>
            <p:cNvSpPr/>
            <p:nvPr/>
          </p:nvSpPr>
          <p:spPr bwMode="auto">
            <a:xfrm>
              <a:off x="8750781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102"/>
            <p:cNvSpPr/>
            <p:nvPr/>
          </p:nvSpPr>
          <p:spPr bwMode="auto">
            <a:xfrm>
              <a:off x="8838901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103"/>
            <p:cNvSpPr/>
            <p:nvPr/>
          </p:nvSpPr>
          <p:spPr bwMode="auto">
            <a:xfrm>
              <a:off x="8927021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6" name="Rectangle 104"/>
            <p:cNvSpPr/>
            <p:nvPr/>
          </p:nvSpPr>
          <p:spPr bwMode="auto">
            <a:xfrm>
              <a:off x="9015137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7" name="Rectangle 105"/>
            <p:cNvSpPr/>
            <p:nvPr/>
          </p:nvSpPr>
          <p:spPr bwMode="auto">
            <a:xfrm>
              <a:off x="9101220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8" name="Rectangle 106"/>
            <p:cNvSpPr/>
            <p:nvPr/>
          </p:nvSpPr>
          <p:spPr bwMode="auto">
            <a:xfrm>
              <a:off x="9191377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9" name="Rectangle 107"/>
            <p:cNvSpPr/>
            <p:nvPr/>
          </p:nvSpPr>
          <p:spPr bwMode="auto">
            <a:xfrm>
              <a:off x="8486425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0" name="Rectangle 108"/>
            <p:cNvSpPr/>
            <p:nvPr/>
          </p:nvSpPr>
          <p:spPr bwMode="auto">
            <a:xfrm>
              <a:off x="8574545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1" name="Rectangle 109"/>
            <p:cNvSpPr/>
            <p:nvPr/>
          </p:nvSpPr>
          <p:spPr bwMode="auto">
            <a:xfrm>
              <a:off x="8662662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2" name="Rectangle 110"/>
            <p:cNvSpPr/>
            <p:nvPr/>
          </p:nvSpPr>
          <p:spPr bwMode="auto">
            <a:xfrm>
              <a:off x="8750781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3" name="Rectangle 111"/>
            <p:cNvSpPr/>
            <p:nvPr/>
          </p:nvSpPr>
          <p:spPr bwMode="auto">
            <a:xfrm>
              <a:off x="8838901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4" name="Rectangle 112"/>
            <p:cNvSpPr/>
            <p:nvPr/>
          </p:nvSpPr>
          <p:spPr bwMode="auto">
            <a:xfrm>
              <a:off x="8927021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5" name="Rectangle 113"/>
            <p:cNvSpPr/>
            <p:nvPr/>
          </p:nvSpPr>
          <p:spPr bwMode="auto">
            <a:xfrm>
              <a:off x="9015137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6" name="Rectangle 114"/>
            <p:cNvSpPr/>
            <p:nvPr/>
          </p:nvSpPr>
          <p:spPr bwMode="auto">
            <a:xfrm>
              <a:off x="9101220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7" name="Rectangle 115"/>
            <p:cNvSpPr/>
            <p:nvPr/>
          </p:nvSpPr>
          <p:spPr bwMode="auto">
            <a:xfrm>
              <a:off x="9191377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8" name="Rectangle 116"/>
            <p:cNvSpPr/>
            <p:nvPr/>
          </p:nvSpPr>
          <p:spPr bwMode="auto">
            <a:xfrm>
              <a:off x="8486425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9" name="Rectangle 117"/>
            <p:cNvSpPr/>
            <p:nvPr/>
          </p:nvSpPr>
          <p:spPr bwMode="auto">
            <a:xfrm>
              <a:off x="8574545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0" name="Rectangle 118"/>
            <p:cNvSpPr/>
            <p:nvPr/>
          </p:nvSpPr>
          <p:spPr bwMode="auto">
            <a:xfrm>
              <a:off x="8750784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1" name="Rectangle 119"/>
            <p:cNvSpPr/>
            <p:nvPr/>
          </p:nvSpPr>
          <p:spPr bwMode="auto">
            <a:xfrm>
              <a:off x="8838901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2" name="Rectangle 120"/>
            <p:cNvSpPr/>
            <p:nvPr/>
          </p:nvSpPr>
          <p:spPr bwMode="auto">
            <a:xfrm>
              <a:off x="8927021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3" name="Rectangle 121"/>
            <p:cNvSpPr/>
            <p:nvPr/>
          </p:nvSpPr>
          <p:spPr bwMode="auto">
            <a:xfrm>
              <a:off x="9015141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4" name="Rectangle 122"/>
            <p:cNvSpPr/>
            <p:nvPr/>
          </p:nvSpPr>
          <p:spPr bwMode="auto">
            <a:xfrm>
              <a:off x="9191377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5" name="Rectangle 123"/>
            <p:cNvSpPr/>
            <p:nvPr/>
          </p:nvSpPr>
          <p:spPr bwMode="auto">
            <a:xfrm>
              <a:off x="9103260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6" name="Rectangle 124"/>
            <p:cNvSpPr/>
            <p:nvPr/>
          </p:nvSpPr>
          <p:spPr bwMode="auto">
            <a:xfrm>
              <a:off x="8662665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7" name="Rectangle 125"/>
            <p:cNvSpPr/>
            <p:nvPr/>
          </p:nvSpPr>
          <p:spPr bwMode="auto">
            <a:xfrm>
              <a:off x="8486425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8" name="Rectangle 126"/>
            <p:cNvSpPr/>
            <p:nvPr/>
          </p:nvSpPr>
          <p:spPr bwMode="auto">
            <a:xfrm>
              <a:off x="8574545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99" name="Rectangle 127"/>
            <p:cNvSpPr/>
            <p:nvPr/>
          </p:nvSpPr>
          <p:spPr bwMode="auto">
            <a:xfrm>
              <a:off x="8662662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0" name="Rectangle 128"/>
            <p:cNvSpPr/>
            <p:nvPr/>
          </p:nvSpPr>
          <p:spPr bwMode="auto">
            <a:xfrm>
              <a:off x="8750781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1" name="Rectangle 129"/>
            <p:cNvSpPr/>
            <p:nvPr/>
          </p:nvSpPr>
          <p:spPr bwMode="auto">
            <a:xfrm>
              <a:off x="8838901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2" name="Rectangle 130"/>
            <p:cNvSpPr/>
            <p:nvPr/>
          </p:nvSpPr>
          <p:spPr bwMode="auto">
            <a:xfrm>
              <a:off x="8927021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3" name="Rectangle 131"/>
            <p:cNvSpPr/>
            <p:nvPr/>
          </p:nvSpPr>
          <p:spPr bwMode="auto">
            <a:xfrm>
              <a:off x="9015137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4" name="Rectangle 132"/>
            <p:cNvSpPr/>
            <p:nvPr/>
          </p:nvSpPr>
          <p:spPr bwMode="auto">
            <a:xfrm>
              <a:off x="9101220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5" name="Rectangle 133"/>
            <p:cNvSpPr/>
            <p:nvPr/>
          </p:nvSpPr>
          <p:spPr bwMode="auto">
            <a:xfrm>
              <a:off x="9191377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6" name="Rectangle 134"/>
            <p:cNvSpPr/>
            <p:nvPr/>
          </p:nvSpPr>
          <p:spPr bwMode="auto">
            <a:xfrm>
              <a:off x="8486425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7" name="Rectangle 135"/>
            <p:cNvSpPr/>
            <p:nvPr/>
          </p:nvSpPr>
          <p:spPr bwMode="auto">
            <a:xfrm>
              <a:off x="8574545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36"/>
            <p:cNvSpPr/>
            <p:nvPr/>
          </p:nvSpPr>
          <p:spPr bwMode="auto">
            <a:xfrm>
              <a:off x="8662662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9" name="Rectangle 137"/>
            <p:cNvSpPr/>
            <p:nvPr/>
          </p:nvSpPr>
          <p:spPr bwMode="auto">
            <a:xfrm>
              <a:off x="8750781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0" name="Rectangle 138"/>
            <p:cNvSpPr/>
            <p:nvPr/>
          </p:nvSpPr>
          <p:spPr bwMode="auto">
            <a:xfrm>
              <a:off x="8838901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1" name="Rectangle 139"/>
            <p:cNvSpPr/>
            <p:nvPr/>
          </p:nvSpPr>
          <p:spPr bwMode="auto">
            <a:xfrm>
              <a:off x="8927021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2" name="Rectangle 140"/>
            <p:cNvSpPr/>
            <p:nvPr/>
          </p:nvSpPr>
          <p:spPr bwMode="auto">
            <a:xfrm>
              <a:off x="9015137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3" name="Rectangle 141"/>
            <p:cNvSpPr/>
            <p:nvPr/>
          </p:nvSpPr>
          <p:spPr bwMode="auto">
            <a:xfrm>
              <a:off x="9101220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4" name="Rectangle 142"/>
            <p:cNvSpPr/>
            <p:nvPr/>
          </p:nvSpPr>
          <p:spPr bwMode="auto">
            <a:xfrm>
              <a:off x="9191377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5" name="Rectangle 143"/>
            <p:cNvSpPr/>
            <p:nvPr/>
          </p:nvSpPr>
          <p:spPr bwMode="auto">
            <a:xfrm>
              <a:off x="8486425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6" name="Rectangle 144"/>
            <p:cNvSpPr/>
            <p:nvPr/>
          </p:nvSpPr>
          <p:spPr bwMode="auto">
            <a:xfrm>
              <a:off x="8574545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7" name="Rectangle 145"/>
            <p:cNvSpPr/>
            <p:nvPr/>
          </p:nvSpPr>
          <p:spPr bwMode="auto">
            <a:xfrm>
              <a:off x="8750784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8" name="Rectangle 146"/>
            <p:cNvSpPr/>
            <p:nvPr/>
          </p:nvSpPr>
          <p:spPr bwMode="auto">
            <a:xfrm>
              <a:off x="8838901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9" name="Rectangle 147"/>
            <p:cNvSpPr/>
            <p:nvPr/>
          </p:nvSpPr>
          <p:spPr bwMode="auto">
            <a:xfrm>
              <a:off x="8927021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0" name="Rectangle 148"/>
            <p:cNvSpPr/>
            <p:nvPr/>
          </p:nvSpPr>
          <p:spPr bwMode="auto">
            <a:xfrm>
              <a:off x="9015141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1" name="Rectangle 149"/>
            <p:cNvSpPr/>
            <p:nvPr/>
          </p:nvSpPr>
          <p:spPr bwMode="auto">
            <a:xfrm>
              <a:off x="9191377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2" name="Rectangle 150"/>
            <p:cNvSpPr/>
            <p:nvPr/>
          </p:nvSpPr>
          <p:spPr bwMode="auto">
            <a:xfrm>
              <a:off x="9103260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3" name="Rectangle 151"/>
            <p:cNvSpPr/>
            <p:nvPr/>
          </p:nvSpPr>
          <p:spPr bwMode="auto">
            <a:xfrm>
              <a:off x="8662665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4" name="Rectangle 152"/>
            <p:cNvSpPr/>
            <p:nvPr/>
          </p:nvSpPr>
          <p:spPr bwMode="auto">
            <a:xfrm>
              <a:off x="8486425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" name="Rectangle 153"/>
            <p:cNvSpPr/>
            <p:nvPr/>
          </p:nvSpPr>
          <p:spPr bwMode="auto">
            <a:xfrm>
              <a:off x="8574545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" name="Rectangle 154"/>
            <p:cNvSpPr/>
            <p:nvPr/>
          </p:nvSpPr>
          <p:spPr bwMode="auto">
            <a:xfrm>
              <a:off x="8662662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7" name="Rectangle 155"/>
            <p:cNvSpPr/>
            <p:nvPr/>
          </p:nvSpPr>
          <p:spPr bwMode="auto">
            <a:xfrm>
              <a:off x="8750781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8" name="Rectangle 156"/>
            <p:cNvSpPr/>
            <p:nvPr/>
          </p:nvSpPr>
          <p:spPr bwMode="auto">
            <a:xfrm>
              <a:off x="8838901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9" name="Rectangle 157"/>
            <p:cNvSpPr/>
            <p:nvPr/>
          </p:nvSpPr>
          <p:spPr bwMode="auto">
            <a:xfrm>
              <a:off x="8927021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0" name="Rectangle 158"/>
            <p:cNvSpPr/>
            <p:nvPr/>
          </p:nvSpPr>
          <p:spPr bwMode="auto">
            <a:xfrm>
              <a:off x="9015137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1" name="Rectangle 159"/>
            <p:cNvSpPr/>
            <p:nvPr/>
          </p:nvSpPr>
          <p:spPr bwMode="auto">
            <a:xfrm>
              <a:off x="9101220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2" name="Rectangle 160"/>
            <p:cNvSpPr/>
            <p:nvPr/>
          </p:nvSpPr>
          <p:spPr bwMode="auto">
            <a:xfrm>
              <a:off x="9191377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3" name="Rectangle 161"/>
            <p:cNvSpPr/>
            <p:nvPr/>
          </p:nvSpPr>
          <p:spPr bwMode="auto">
            <a:xfrm>
              <a:off x="8486425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4" name="Rectangle 162"/>
            <p:cNvSpPr/>
            <p:nvPr/>
          </p:nvSpPr>
          <p:spPr bwMode="auto">
            <a:xfrm>
              <a:off x="8574545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5" name="Rectangle 163"/>
            <p:cNvSpPr/>
            <p:nvPr/>
          </p:nvSpPr>
          <p:spPr bwMode="auto">
            <a:xfrm>
              <a:off x="8662662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6" name="Rectangle 164"/>
            <p:cNvSpPr/>
            <p:nvPr/>
          </p:nvSpPr>
          <p:spPr bwMode="auto">
            <a:xfrm>
              <a:off x="8750781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7" name="Rectangle 165"/>
            <p:cNvSpPr/>
            <p:nvPr/>
          </p:nvSpPr>
          <p:spPr bwMode="auto">
            <a:xfrm>
              <a:off x="8838901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8" name="Rectangle 166"/>
            <p:cNvSpPr/>
            <p:nvPr/>
          </p:nvSpPr>
          <p:spPr bwMode="auto">
            <a:xfrm>
              <a:off x="8927021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39" name="Rectangle 167"/>
            <p:cNvSpPr/>
            <p:nvPr/>
          </p:nvSpPr>
          <p:spPr bwMode="auto">
            <a:xfrm>
              <a:off x="9015137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0" name="Rectangle 168"/>
            <p:cNvSpPr/>
            <p:nvPr/>
          </p:nvSpPr>
          <p:spPr bwMode="auto">
            <a:xfrm>
              <a:off x="9101220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1" name="Rectangle 169"/>
            <p:cNvSpPr/>
            <p:nvPr/>
          </p:nvSpPr>
          <p:spPr bwMode="auto">
            <a:xfrm>
              <a:off x="9191377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2" name="Rectangle 170"/>
            <p:cNvSpPr/>
            <p:nvPr/>
          </p:nvSpPr>
          <p:spPr bwMode="auto">
            <a:xfrm>
              <a:off x="8486425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3" name="Rectangle 171"/>
            <p:cNvSpPr/>
            <p:nvPr/>
          </p:nvSpPr>
          <p:spPr bwMode="auto">
            <a:xfrm>
              <a:off x="8574545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4" name="Rectangle 172"/>
            <p:cNvSpPr/>
            <p:nvPr/>
          </p:nvSpPr>
          <p:spPr bwMode="auto">
            <a:xfrm>
              <a:off x="8750784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5" name="Rectangle 173"/>
            <p:cNvSpPr/>
            <p:nvPr/>
          </p:nvSpPr>
          <p:spPr bwMode="auto">
            <a:xfrm>
              <a:off x="8838901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6" name="Rectangle 174"/>
            <p:cNvSpPr/>
            <p:nvPr/>
          </p:nvSpPr>
          <p:spPr bwMode="auto">
            <a:xfrm>
              <a:off x="8927021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7" name="Rectangle 175"/>
            <p:cNvSpPr/>
            <p:nvPr/>
          </p:nvSpPr>
          <p:spPr bwMode="auto">
            <a:xfrm>
              <a:off x="9015141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8" name="Rectangle 176"/>
            <p:cNvSpPr/>
            <p:nvPr/>
          </p:nvSpPr>
          <p:spPr bwMode="auto">
            <a:xfrm>
              <a:off x="9191377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49" name="Rectangle 177"/>
            <p:cNvSpPr/>
            <p:nvPr/>
          </p:nvSpPr>
          <p:spPr bwMode="auto">
            <a:xfrm>
              <a:off x="9103260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0" name="Rectangle 178"/>
            <p:cNvSpPr/>
            <p:nvPr/>
          </p:nvSpPr>
          <p:spPr bwMode="auto">
            <a:xfrm>
              <a:off x="8662665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1" name="Rectangle 179"/>
            <p:cNvSpPr/>
            <p:nvPr/>
          </p:nvSpPr>
          <p:spPr bwMode="auto">
            <a:xfrm>
              <a:off x="8486425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2" name="Rectangle 180"/>
            <p:cNvSpPr/>
            <p:nvPr/>
          </p:nvSpPr>
          <p:spPr bwMode="auto">
            <a:xfrm>
              <a:off x="8574545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3" name="Rectangle 181"/>
            <p:cNvSpPr/>
            <p:nvPr/>
          </p:nvSpPr>
          <p:spPr bwMode="auto">
            <a:xfrm>
              <a:off x="8662662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4" name="Rectangle 182"/>
            <p:cNvSpPr/>
            <p:nvPr/>
          </p:nvSpPr>
          <p:spPr bwMode="auto">
            <a:xfrm>
              <a:off x="8750781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5" name="Rectangle 183"/>
            <p:cNvSpPr/>
            <p:nvPr/>
          </p:nvSpPr>
          <p:spPr bwMode="auto">
            <a:xfrm>
              <a:off x="8838901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6" name="Rectangle 184"/>
            <p:cNvSpPr/>
            <p:nvPr/>
          </p:nvSpPr>
          <p:spPr bwMode="auto">
            <a:xfrm>
              <a:off x="8927021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7" name="Rectangle 185"/>
            <p:cNvSpPr/>
            <p:nvPr/>
          </p:nvSpPr>
          <p:spPr bwMode="auto">
            <a:xfrm>
              <a:off x="9015137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8" name="Rectangle 186"/>
            <p:cNvSpPr/>
            <p:nvPr/>
          </p:nvSpPr>
          <p:spPr bwMode="auto">
            <a:xfrm>
              <a:off x="9101220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59" name="Rectangle 187"/>
            <p:cNvSpPr/>
            <p:nvPr/>
          </p:nvSpPr>
          <p:spPr bwMode="auto">
            <a:xfrm>
              <a:off x="9191377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0" name="Rectangle 188"/>
            <p:cNvSpPr/>
            <p:nvPr/>
          </p:nvSpPr>
          <p:spPr bwMode="auto">
            <a:xfrm>
              <a:off x="8486425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1" name="Rectangle 189"/>
            <p:cNvSpPr/>
            <p:nvPr/>
          </p:nvSpPr>
          <p:spPr bwMode="auto">
            <a:xfrm>
              <a:off x="8574545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2" name="Rectangle 190"/>
            <p:cNvSpPr/>
            <p:nvPr/>
          </p:nvSpPr>
          <p:spPr bwMode="auto">
            <a:xfrm>
              <a:off x="8662662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3" name="Rectangle 191"/>
            <p:cNvSpPr/>
            <p:nvPr/>
          </p:nvSpPr>
          <p:spPr bwMode="auto">
            <a:xfrm>
              <a:off x="8750781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4" name="Rectangle 192"/>
            <p:cNvSpPr/>
            <p:nvPr/>
          </p:nvSpPr>
          <p:spPr bwMode="auto">
            <a:xfrm>
              <a:off x="8838901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5" name="Rectangle 193"/>
            <p:cNvSpPr/>
            <p:nvPr/>
          </p:nvSpPr>
          <p:spPr bwMode="auto">
            <a:xfrm>
              <a:off x="8927021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" name="Rectangle 194"/>
            <p:cNvSpPr/>
            <p:nvPr/>
          </p:nvSpPr>
          <p:spPr bwMode="auto">
            <a:xfrm>
              <a:off x="9015137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" name="Rectangle 195"/>
            <p:cNvSpPr/>
            <p:nvPr/>
          </p:nvSpPr>
          <p:spPr bwMode="auto">
            <a:xfrm>
              <a:off x="9101220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" name="Rectangle 196"/>
            <p:cNvSpPr/>
            <p:nvPr/>
          </p:nvSpPr>
          <p:spPr bwMode="auto">
            <a:xfrm>
              <a:off x="9191377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86" name="Double Bracket 314"/>
            <p:cNvSpPr/>
            <p:nvPr/>
          </p:nvSpPr>
          <p:spPr bwMode="auto">
            <a:xfrm>
              <a:off x="8406325" y="3614874"/>
              <a:ext cx="1768835" cy="1682025"/>
            </a:xfrm>
            <a:prstGeom prst="bracketPair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grpSp>
          <p:nvGrpSpPr>
            <p:cNvPr id="387" name="Group 333"/>
            <p:cNvGrpSpPr/>
            <p:nvPr/>
          </p:nvGrpSpPr>
          <p:grpSpPr>
            <a:xfrm>
              <a:off x="8492026" y="4104537"/>
              <a:ext cx="779835" cy="72760"/>
              <a:chOff x="7631193" y="3407058"/>
              <a:chExt cx="779835" cy="72760"/>
            </a:xfrm>
          </p:grpSpPr>
          <p:sp>
            <p:nvSpPr>
              <p:cNvPr id="388" name="Rectangle 334"/>
              <p:cNvSpPr/>
              <p:nvPr/>
            </p:nvSpPr>
            <p:spPr bwMode="auto">
              <a:xfrm>
                <a:off x="7631193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" name="Rectangle 335"/>
              <p:cNvSpPr/>
              <p:nvPr/>
            </p:nvSpPr>
            <p:spPr bwMode="auto">
              <a:xfrm>
                <a:off x="7719313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0" name="Rectangle 336"/>
              <p:cNvSpPr/>
              <p:nvPr/>
            </p:nvSpPr>
            <p:spPr bwMode="auto">
              <a:xfrm>
                <a:off x="7895552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1" name="Rectangle 337"/>
              <p:cNvSpPr/>
              <p:nvPr/>
            </p:nvSpPr>
            <p:spPr bwMode="auto">
              <a:xfrm>
                <a:off x="7983669" y="3407058"/>
                <a:ext cx="74883" cy="7276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2" name="Rectangle 338"/>
              <p:cNvSpPr/>
              <p:nvPr/>
            </p:nvSpPr>
            <p:spPr bwMode="auto">
              <a:xfrm>
                <a:off x="8071789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3" name="Rectangle 339"/>
              <p:cNvSpPr/>
              <p:nvPr/>
            </p:nvSpPr>
            <p:spPr bwMode="auto">
              <a:xfrm>
                <a:off x="8159909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4" name="Rectangle 340"/>
              <p:cNvSpPr/>
              <p:nvPr/>
            </p:nvSpPr>
            <p:spPr bwMode="auto">
              <a:xfrm>
                <a:off x="8336145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5" name="Rectangle 341"/>
              <p:cNvSpPr/>
              <p:nvPr/>
            </p:nvSpPr>
            <p:spPr bwMode="auto">
              <a:xfrm>
                <a:off x="8248028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6" name="Rectangle 342"/>
              <p:cNvSpPr/>
              <p:nvPr/>
            </p:nvSpPr>
            <p:spPr bwMode="auto">
              <a:xfrm>
                <a:off x="7807433" y="3407058"/>
                <a:ext cx="74883" cy="72760"/>
              </a:xfrm>
              <a:prstGeom prst="rect">
                <a:avLst/>
              </a:prstGeom>
              <a:solidFill>
                <a:srgbClr val="00B050">
                  <a:alpha val="69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16" name="Rectangle 376"/>
            <p:cNvSpPr/>
            <p:nvPr/>
          </p:nvSpPr>
          <p:spPr bwMode="auto">
            <a:xfrm>
              <a:off x="9306492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17" name="Rectangle 377"/>
            <p:cNvSpPr/>
            <p:nvPr/>
          </p:nvSpPr>
          <p:spPr bwMode="auto">
            <a:xfrm>
              <a:off x="9394612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18" name="Rectangle 378"/>
            <p:cNvSpPr/>
            <p:nvPr/>
          </p:nvSpPr>
          <p:spPr bwMode="auto">
            <a:xfrm>
              <a:off x="9482729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19" name="Rectangle 379"/>
            <p:cNvSpPr/>
            <p:nvPr/>
          </p:nvSpPr>
          <p:spPr bwMode="auto">
            <a:xfrm>
              <a:off x="9570848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0" name="Rectangle 380"/>
            <p:cNvSpPr/>
            <p:nvPr/>
          </p:nvSpPr>
          <p:spPr bwMode="auto">
            <a:xfrm>
              <a:off x="9658968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1" name="Rectangle 381"/>
            <p:cNvSpPr/>
            <p:nvPr/>
          </p:nvSpPr>
          <p:spPr bwMode="auto">
            <a:xfrm>
              <a:off x="9747088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2" name="Rectangle 382"/>
            <p:cNvSpPr/>
            <p:nvPr/>
          </p:nvSpPr>
          <p:spPr bwMode="auto">
            <a:xfrm>
              <a:off x="9835204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3" name="Rectangle 383"/>
            <p:cNvSpPr/>
            <p:nvPr/>
          </p:nvSpPr>
          <p:spPr bwMode="auto">
            <a:xfrm>
              <a:off x="9921287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4" name="Rectangle 384"/>
            <p:cNvSpPr/>
            <p:nvPr/>
          </p:nvSpPr>
          <p:spPr bwMode="auto">
            <a:xfrm>
              <a:off x="10011444" y="377382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5" name="Rectangle 385"/>
            <p:cNvSpPr/>
            <p:nvPr/>
          </p:nvSpPr>
          <p:spPr bwMode="auto">
            <a:xfrm>
              <a:off x="9306492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6" name="Rectangle 386"/>
            <p:cNvSpPr/>
            <p:nvPr/>
          </p:nvSpPr>
          <p:spPr bwMode="auto">
            <a:xfrm>
              <a:off x="9394612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7" name="Rectangle 387"/>
            <p:cNvSpPr/>
            <p:nvPr/>
          </p:nvSpPr>
          <p:spPr bwMode="auto">
            <a:xfrm>
              <a:off x="9570851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8" name="Rectangle 388"/>
            <p:cNvSpPr/>
            <p:nvPr/>
          </p:nvSpPr>
          <p:spPr bwMode="auto">
            <a:xfrm>
              <a:off x="9658968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29" name="Rectangle 389"/>
            <p:cNvSpPr/>
            <p:nvPr/>
          </p:nvSpPr>
          <p:spPr bwMode="auto">
            <a:xfrm>
              <a:off x="9747088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0" name="Rectangle 390"/>
            <p:cNvSpPr/>
            <p:nvPr/>
          </p:nvSpPr>
          <p:spPr bwMode="auto">
            <a:xfrm>
              <a:off x="9835208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1" name="Rectangle 391"/>
            <p:cNvSpPr/>
            <p:nvPr/>
          </p:nvSpPr>
          <p:spPr bwMode="auto">
            <a:xfrm>
              <a:off x="10011444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2" name="Rectangle 392"/>
            <p:cNvSpPr/>
            <p:nvPr/>
          </p:nvSpPr>
          <p:spPr bwMode="auto">
            <a:xfrm>
              <a:off x="9923327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3" name="Rectangle 393"/>
            <p:cNvSpPr/>
            <p:nvPr/>
          </p:nvSpPr>
          <p:spPr bwMode="auto">
            <a:xfrm>
              <a:off x="9482732" y="385980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4" name="Rectangle 394"/>
            <p:cNvSpPr/>
            <p:nvPr/>
          </p:nvSpPr>
          <p:spPr bwMode="auto">
            <a:xfrm>
              <a:off x="9306492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5" name="Rectangle 395"/>
            <p:cNvSpPr/>
            <p:nvPr/>
          </p:nvSpPr>
          <p:spPr bwMode="auto">
            <a:xfrm>
              <a:off x="9394612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6" name="Rectangle 396"/>
            <p:cNvSpPr/>
            <p:nvPr/>
          </p:nvSpPr>
          <p:spPr bwMode="auto">
            <a:xfrm>
              <a:off x="9482729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7" name="Rectangle 397"/>
            <p:cNvSpPr/>
            <p:nvPr/>
          </p:nvSpPr>
          <p:spPr bwMode="auto">
            <a:xfrm>
              <a:off x="9570848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8" name="Rectangle 398"/>
            <p:cNvSpPr/>
            <p:nvPr/>
          </p:nvSpPr>
          <p:spPr bwMode="auto">
            <a:xfrm>
              <a:off x="9658968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39" name="Rectangle 399"/>
            <p:cNvSpPr/>
            <p:nvPr/>
          </p:nvSpPr>
          <p:spPr bwMode="auto">
            <a:xfrm>
              <a:off x="9747088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0" name="Rectangle 400"/>
            <p:cNvSpPr/>
            <p:nvPr/>
          </p:nvSpPr>
          <p:spPr bwMode="auto">
            <a:xfrm>
              <a:off x="9835204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1" name="Rectangle 401"/>
            <p:cNvSpPr/>
            <p:nvPr/>
          </p:nvSpPr>
          <p:spPr bwMode="auto">
            <a:xfrm>
              <a:off x="9921287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2" name="Rectangle 402"/>
            <p:cNvSpPr/>
            <p:nvPr/>
          </p:nvSpPr>
          <p:spPr bwMode="auto">
            <a:xfrm>
              <a:off x="10011444" y="394579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3" name="Rectangle 403"/>
            <p:cNvSpPr/>
            <p:nvPr/>
          </p:nvSpPr>
          <p:spPr bwMode="auto">
            <a:xfrm>
              <a:off x="9306492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4" name="Rectangle 404"/>
            <p:cNvSpPr/>
            <p:nvPr/>
          </p:nvSpPr>
          <p:spPr bwMode="auto">
            <a:xfrm>
              <a:off x="9394612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5" name="Rectangle 405"/>
            <p:cNvSpPr/>
            <p:nvPr/>
          </p:nvSpPr>
          <p:spPr bwMode="auto">
            <a:xfrm>
              <a:off x="9482729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6" name="Rectangle 406"/>
            <p:cNvSpPr/>
            <p:nvPr/>
          </p:nvSpPr>
          <p:spPr bwMode="auto">
            <a:xfrm>
              <a:off x="9570848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7" name="Rectangle 407"/>
            <p:cNvSpPr/>
            <p:nvPr/>
          </p:nvSpPr>
          <p:spPr bwMode="auto">
            <a:xfrm>
              <a:off x="9658968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8" name="Rectangle 408"/>
            <p:cNvSpPr/>
            <p:nvPr/>
          </p:nvSpPr>
          <p:spPr bwMode="auto">
            <a:xfrm>
              <a:off x="9747088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49" name="Rectangle 409"/>
            <p:cNvSpPr/>
            <p:nvPr/>
          </p:nvSpPr>
          <p:spPr bwMode="auto">
            <a:xfrm>
              <a:off x="9835204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0" name="Rectangle 410"/>
            <p:cNvSpPr/>
            <p:nvPr/>
          </p:nvSpPr>
          <p:spPr bwMode="auto">
            <a:xfrm>
              <a:off x="9921287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1" name="Rectangle 411"/>
            <p:cNvSpPr/>
            <p:nvPr/>
          </p:nvSpPr>
          <p:spPr bwMode="auto">
            <a:xfrm>
              <a:off x="10011444" y="403177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2" name="Rectangle 412"/>
            <p:cNvSpPr/>
            <p:nvPr/>
          </p:nvSpPr>
          <p:spPr bwMode="auto">
            <a:xfrm>
              <a:off x="9306492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3" name="Rectangle 413"/>
            <p:cNvSpPr/>
            <p:nvPr/>
          </p:nvSpPr>
          <p:spPr bwMode="auto">
            <a:xfrm>
              <a:off x="9394612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4" name="Rectangle 414"/>
            <p:cNvSpPr/>
            <p:nvPr/>
          </p:nvSpPr>
          <p:spPr bwMode="auto">
            <a:xfrm>
              <a:off x="9570851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5" name="Rectangle 415"/>
            <p:cNvSpPr/>
            <p:nvPr/>
          </p:nvSpPr>
          <p:spPr bwMode="auto">
            <a:xfrm>
              <a:off x="9658968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6" name="Rectangle 416"/>
            <p:cNvSpPr/>
            <p:nvPr/>
          </p:nvSpPr>
          <p:spPr bwMode="auto">
            <a:xfrm>
              <a:off x="9747088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7" name="Rectangle 417"/>
            <p:cNvSpPr/>
            <p:nvPr/>
          </p:nvSpPr>
          <p:spPr bwMode="auto">
            <a:xfrm>
              <a:off x="9835208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8" name="Rectangle 418"/>
            <p:cNvSpPr/>
            <p:nvPr/>
          </p:nvSpPr>
          <p:spPr bwMode="auto">
            <a:xfrm>
              <a:off x="10011444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59" name="Rectangle 419"/>
            <p:cNvSpPr/>
            <p:nvPr/>
          </p:nvSpPr>
          <p:spPr bwMode="auto">
            <a:xfrm>
              <a:off x="9923327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0" name="Rectangle 420"/>
            <p:cNvSpPr/>
            <p:nvPr/>
          </p:nvSpPr>
          <p:spPr bwMode="auto">
            <a:xfrm>
              <a:off x="9482732" y="411776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1" name="Rectangle 421"/>
            <p:cNvSpPr/>
            <p:nvPr/>
          </p:nvSpPr>
          <p:spPr bwMode="auto">
            <a:xfrm>
              <a:off x="9306492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2" name="Rectangle 422"/>
            <p:cNvSpPr/>
            <p:nvPr/>
          </p:nvSpPr>
          <p:spPr bwMode="auto">
            <a:xfrm>
              <a:off x="9394612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3" name="Rectangle 423"/>
            <p:cNvSpPr/>
            <p:nvPr/>
          </p:nvSpPr>
          <p:spPr bwMode="auto">
            <a:xfrm>
              <a:off x="9482729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4" name="Rectangle 424"/>
            <p:cNvSpPr/>
            <p:nvPr/>
          </p:nvSpPr>
          <p:spPr bwMode="auto">
            <a:xfrm>
              <a:off x="9570848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5" name="Rectangle 425"/>
            <p:cNvSpPr/>
            <p:nvPr/>
          </p:nvSpPr>
          <p:spPr bwMode="auto">
            <a:xfrm>
              <a:off x="9658968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6" name="Rectangle 426"/>
            <p:cNvSpPr/>
            <p:nvPr/>
          </p:nvSpPr>
          <p:spPr bwMode="auto">
            <a:xfrm>
              <a:off x="9747088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7" name="Rectangle 427"/>
            <p:cNvSpPr/>
            <p:nvPr/>
          </p:nvSpPr>
          <p:spPr bwMode="auto">
            <a:xfrm>
              <a:off x="9835204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8" name="Rectangle 428"/>
            <p:cNvSpPr/>
            <p:nvPr/>
          </p:nvSpPr>
          <p:spPr bwMode="auto">
            <a:xfrm>
              <a:off x="9921287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69" name="Rectangle 429"/>
            <p:cNvSpPr/>
            <p:nvPr/>
          </p:nvSpPr>
          <p:spPr bwMode="auto">
            <a:xfrm>
              <a:off x="10011444" y="420374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0" name="Rectangle 430"/>
            <p:cNvSpPr/>
            <p:nvPr/>
          </p:nvSpPr>
          <p:spPr bwMode="auto">
            <a:xfrm>
              <a:off x="9306492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1" name="Rectangle 431"/>
            <p:cNvSpPr/>
            <p:nvPr/>
          </p:nvSpPr>
          <p:spPr bwMode="auto">
            <a:xfrm>
              <a:off x="9394612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2" name="Rectangle 432"/>
            <p:cNvSpPr/>
            <p:nvPr/>
          </p:nvSpPr>
          <p:spPr bwMode="auto">
            <a:xfrm>
              <a:off x="9482729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3" name="Rectangle 433"/>
            <p:cNvSpPr/>
            <p:nvPr/>
          </p:nvSpPr>
          <p:spPr bwMode="auto">
            <a:xfrm>
              <a:off x="9570848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4" name="Rectangle 434"/>
            <p:cNvSpPr/>
            <p:nvPr/>
          </p:nvSpPr>
          <p:spPr bwMode="auto">
            <a:xfrm>
              <a:off x="9658968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5" name="Rectangle 435"/>
            <p:cNvSpPr/>
            <p:nvPr/>
          </p:nvSpPr>
          <p:spPr bwMode="auto">
            <a:xfrm>
              <a:off x="9747088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6" name="Rectangle 436"/>
            <p:cNvSpPr/>
            <p:nvPr/>
          </p:nvSpPr>
          <p:spPr bwMode="auto">
            <a:xfrm>
              <a:off x="9835204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7" name="Rectangle 437"/>
            <p:cNvSpPr/>
            <p:nvPr/>
          </p:nvSpPr>
          <p:spPr bwMode="auto">
            <a:xfrm>
              <a:off x="9921287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8" name="Rectangle 438"/>
            <p:cNvSpPr/>
            <p:nvPr/>
          </p:nvSpPr>
          <p:spPr bwMode="auto">
            <a:xfrm>
              <a:off x="10011444" y="428973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79" name="Rectangle 439"/>
            <p:cNvSpPr/>
            <p:nvPr/>
          </p:nvSpPr>
          <p:spPr bwMode="auto">
            <a:xfrm>
              <a:off x="9306492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0" name="Rectangle 440"/>
            <p:cNvSpPr/>
            <p:nvPr/>
          </p:nvSpPr>
          <p:spPr bwMode="auto">
            <a:xfrm>
              <a:off x="9394612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1" name="Rectangle 441"/>
            <p:cNvSpPr/>
            <p:nvPr/>
          </p:nvSpPr>
          <p:spPr bwMode="auto">
            <a:xfrm>
              <a:off x="9570851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2" name="Rectangle 442"/>
            <p:cNvSpPr/>
            <p:nvPr/>
          </p:nvSpPr>
          <p:spPr bwMode="auto">
            <a:xfrm>
              <a:off x="9658968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3" name="Rectangle 443"/>
            <p:cNvSpPr/>
            <p:nvPr/>
          </p:nvSpPr>
          <p:spPr bwMode="auto">
            <a:xfrm>
              <a:off x="9747088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4" name="Rectangle 444"/>
            <p:cNvSpPr/>
            <p:nvPr/>
          </p:nvSpPr>
          <p:spPr bwMode="auto">
            <a:xfrm>
              <a:off x="9835208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5" name="Rectangle 445"/>
            <p:cNvSpPr/>
            <p:nvPr/>
          </p:nvSpPr>
          <p:spPr bwMode="auto">
            <a:xfrm>
              <a:off x="10011444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6" name="Rectangle 446"/>
            <p:cNvSpPr/>
            <p:nvPr/>
          </p:nvSpPr>
          <p:spPr bwMode="auto">
            <a:xfrm>
              <a:off x="9923327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7" name="Rectangle 447"/>
            <p:cNvSpPr/>
            <p:nvPr/>
          </p:nvSpPr>
          <p:spPr bwMode="auto">
            <a:xfrm>
              <a:off x="9482732" y="437571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8" name="Rectangle 448"/>
            <p:cNvSpPr/>
            <p:nvPr/>
          </p:nvSpPr>
          <p:spPr bwMode="auto">
            <a:xfrm>
              <a:off x="9306492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89" name="Rectangle 449"/>
            <p:cNvSpPr/>
            <p:nvPr/>
          </p:nvSpPr>
          <p:spPr bwMode="auto">
            <a:xfrm>
              <a:off x="9394612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0" name="Rectangle 450"/>
            <p:cNvSpPr/>
            <p:nvPr/>
          </p:nvSpPr>
          <p:spPr bwMode="auto">
            <a:xfrm>
              <a:off x="9482729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1" name="Rectangle 451"/>
            <p:cNvSpPr/>
            <p:nvPr/>
          </p:nvSpPr>
          <p:spPr bwMode="auto">
            <a:xfrm>
              <a:off x="9570848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2" name="Rectangle 452"/>
            <p:cNvSpPr/>
            <p:nvPr/>
          </p:nvSpPr>
          <p:spPr bwMode="auto">
            <a:xfrm>
              <a:off x="9658968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3" name="Rectangle 453"/>
            <p:cNvSpPr/>
            <p:nvPr/>
          </p:nvSpPr>
          <p:spPr bwMode="auto">
            <a:xfrm>
              <a:off x="9747088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4" name="Rectangle 454"/>
            <p:cNvSpPr/>
            <p:nvPr/>
          </p:nvSpPr>
          <p:spPr bwMode="auto">
            <a:xfrm>
              <a:off x="9835204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5" name="Rectangle 455"/>
            <p:cNvSpPr/>
            <p:nvPr/>
          </p:nvSpPr>
          <p:spPr bwMode="auto">
            <a:xfrm>
              <a:off x="9921287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6" name="Rectangle 456"/>
            <p:cNvSpPr/>
            <p:nvPr/>
          </p:nvSpPr>
          <p:spPr bwMode="auto">
            <a:xfrm>
              <a:off x="10011444" y="446170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7" name="Rectangle 457"/>
            <p:cNvSpPr/>
            <p:nvPr/>
          </p:nvSpPr>
          <p:spPr bwMode="auto">
            <a:xfrm>
              <a:off x="9306492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8" name="Rectangle 458"/>
            <p:cNvSpPr/>
            <p:nvPr/>
          </p:nvSpPr>
          <p:spPr bwMode="auto">
            <a:xfrm>
              <a:off x="9394612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499" name="Rectangle 459"/>
            <p:cNvSpPr/>
            <p:nvPr/>
          </p:nvSpPr>
          <p:spPr bwMode="auto">
            <a:xfrm>
              <a:off x="9482729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0" name="Rectangle 460"/>
            <p:cNvSpPr/>
            <p:nvPr/>
          </p:nvSpPr>
          <p:spPr bwMode="auto">
            <a:xfrm>
              <a:off x="9570848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1" name="Rectangle 461"/>
            <p:cNvSpPr/>
            <p:nvPr/>
          </p:nvSpPr>
          <p:spPr bwMode="auto">
            <a:xfrm>
              <a:off x="9658968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2" name="Rectangle 462"/>
            <p:cNvSpPr/>
            <p:nvPr/>
          </p:nvSpPr>
          <p:spPr bwMode="auto">
            <a:xfrm>
              <a:off x="9747088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3" name="Rectangle 463"/>
            <p:cNvSpPr/>
            <p:nvPr/>
          </p:nvSpPr>
          <p:spPr bwMode="auto">
            <a:xfrm>
              <a:off x="9835204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4" name="Rectangle 464"/>
            <p:cNvSpPr/>
            <p:nvPr/>
          </p:nvSpPr>
          <p:spPr bwMode="auto">
            <a:xfrm>
              <a:off x="9921287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5" name="Rectangle 465"/>
            <p:cNvSpPr/>
            <p:nvPr/>
          </p:nvSpPr>
          <p:spPr bwMode="auto">
            <a:xfrm>
              <a:off x="10011444" y="454768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6" name="Rectangle 466"/>
            <p:cNvSpPr/>
            <p:nvPr/>
          </p:nvSpPr>
          <p:spPr bwMode="auto">
            <a:xfrm>
              <a:off x="9306492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7" name="Rectangle 467"/>
            <p:cNvSpPr/>
            <p:nvPr/>
          </p:nvSpPr>
          <p:spPr bwMode="auto">
            <a:xfrm>
              <a:off x="9394612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8" name="Rectangle 468"/>
            <p:cNvSpPr/>
            <p:nvPr/>
          </p:nvSpPr>
          <p:spPr bwMode="auto">
            <a:xfrm>
              <a:off x="9570851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09" name="Rectangle 469"/>
            <p:cNvSpPr/>
            <p:nvPr/>
          </p:nvSpPr>
          <p:spPr bwMode="auto">
            <a:xfrm>
              <a:off x="9658968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0" name="Rectangle 470"/>
            <p:cNvSpPr/>
            <p:nvPr/>
          </p:nvSpPr>
          <p:spPr bwMode="auto">
            <a:xfrm>
              <a:off x="9747088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1" name="Rectangle 471"/>
            <p:cNvSpPr/>
            <p:nvPr/>
          </p:nvSpPr>
          <p:spPr bwMode="auto">
            <a:xfrm>
              <a:off x="9835208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2" name="Rectangle 472"/>
            <p:cNvSpPr/>
            <p:nvPr/>
          </p:nvSpPr>
          <p:spPr bwMode="auto">
            <a:xfrm>
              <a:off x="10011444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3" name="Rectangle 473"/>
            <p:cNvSpPr/>
            <p:nvPr/>
          </p:nvSpPr>
          <p:spPr bwMode="auto">
            <a:xfrm>
              <a:off x="9923327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4" name="Rectangle 474"/>
            <p:cNvSpPr/>
            <p:nvPr/>
          </p:nvSpPr>
          <p:spPr bwMode="auto">
            <a:xfrm>
              <a:off x="9482732" y="463367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5" name="Rectangle 475"/>
            <p:cNvSpPr/>
            <p:nvPr/>
          </p:nvSpPr>
          <p:spPr bwMode="auto">
            <a:xfrm>
              <a:off x="9306492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6" name="Rectangle 476"/>
            <p:cNvSpPr/>
            <p:nvPr/>
          </p:nvSpPr>
          <p:spPr bwMode="auto">
            <a:xfrm>
              <a:off x="9394612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7" name="Rectangle 477"/>
            <p:cNvSpPr/>
            <p:nvPr/>
          </p:nvSpPr>
          <p:spPr bwMode="auto">
            <a:xfrm>
              <a:off x="9482729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8" name="Rectangle 478"/>
            <p:cNvSpPr/>
            <p:nvPr/>
          </p:nvSpPr>
          <p:spPr bwMode="auto">
            <a:xfrm>
              <a:off x="9570848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19" name="Rectangle 479"/>
            <p:cNvSpPr/>
            <p:nvPr/>
          </p:nvSpPr>
          <p:spPr bwMode="auto">
            <a:xfrm>
              <a:off x="9658968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0" name="Rectangle 480"/>
            <p:cNvSpPr/>
            <p:nvPr/>
          </p:nvSpPr>
          <p:spPr bwMode="auto">
            <a:xfrm>
              <a:off x="9747088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1" name="Rectangle 481"/>
            <p:cNvSpPr/>
            <p:nvPr/>
          </p:nvSpPr>
          <p:spPr bwMode="auto">
            <a:xfrm>
              <a:off x="9835204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2" name="Rectangle 482"/>
            <p:cNvSpPr/>
            <p:nvPr/>
          </p:nvSpPr>
          <p:spPr bwMode="auto">
            <a:xfrm>
              <a:off x="9921287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3" name="Rectangle 483"/>
            <p:cNvSpPr/>
            <p:nvPr/>
          </p:nvSpPr>
          <p:spPr bwMode="auto">
            <a:xfrm>
              <a:off x="10011444" y="471965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4" name="Rectangle 484"/>
            <p:cNvSpPr/>
            <p:nvPr/>
          </p:nvSpPr>
          <p:spPr bwMode="auto">
            <a:xfrm>
              <a:off x="9306492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5" name="Rectangle 485"/>
            <p:cNvSpPr/>
            <p:nvPr/>
          </p:nvSpPr>
          <p:spPr bwMode="auto">
            <a:xfrm>
              <a:off x="9394612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6" name="Rectangle 486"/>
            <p:cNvSpPr/>
            <p:nvPr/>
          </p:nvSpPr>
          <p:spPr bwMode="auto">
            <a:xfrm>
              <a:off x="9482729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7" name="Rectangle 487"/>
            <p:cNvSpPr/>
            <p:nvPr/>
          </p:nvSpPr>
          <p:spPr bwMode="auto">
            <a:xfrm>
              <a:off x="9570848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8" name="Rectangle 488"/>
            <p:cNvSpPr/>
            <p:nvPr/>
          </p:nvSpPr>
          <p:spPr bwMode="auto">
            <a:xfrm>
              <a:off x="9658968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29" name="Rectangle 489"/>
            <p:cNvSpPr/>
            <p:nvPr/>
          </p:nvSpPr>
          <p:spPr bwMode="auto">
            <a:xfrm>
              <a:off x="9747088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0" name="Rectangle 490"/>
            <p:cNvSpPr/>
            <p:nvPr/>
          </p:nvSpPr>
          <p:spPr bwMode="auto">
            <a:xfrm>
              <a:off x="9835204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1" name="Rectangle 491"/>
            <p:cNvSpPr/>
            <p:nvPr/>
          </p:nvSpPr>
          <p:spPr bwMode="auto">
            <a:xfrm>
              <a:off x="9921287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2" name="Rectangle 492"/>
            <p:cNvSpPr/>
            <p:nvPr/>
          </p:nvSpPr>
          <p:spPr bwMode="auto">
            <a:xfrm>
              <a:off x="10011444" y="480564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3" name="Rectangle 493"/>
            <p:cNvSpPr/>
            <p:nvPr/>
          </p:nvSpPr>
          <p:spPr bwMode="auto">
            <a:xfrm>
              <a:off x="9306492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4" name="Rectangle 494"/>
            <p:cNvSpPr/>
            <p:nvPr/>
          </p:nvSpPr>
          <p:spPr bwMode="auto">
            <a:xfrm>
              <a:off x="9394612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5" name="Rectangle 495"/>
            <p:cNvSpPr/>
            <p:nvPr/>
          </p:nvSpPr>
          <p:spPr bwMode="auto">
            <a:xfrm>
              <a:off x="9570851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6" name="Rectangle 496"/>
            <p:cNvSpPr/>
            <p:nvPr/>
          </p:nvSpPr>
          <p:spPr bwMode="auto">
            <a:xfrm>
              <a:off x="9658968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7" name="Rectangle 497"/>
            <p:cNvSpPr/>
            <p:nvPr/>
          </p:nvSpPr>
          <p:spPr bwMode="auto">
            <a:xfrm>
              <a:off x="9747088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8" name="Rectangle 498"/>
            <p:cNvSpPr/>
            <p:nvPr/>
          </p:nvSpPr>
          <p:spPr bwMode="auto">
            <a:xfrm>
              <a:off x="9835208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39" name="Rectangle 499"/>
            <p:cNvSpPr/>
            <p:nvPr/>
          </p:nvSpPr>
          <p:spPr bwMode="auto">
            <a:xfrm>
              <a:off x="10011444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0" name="Rectangle 500"/>
            <p:cNvSpPr/>
            <p:nvPr/>
          </p:nvSpPr>
          <p:spPr bwMode="auto">
            <a:xfrm>
              <a:off x="9923327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1" name="Rectangle 501"/>
            <p:cNvSpPr/>
            <p:nvPr/>
          </p:nvSpPr>
          <p:spPr bwMode="auto">
            <a:xfrm>
              <a:off x="9482732" y="489162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2" name="Rectangle 502"/>
            <p:cNvSpPr/>
            <p:nvPr/>
          </p:nvSpPr>
          <p:spPr bwMode="auto">
            <a:xfrm>
              <a:off x="9306492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3" name="Rectangle 503"/>
            <p:cNvSpPr/>
            <p:nvPr/>
          </p:nvSpPr>
          <p:spPr bwMode="auto">
            <a:xfrm>
              <a:off x="9394612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4" name="Rectangle 504"/>
            <p:cNvSpPr/>
            <p:nvPr/>
          </p:nvSpPr>
          <p:spPr bwMode="auto">
            <a:xfrm>
              <a:off x="9482729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5" name="Rectangle 505"/>
            <p:cNvSpPr/>
            <p:nvPr/>
          </p:nvSpPr>
          <p:spPr bwMode="auto">
            <a:xfrm>
              <a:off x="9570848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6" name="Rectangle 506"/>
            <p:cNvSpPr/>
            <p:nvPr/>
          </p:nvSpPr>
          <p:spPr bwMode="auto">
            <a:xfrm>
              <a:off x="9658968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7" name="Rectangle 507"/>
            <p:cNvSpPr/>
            <p:nvPr/>
          </p:nvSpPr>
          <p:spPr bwMode="auto">
            <a:xfrm>
              <a:off x="9747088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8" name="Rectangle 508"/>
            <p:cNvSpPr/>
            <p:nvPr/>
          </p:nvSpPr>
          <p:spPr bwMode="auto">
            <a:xfrm>
              <a:off x="9835204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49" name="Rectangle 509"/>
            <p:cNvSpPr/>
            <p:nvPr/>
          </p:nvSpPr>
          <p:spPr bwMode="auto">
            <a:xfrm>
              <a:off x="9921287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0" name="Rectangle 510"/>
            <p:cNvSpPr/>
            <p:nvPr/>
          </p:nvSpPr>
          <p:spPr bwMode="auto">
            <a:xfrm>
              <a:off x="10011444" y="4977612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1" name="Rectangle 511"/>
            <p:cNvSpPr/>
            <p:nvPr/>
          </p:nvSpPr>
          <p:spPr bwMode="auto">
            <a:xfrm>
              <a:off x="9306492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2" name="Rectangle 512"/>
            <p:cNvSpPr/>
            <p:nvPr/>
          </p:nvSpPr>
          <p:spPr bwMode="auto">
            <a:xfrm>
              <a:off x="9394612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3" name="Rectangle 513"/>
            <p:cNvSpPr/>
            <p:nvPr/>
          </p:nvSpPr>
          <p:spPr bwMode="auto">
            <a:xfrm>
              <a:off x="9482729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4" name="Rectangle 514"/>
            <p:cNvSpPr/>
            <p:nvPr/>
          </p:nvSpPr>
          <p:spPr bwMode="auto">
            <a:xfrm>
              <a:off x="9570848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5" name="Rectangle 515"/>
            <p:cNvSpPr/>
            <p:nvPr/>
          </p:nvSpPr>
          <p:spPr bwMode="auto">
            <a:xfrm>
              <a:off x="9658968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6" name="Rectangle 516"/>
            <p:cNvSpPr/>
            <p:nvPr/>
          </p:nvSpPr>
          <p:spPr bwMode="auto">
            <a:xfrm>
              <a:off x="9747088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7" name="Rectangle 517"/>
            <p:cNvSpPr/>
            <p:nvPr/>
          </p:nvSpPr>
          <p:spPr bwMode="auto">
            <a:xfrm>
              <a:off x="9835204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8" name="Rectangle 518"/>
            <p:cNvSpPr/>
            <p:nvPr/>
          </p:nvSpPr>
          <p:spPr bwMode="auto">
            <a:xfrm>
              <a:off x="9921287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559" name="Rectangle 519"/>
            <p:cNvSpPr/>
            <p:nvPr/>
          </p:nvSpPr>
          <p:spPr bwMode="auto">
            <a:xfrm>
              <a:off x="10011444" y="5063597"/>
              <a:ext cx="74883" cy="7276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grpSp>
          <p:nvGrpSpPr>
            <p:cNvPr id="677" name="Group 647"/>
            <p:cNvGrpSpPr/>
            <p:nvPr/>
          </p:nvGrpSpPr>
          <p:grpSpPr>
            <a:xfrm>
              <a:off x="9302194" y="4101500"/>
              <a:ext cx="779835" cy="72760"/>
              <a:chOff x="7631193" y="4954107"/>
              <a:chExt cx="779835" cy="72760"/>
            </a:xfrm>
          </p:grpSpPr>
          <p:sp>
            <p:nvSpPr>
              <p:cNvPr id="678" name="Rectangle 648"/>
              <p:cNvSpPr/>
              <p:nvPr/>
            </p:nvSpPr>
            <p:spPr bwMode="auto">
              <a:xfrm>
                <a:off x="7631193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79" name="Rectangle 649"/>
              <p:cNvSpPr/>
              <p:nvPr/>
            </p:nvSpPr>
            <p:spPr bwMode="auto">
              <a:xfrm>
                <a:off x="7719313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0" name="Rectangle 650"/>
              <p:cNvSpPr/>
              <p:nvPr/>
            </p:nvSpPr>
            <p:spPr bwMode="auto">
              <a:xfrm>
                <a:off x="7807430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1" name="Rectangle 651"/>
              <p:cNvSpPr/>
              <p:nvPr/>
            </p:nvSpPr>
            <p:spPr bwMode="auto">
              <a:xfrm>
                <a:off x="7895549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2" name="Rectangle 652"/>
              <p:cNvSpPr/>
              <p:nvPr/>
            </p:nvSpPr>
            <p:spPr bwMode="auto">
              <a:xfrm>
                <a:off x="7983669" y="4954107"/>
                <a:ext cx="74883" cy="727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3" name="Rectangle 653"/>
              <p:cNvSpPr/>
              <p:nvPr/>
            </p:nvSpPr>
            <p:spPr bwMode="auto">
              <a:xfrm>
                <a:off x="8071789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4" name="Rectangle 654"/>
              <p:cNvSpPr/>
              <p:nvPr/>
            </p:nvSpPr>
            <p:spPr bwMode="auto">
              <a:xfrm>
                <a:off x="8159905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5" name="Rectangle 655"/>
              <p:cNvSpPr/>
              <p:nvPr/>
            </p:nvSpPr>
            <p:spPr bwMode="auto">
              <a:xfrm>
                <a:off x="8245988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6" name="Rectangle 656"/>
              <p:cNvSpPr/>
              <p:nvPr/>
            </p:nvSpPr>
            <p:spPr bwMode="auto">
              <a:xfrm>
                <a:off x="8336145" y="4954107"/>
                <a:ext cx="74883" cy="72760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87" name="Rectangle 658"/>
            <p:cNvSpPr/>
            <p:nvPr/>
          </p:nvSpPr>
          <p:spPr>
            <a:xfrm>
              <a:off x="7401867" y="5506048"/>
              <a:ext cx="36482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"/>
                  <a:cs typeface="Century Gothic"/>
                </a:rPr>
                <a:t>low-rank on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"/>
                  <a:cs typeface="Century Gothic"/>
                </a:rPr>
                <a:t>Hankel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"/>
                  <a:cs typeface="Century Gothic"/>
                </a:rPr>
                <a:t> matrix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1"/>
                <p:cNvSpPr/>
                <p:nvPr/>
              </p:nvSpPr>
              <p:spPr>
                <a:xfrm>
                  <a:off x="8765001" y="5169647"/>
                  <a:ext cx="10025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ℋ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8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5001" y="5169647"/>
                  <a:ext cx="1002518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127632" r="-68902" b="-19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2" name="Rectangle 644"/>
            <p:cNvSpPr/>
            <p:nvPr/>
          </p:nvSpPr>
          <p:spPr>
            <a:xfrm>
              <a:off x="9362954" y="2792433"/>
              <a:ext cx="16445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entury Gothic"/>
                  <a:ea typeface=""/>
                  <a:cs typeface="Century Gothic"/>
                </a:rPr>
                <a:t>d2: shot2</a:t>
              </a:r>
              <a:endPara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/>
                <a:ea typeface=""/>
                <a:cs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Century Gothic"/>
                </a:rPr>
                <a:t>blip-down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573001" y="1587653"/>
              <a:ext cx="1537557" cy="806678"/>
              <a:chOff x="6486212" y="3494327"/>
              <a:chExt cx="2984547" cy="1801083"/>
            </a:xfrm>
          </p:grpSpPr>
          <p:cxnSp>
            <p:nvCxnSpPr>
              <p:cNvPr id="705" name="Straight Arrow Connector 1279"/>
              <p:cNvCxnSpPr/>
              <p:nvPr/>
            </p:nvCxnSpPr>
            <p:spPr>
              <a:xfrm flipH="1">
                <a:off x="6486212" y="3494327"/>
                <a:ext cx="2703296" cy="2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6" name="Straight Connector 1280"/>
              <p:cNvCxnSpPr/>
              <p:nvPr/>
            </p:nvCxnSpPr>
            <p:spPr>
              <a:xfrm rot="10800000" flipH="1" flipV="1">
                <a:off x="6523786" y="3497109"/>
                <a:ext cx="1359" cy="875419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7" name="Straight Arrow Connector 1281"/>
              <p:cNvCxnSpPr/>
              <p:nvPr/>
            </p:nvCxnSpPr>
            <p:spPr>
              <a:xfrm rot="10800000">
                <a:off x="6767467" y="4361806"/>
                <a:ext cx="270329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cxnSp>
          <p:cxnSp>
            <p:nvCxnSpPr>
              <p:cNvPr id="708" name="Straight Arrow Connector 1282"/>
              <p:cNvCxnSpPr/>
              <p:nvPr/>
            </p:nvCxnSpPr>
            <p:spPr>
              <a:xfrm rot="10800000">
                <a:off x="6486212" y="5284781"/>
                <a:ext cx="270329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9" name="Straight Connector 1284"/>
              <p:cNvCxnSpPr/>
              <p:nvPr/>
            </p:nvCxnSpPr>
            <p:spPr>
              <a:xfrm rot="10800000" flipV="1">
                <a:off x="9194934" y="4394981"/>
                <a:ext cx="3" cy="900429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" name="组合 1"/>
            <p:cNvGrpSpPr/>
            <p:nvPr/>
          </p:nvGrpSpPr>
          <p:grpSpPr>
            <a:xfrm>
              <a:off x="7448183" y="713637"/>
              <a:ext cx="1971185" cy="2949633"/>
              <a:chOff x="7783412" y="704584"/>
              <a:chExt cx="1971185" cy="2949633"/>
            </a:xfrm>
          </p:grpSpPr>
          <p:pic>
            <p:nvPicPr>
              <p:cNvPr id="54" name="Picture 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GlowDiffused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1519" y="704584"/>
                <a:ext cx="1644591" cy="2055737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</p:pic>
          <p:grpSp>
            <p:nvGrpSpPr>
              <p:cNvPr id="55" name="Group 9"/>
              <p:cNvGrpSpPr/>
              <p:nvPr/>
            </p:nvGrpSpPr>
            <p:grpSpPr>
              <a:xfrm>
                <a:off x="8071163" y="818203"/>
                <a:ext cx="339381" cy="362505"/>
                <a:chOff x="6146531" y="2079873"/>
                <a:chExt cx="236472" cy="239625"/>
              </a:xfrm>
            </p:grpSpPr>
            <p:sp>
              <p:nvSpPr>
                <p:cNvPr id="56" name="Oval 10"/>
                <p:cNvSpPr/>
                <p:nvPr/>
              </p:nvSpPr>
              <p:spPr bwMode="auto">
                <a:xfrm>
                  <a:off x="6146531" y="2079873"/>
                  <a:ext cx="236472" cy="239625"/>
                </a:xfrm>
                <a:prstGeom prst="ellipse">
                  <a:avLst/>
                </a:prstGeom>
                <a:solidFill>
                  <a:srgbClr val="00B050">
                    <a:alpha val="26000"/>
                  </a:srgbClr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11"/>
                <p:cNvSpPr/>
                <p:nvPr/>
              </p:nvSpPr>
              <p:spPr bwMode="auto">
                <a:xfrm>
                  <a:off x="6227328" y="2163301"/>
                  <a:ext cx="74883" cy="7276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Right Arrow 30"/>
              <p:cNvSpPr/>
              <p:nvPr/>
            </p:nvSpPr>
            <p:spPr bwMode="auto">
              <a:xfrm rot="5400000">
                <a:off x="9319083" y="3218702"/>
                <a:ext cx="560400" cy="310629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0" name="Rectangle 670"/>
              <p:cNvSpPr/>
              <p:nvPr/>
            </p:nvSpPr>
            <p:spPr>
              <a:xfrm>
                <a:off x="7833623" y="1867026"/>
                <a:ext cx="1636902" cy="892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1" name="Rectangle 671"/>
              <p:cNvSpPr/>
              <p:nvPr/>
            </p:nvSpPr>
            <p:spPr>
              <a:xfrm>
                <a:off x="7783412" y="2129166"/>
                <a:ext cx="16978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"/>
                    <a:cs typeface="Century Gothic"/>
                  </a:rPr>
                  <a:t>partial Fourier</a:t>
                </a:r>
              </a:p>
            </p:txBody>
          </p:sp>
          <p:sp>
            <p:nvSpPr>
              <p:cNvPr id="693" name="Rectangle 643"/>
              <p:cNvSpPr/>
              <p:nvPr/>
            </p:nvSpPr>
            <p:spPr>
              <a:xfrm>
                <a:off x="7798813" y="2745414"/>
                <a:ext cx="157999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entury Gothic"/>
                    <a:ea typeface=""/>
                    <a:cs typeface="Century Gothic"/>
                  </a:rPr>
                  <a:t>d1: shot1</a:t>
                </a:r>
                <a:endPara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Gothic"/>
                  <a:ea typeface=""/>
                  <a:cs typeface="Century Gothic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entury Gothic" panose="020F0302020204030204"/>
                    <a:ea typeface="宋体" panose="02010600030101010101" pitchFamily="2" charset="-122"/>
                    <a:cs typeface="Century Gothic"/>
                  </a:rPr>
                  <a:t>blip-up</a:t>
                </a: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7789310" y="767450"/>
                <a:ext cx="1526341" cy="968308"/>
                <a:chOff x="5963156" y="4025992"/>
                <a:chExt cx="2948815" cy="1801082"/>
              </a:xfrm>
            </p:grpSpPr>
            <p:cxnSp>
              <p:nvCxnSpPr>
                <p:cNvPr id="694" name="Straight Arrow Connector 1271"/>
                <p:cNvCxnSpPr/>
                <p:nvPr/>
              </p:nvCxnSpPr>
              <p:spPr>
                <a:xfrm>
                  <a:off x="6153474" y="5827074"/>
                  <a:ext cx="2703293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95" name="Straight Connector 1272"/>
                <p:cNvCxnSpPr/>
                <p:nvPr/>
              </p:nvCxnSpPr>
              <p:spPr>
                <a:xfrm flipH="1" flipV="1">
                  <a:off x="8881754" y="4951656"/>
                  <a:ext cx="1358" cy="87541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96" name="Straight Arrow Connector 1273"/>
                <p:cNvCxnSpPr/>
                <p:nvPr/>
              </p:nvCxnSpPr>
              <p:spPr>
                <a:xfrm>
                  <a:off x="5963156" y="4959595"/>
                  <a:ext cx="270329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</p:cxnSp>
            <p:cxnSp>
              <p:nvCxnSpPr>
                <p:cNvPr id="697" name="Straight Arrow Connector 1274"/>
                <p:cNvCxnSpPr/>
                <p:nvPr/>
              </p:nvCxnSpPr>
              <p:spPr>
                <a:xfrm>
                  <a:off x="6208678" y="4036620"/>
                  <a:ext cx="2703293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98" name="Straight Connector 1276"/>
                <p:cNvCxnSpPr/>
                <p:nvPr/>
              </p:nvCxnSpPr>
              <p:spPr>
                <a:xfrm flipV="1">
                  <a:off x="6240050" y="4025992"/>
                  <a:ext cx="3" cy="90042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cxnSp>
            <p:nvCxnSpPr>
              <p:cNvPr id="13" name="直接箭头连接符 12"/>
              <p:cNvCxnSpPr/>
              <p:nvPr/>
            </p:nvCxnSpPr>
            <p:spPr>
              <a:xfrm>
                <a:off x="8294593" y="995232"/>
                <a:ext cx="4381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直接箭头连接符 709"/>
            <p:cNvCxnSpPr/>
            <p:nvPr/>
          </p:nvCxnSpPr>
          <p:spPr>
            <a:xfrm>
              <a:off x="9901590" y="958980"/>
              <a:ext cx="4381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箭头连接符 710"/>
            <p:cNvCxnSpPr/>
            <p:nvPr/>
          </p:nvCxnSpPr>
          <p:spPr>
            <a:xfrm flipH="1">
              <a:off x="8303884" y="3973074"/>
              <a:ext cx="4355" cy="565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Rectangle 671"/>
            <p:cNvSpPr/>
            <p:nvPr/>
          </p:nvSpPr>
          <p:spPr>
            <a:xfrm>
              <a:off x="9388713" y="1109448"/>
              <a:ext cx="16978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"/>
                  <a:cs typeface="Century Gothic"/>
                </a:rPr>
                <a:t>partial Fourier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433060" y="662617"/>
              <a:ext cx="3617049" cy="55364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861020" y="626469"/>
              <a:ext cx="461965" cy="3323807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/>
            <p:cNvCxnSpPr/>
            <p:nvPr/>
          </p:nvCxnSpPr>
          <p:spPr>
            <a:xfrm flipH="1" flipV="1">
              <a:off x="6849882" y="4381547"/>
              <a:ext cx="482277" cy="1830343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Rectangle 1294">
                  <a:extLst>
                    <a:ext uri="{FF2B5EF4-FFF2-40B4-BE49-F238E27FC236}">
                      <a16:creationId xmlns:a16="http://schemas.microsoft.com/office/drawing/2014/main" id="{9F8D5494-8F43-47AD-B738-AF3CFB4B2543}"/>
                    </a:ext>
                  </a:extLst>
                </p:cNvPr>
                <p:cNvSpPr/>
                <p:nvPr/>
              </p:nvSpPr>
              <p:spPr>
                <a:xfrm>
                  <a:off x="3575887" y="4394355"/>
                  <a:ext cx="2014511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F0302020204030204"/>
                      <a:ea typeface="Century Gothic" panose="020B0502020202020204" pitchFamily="34" charset="0"/>
                      <a:cs typeface="Century Gothic" panose="020B0502020202020204" pitchFamily="34" charset="0"/>
                    </a:rPr>
                    <a:t>parallel imaging with field map </a:t>
                  </a:r>
                  <a14:m>
                    <m:oMath xmlns:m="http://schemas.openxmlformats.org/officeDocument/2006/math">
                      <m:r>
                        <a:rPr kumimoji="0" lang="en-US" altLang="zh-CN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</m:oMath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entury Gothic" panose="020F0302020204030204"/>
                    <a:ea typeface="Century Gothic" panose="020B0502020202020204" pitchFamily="34" charset="0"/>
                    <a:cs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383" name="Rectangle 1294">
                  <a:extLst>
                    <a:ext uri="{FF2B5EF4-FFF2-40B4-BE49-F238E27FC236}">
                      <a16:creationId xmlns:a16="http://schemas.microsoft.com/office/drawing/2014/main" id="{9F8D5494-8F43-47AD-B738-AF3CFB4B2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87" y="4394355"/>
                  <a:ext cx="2014511" cy="584775"/>
                </a:xfrm>
                <a:prstGeom prst="rect">
                  <a:avLst/>
                </a:prstGeom>
                <a:blipFill>
                  <a:blip r:embed="rId13"/>
                  <a:stretch>
                    <a:fillRect t="-3125" r="-484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9DB15301-8951-4AAA-8E82-D149756A4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2056" b="84500" l="28681" r="62917">
                          <a14:foregroundMark x1="31424" y1="31556" x2="29271" y2="60000"/>
                          <a14:foregroundMark x1="29271" y1="60000" x2="44028" y2="78389"/>
                          <a14:foregroundMark x1="44028" y1="78389" x2="59896" y2="62944"/>
                          <a14:foregroundMark x1="59896" y1="62944" x2="59514" y2="37778"/>
                          <a14:foregroundMark x1="59514" y1="37778" x2="44861" y2="22056"/>
                          <a14:foregroundMark x1="44861" y1="22056" x2="31701" y2="29722"/>
                          <a14:foregroundMark x1="31146" y1="42222" x2="27917" y2="67556"/>
                          <a14:foregroundMark x1="27917" y1="67556" x2="43715" y2="81389"/>
                          <a14:foregroundMark x1="43715" y1="81389" x2="45451" y2="55111"/>
                          <a14:foregroundMark x1="45451" y1="55111" x2="30069" y2="43667"/>
                          <a14:foregroundMark x1="28194" y1="38167" x2="27917" y2="64500"/>
                          <a14:foregroundMark x1="27917" y1="64500" x2="39826" y2="83222"/>
                          <a14:foregroundMark x1="39826" y1="83222" x2="58681" y2="77778"/>
                          <a14:foregroundMark x1="58681" y1="77778" x2="63889" y2="53889"/>
                          <a14:foregroundMark x1="63889" y1="53889" x2="51493" y2="35333"/>
                          <a14:foregroundMark x1="51493" y1="35333" x2="33299" y2="35000"/>
                          <a14:foregroundMark x1="33299" y1="35000" x2="28715" y2="36722"/>
                          <a14:foregroundMark x1="35451" y1="77778" x2="53854" y2="84500"/>
                          <a14:foregroundMark x1="53854" y1="84500" x2="36285" y2="77111"/>
                          <a14:foregroundMark x1="36285" y1="77111" x2="34653" y2="78889"/>
                        </a14:backgroundRemoval>
                      </a14:imgEffect>
                    </a14:imgLayer>
                  </a14:imgProps>
                </a:ext>
              </a:extLst>
            </a:blip>
            <a:srcRect l="27809" t="21893" r="33167" b="14402"/>
            <a:stretch/>
          </p:blipFill>
          <p:spPr>
            <a:xfrm>
              <a:off x="3642682" y="1889900"/>
              <a:ext cx="931319" cy="1118408"/>
            </a:xfrm>
            <a:prstGeom prst="rect">
              <a:avLst/>
            </a:prstGeom>
          </p:spPr>
        </p:pic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F825240-A47F-45AC-B755-A19DD6562F53}"/>
                </a:ext>
              </a:extLst>
            </p:cNvPr>
            <p:cNvSpPr/>
            <p:nvPr/>
          </p:nvSpPr>
          <p:spPr>
            <a:xfrm>
              <a:off x="3394249" y="2808868"/>
              <a:ext cx="15103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0078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-128"/>
                  <a:ea typeface="Century Gothic" panose="020B0502020202020204" pitchFamily="34" charset="-128"/>
                  <a:cs typeface=""/>
                </a:rPr>
                <a:t>G</a:t>
              </a:r>
              <a:r>
                <a:rPr kumimoji="0" lang="en-US" sz="22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-128"/>
                  <a:ea typeface="Century Gothic" panose="020B0502020202020204" pitchFamily="34" charset="-128"/>
                  <a:cs typeface=""/>
                </a:rPr>
                <a:t>avg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-128"/>
                  <a:ea typeface="Century Gothic" panose="020B0502020202020204" pitchFamily="34" charset="-128"/>
                  <a:cs typeface=""/>
                </a:rPr>
                <a:t>=1.43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834767D6-D31E-4FCC-8060-F696F702B213}"/>
                </a:ext>
              </a:extLst>
            </p:cNvPr>
            <p:cNvSpPr/>
            <p:nvPr/>
          </p:nvSpPr>
          <p:spPr>
            <a:xfrm>
              <a:off x="3415143" y="3149064"/>
              <a:ext cx="136768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R</a:t>
              </a:r>
              <a:r>
                <a:rPr kumimoji="0" lang="en-US" sz="22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inplane</a:t>
              </a: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=4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8804B53A-0A0C-4C3D-BBBB-64086BA1F67C}"/>
                </a:ext>
              </a:extLst>
            </p:cNvPr>
            <p:cNvSpPr/>
            <p:nvPr/>
          </p:nvSpPr>
          <p:spPr>
            <a:xfrm>
              <a:off x="5373092" y="3164452"/>
              <a:ext cx="20681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2-shot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R</a:t>
              </a:r>
              <a:r>
                <a:rPr kumimoji="0" 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inplane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charset="0"/>
                  <a:ea typeface="Century Gothic" panose="020B0502020202020204" charset="0"/>
                  <a:cs typeface="Century Gothic" panose="020B0502020202020204" charset="0"/>
                </a:rPr>
                <a:t>=4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9A57B6-3E71-4F05-A5B3-6E53E962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3889" b="96667" l="9434" r="92453">
                          <a14:foregroundMark x1="46541" y1="8889" x2="46541" y2="8889"/>
                          <a14:foregroundMark x1="49057" y1="3889" x2="49057" y2="3889"/>
                          <a14:foregroundMark x1="55346" y1="97222" x2="55346" y2="97222"/>
                          <a14:foregroundMark x1="90566" y1="48333" x2="92453" y2="6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2698" y="1867821"/>
              <a:ext cx="1070763" cy="1208532"/>
            </a:xfrm>
            <a:prstGeom prst="rect">
              <a:avLst/>
            </a:prstGeom>
          </p:spPr>
        </p:pic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568F3779-C15B-47B9-8E99-FB781C9B1A86}"/>
                </a:ext>
              </a:extLst>
            </p:cNvPr>
            <p:cNvSpPr/>
            <p:nvPr/>
          </p:nvSpPr>
          <p:spPr>
            <a:xfrm>
              <a:off x="5656787" y="2808868"/>
              <a:ext cx="15103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0078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-128"/>
                  <a:ea typeface="Century Gothic" panose="020B0502020202020204" pitchFamily="34" charset="-128"/>
                  <a:cs typeface=""/>
                </a:rPr>
                <a:t>G</a:t>
              </a:r>
              <a:r>
                <a:rPr kumimoji="0" lang="en-US" sz="22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-128"/>
                  <a:ea typeface="Century Gothic" panose="020B0502020202020204" pitchFamily="34" charset="-128"/>
                  <a:cs typeface=""/>
                </a:rPr>
                <a:t>avg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-128"/>
                  <a:ea typeface="Century Gothic" panose="020B0502020202020204" pitchFamily="34" charset="-128"/>
                  <a:cs typeface=""/>
                </a:rPr>
                <a:t>=1.13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23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0F73-2E0D-47FC-9D32-13E43AB9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Acquired in-vivo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47245-C7E1-47F8-885F-6E63F051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429"/>
            <a:ext cx="6546005" cy="18397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35D3FB-FA33-4F39-8BB4-80EECD948EBD}"/>
              </a:ext>
            </a:extLst>
          </p:cNvPr>
          <p:cNvCxnSpPr>
            <a:cxnSpLocks/>
          </p:cNvCxnSpPr>
          <p:nvPr/>
        </p:nvCxnSpPr>
        <p:spPr>
          <a:xfrm flipV="1">
            <a:off x="5237825" y="2077376"/>
            <a:ext cx="1571348" cy="292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5A2D8-9139-4C26-931E-2F69B13FF134}"/>
              </a:ext>
            </a:extLst>
          </p:cNvPr>
          <p:cNvCxnSpPr>
            <a:cxnSpLocks/>
          </p:cNvCxnSpPr>
          <p:nvPr/>
        </p:nvCxnSpPr>
        <p:spPr>
          <a:xfrm flipV="1">
            <a:off x="7107517" y="2681238"/>
            <a:ext cx="52368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570AA-4AA4-4880-8856-224FCB23756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45861" y="2993437"/>
            <a:ext cx="770676" cy="421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2B435-D925-44E1-96F7-6741D1507D5A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393577" cy="423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FEBC46-FAFC-44BF-86FD-777C5B45C066}"/>
              </a:ext>
            </a:extLst>
          </p:cNvPr>
          <p:cNvSpPr txBox="1"/>
          <p:nvPr/>
        </p:nvSpPr>
        <p:spPr>
          <a:xfrm>
            <a:off x="6787820" y="1872369"/>
            <a:ext cx="378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 </a:t>
            </a:r>
            <a:r>
              <a:rPr lang="en-US" altLang="zh-CN" dirty="0">
                <a:solidFill>
                  <a:srgbClr val="FF0000"/>
                </a:solidFill>
              </a:rPr>
              <a:t>scans for coil sensitivity maps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26388-FDE4-41A5-8CF1-F6CF3BB3A0CB}"/>
              </a:ext>
            </a:extLst>
          </p:cNvPr>
          <p:cNvSpPr txBox="1"/>
          <p:nvPr/>
        </p:nvSpPr>
        <p:spPr>
          <a:xfrm>
            <a:off x="7705817" y="2369976"/>
            <a:ext cx="429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BUDA data with b= 1000 and (32 diffusion directions +2 b=0 images)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3FCBB-2409-4A55-9123-0A5F5A2E50E6}"/>
              </a:ext>
            </a:extLst>
          </p:cNvPr>
          <p:cNvSpPr txBox="1"/>
          <p:nvPr/>
        </p:nvSpPr>
        <p:spPr>
          <a:xfrm>
            <a:off x="8016537" y="3092208"/>
            <a:ext cx="417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BUDA data with b= 2500 and (64 diffusion directions +4 b=0 images)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4F041-0B74-48C0-981E-DF990A002DCD}"/>
              </a:ext>
            </a:extLst>
          </p:cNvPr>
          <p:cNvSpPr txBox="1"/>
          <p:nvPr/>
        </p:nvSpPr>
        <p:spPr>
          <a:xfrm>
            <a:off x="5690318" y="3826922"/>
            <a:ext cx="20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Scan protocols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AB9805-0CDC-4CD6-B9FA-E509A244CDA4}"/>
              </a:ext>
            </a:extLst>
          </p:cNvPr>
          <p:cNvSpPr/>
          <p:nvPr/>
        </p:nvSpPr>
        <p:spPr>
          <a:xfrm>
            <a:off x="1003177" y="3455844"/>
            <a:ext cx="1447060" cy="584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1C25F4-266B-4E21-8855-8D013DCE8AF8}"/>
              </a:ext>
            </a:extLst>
          </p:cNvPr>
          <p:cNvCxnSpPr>
            <a:cxnSpLocks/>
          </p:cNvCxnSpPr>
          <p:nvPr/>
        </p:nvCxnSpPr>
        <p:spPr>
          <a:xfrm>
            <a:off x="1756299" y="4042281"/>
            <a:ext cx="393577" cy="423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C7FECA-B767-4CC9-A014-9477A265B613}"/>
              </a:ext>
            </a:extLst>
          </p:cNvPr>
          <p:cNvSpPr txBox="1"/>
          <p:nvPr/>
        </p:nvSpPr>
        <p:spPr>
          <a:xfrm>
            <a:off x="1350617" y="4440203"/>
            <a:ext cx="21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Diffusion b-tables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1E408-1D47-4A5B-958E-DC74F2CC7192}"/>
              </a:ext>
            </a:extLst>
          </p:cNvPr>
          <p:cNvSpPr txBox="1"/>
          <p:nvPr/>
        </p:nvSpPr>
        <p:spPr>
          <a:xfrm>
            <a:off x="851451" y="5653200"/>
            <a:ext cx="65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these datasets from :</a:t>
            </a:r>
          </a:p>
          <a:p>
            <a:r>
              <a:rPr lang="en-US" dirty="0"/>
              <a:t>And then copy these datasets to ./data/ folder</a:t>
            </a:r>
          </a:p>
        </p:txBody>
      </p:sp>
    </p:spTree>
    <p:extLst>
      <p:ext uri="{BB962C8B-B14F-4D97-AF65-F5344CB8AC3E}">
        <p14:creationId xmlns:p14="http://schemas.microsoft.com/office/powerpoint/2010/main" val="207616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A9C9-9F7A-4B4D-8A33-CB99580E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</a:t>
            </a:r>
            <a:r>
              <a:rPr lang="en-US" dirty="0"/>
              <a:t>can protocol of BUDA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9EF267-7E14-473A-A2F8-6BE1A18E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FOV: 220 mm *220mm, matrix size: 176*176</a:t>
            </a:r>
          </a:p>
          <a:p>
            <a:r>
              <a:rPr lang="en-US" sz="2000" dirty="0"/>
              <a:t>In-plane resolution: 1.25 mm *1.25mm</a:t>
            </a:r>
          </a:p>
          <a:p>
            <a:r>
              <a:rPr lang="en-US" sz="2000" dirty="0"/>
              <a:t>Slice thickness: 2mm</a:t>
            </a:r>
          </a:p>
          <a:p>
            <a:r>
              <a:rPr lang="en-US" sz="2000" dirty="0"/>
              <a:t>Number of slices: 57</a:t>
            </a:r>
          </a:p>
          <a:p>
            <a:r>
              <a:rPr lang="en-US" sz="2000" dirty="0"/>
              <a:t>Number of coils: 32</a:t>
            </a:r>
          </a:p>
          <a:p>
            <a:r>
              <a:rPr lang="en-US" sz="2000" dirty="0"/>
              <a:t>TR/TE = 2800/77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Effective echo-spacing = 0.37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Multi-band factor: 3 with CAPI-shift FOV/2 per shot</a:t>
            </a:r>
          </a:p>
          <a:p>
            <a:r>
              <a:rPr lang="en-US" sz="2000" dirty="0"/>
              <a:t>In-plane acceleration factor :2 per shot</a:t>
            </a:r>
          </a:p>
          <a:p>
            <a:r>
              <a:rPr lang="en-US" sz="2000" dirty="0"/>
              <a:t>partial Fourier factor: 0.75</a:t>
            </a:r>
          </a:p>
          <a:p>
            <a:r>
              <a:rPr lang="en-US" sz="2000" dirty="0"/>
              <a:t>BUDA acquisition with AP shot </a:t>
            </a:r>
            <a:r>
              <a:rPr lang="en-US" sz="2000" dirty="0" err="1"/>
              <a:t>kyshift</a:t>
            </a:r>
            <a:r>
              <a:rPr lang="en-US" sz="2000" dirty="0"/>
              <a:t> 1 and PA shot </a:t>
            </a:r>
            <a:r>
              <a:rPr lang="en-US" sz="2000" dirty="0" err="1"/>
              <a:t>kyshift</a:t>
            </a:r>
            <a:r>
              <a:rPr lang="en-US" sz="2000" dirty="0"/>
              <a:t> 0</a:t>
            </a:r>
          </a:p>
          <a:p>
            <a:r>
              <a:rPr lang="en-US" sz="2000" dirty="0"/>
              <a:t>Two shells: b= 1000 with 32 diffusion directions and b=2500 with 64 diffusion directions</a:t>
            </a:r>
          </a:p>
        </p:txBody>
      </p:sp>
    </p:spTree>
    <p:extLst>
      <p:ext uri="{BB962C8B-B14F-4D97-AF65-F5344CB8AC3E}">
        <p14:creationId xmlns:p14="http://schemas.microsoft.com/office/powerpoint/2010/main" val="275876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3F99-22FB-4609-A002-7B123F08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offline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0B36-4A11-48C9-968E-93EC93A9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reconstruction scripts have been tested on MATLAB 2015b.</a:t>
            </a:r>
          </a:p>
          <a:p>
            <a:r>
              <a:rPr lang="en-US" dirty="0"/>
              <a:t>The reconstruction scripts have been tested on Linux OS.</a:t>
            </a:r>
          </a:p>
          <a:p>
            <a:r>
              <a:rPr lang="en-US" dirty="0"/>
              <a:t>The scripts require BART toolbox and FSL software</a:t>
            </a:r>
          </a:p>
          <a:p>
            <a:pPr lvl="1"/>
            <a:r>
              <a:rPr lang="en-US" dirty="0"/>
              <a:t>BART toolbox 0.5.00 is recommended (</a:t>
            </a:r>
            <a:r>
              <a:rPr lang="en-US" dirty="0">
                <a:hlinkClick r:id="rId2"/>
              </a:rPr>
              <a:t>https://zenodo.org/record/3376744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FSL 6.0.4 is recommended (</a:t>
            </a:r>
            <a:r>
              <a:rPr lang="en-US" dirty="0">
                <a:hlinkClick r:id="rId3"/>
              </a:rPr>
              <a:t>https://fsl.fmrib.ox.ac.uk/fsl/fslwiki/FslInstallation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Warning: your workstation should have more than 64GB RAM and 50 GB storage to reconstruct the raw data!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1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91F9-2649-40CD-9703-45E6C281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A2DD-1512-4E47-A989-EC03738C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Step1: run </a:t>
            </a:r>
            <a:r>
              <a:rPr lang="en-US" sz="2400" dirty="0">
                <a:solidFill>
                  <a:srgbClr val="FF0000"/>
                </a:solidFill>
              </a:rPr>
              <a:t>S1_SMS_SENSE.m </a:t>
            </a:r>
            <a:r>
              <a:rPr lang="en-US" sz="2400" dirty="0"/>
              <a:t>to reconstruct each shot separately</a:t>
            </a:r>
          </a:p>
          <a:p>
            <a:r>
              <a:rPr lang="en-US" sz="2400" dirty="0"/>
              <a:t>Step2: run </a:t>
            </a:r>
            <a:r>
              <a:rPr lang="en-US" sz="2400" dirty="0">
                <a:solidFill>
                  <a:srgbClr val="FF0000"/>
                </a:solidFill>
              </a:rPr>
              <a:t>S2_TOPUP.m</a:t>
            </a:r>
            <a:r>
              <a:rPr lang="en-US" sz="2400" dirty="0"/>
              <a:t> to estimate the field maps between AP/PA shots</a:t>
            </a:r>
          </a:p>
          <a:p>
            <a:r>
              <a:rPr lang="en-US" sz="2400" dirty="0"/>
              <a:t>Step3: run </a:t>
            </a:r>
            <a:r>
              <a:rPr lang="en-US" sz="2400" dirty="0">
                <a:solidFill>
                  <a:srgbClr val="FF0000"/>
                </a:solidFill>
              </a:rPr>
              <a:t>S3_SMS_BUDA.m </a:t>
            </a:r>
            <a:r>
              <a:rPr lang="en-US" sz="2400" dirty="0"/>
              <a:t>to jointly reconstruct distortion-free BUDA-EPI</a:t>
            </a:r>
          </a:p>
          <a:p>
            <a:r>
              <a:rPr lang="en-US" sz="2400" dirty="0"/>
              <a:t>Step4: run </a:t>
            </a:r>
            <a:r>
              <a:rPr lang="en-US" sz="2400" dirty="0">
                <a:solidFill>
                  <a:srgbClr val="FF0000"/>
                </a:solidFill>
              </a:rPr>
              <a:t>S4_LoadALLVolumes.m </a:t>
            </a:r>
            <a:r>
              <a:rPr lang="en-US" sz="2400" dirty="0"/>
              <a:t>to load all volumes and combines AP/PA shots after removing background phase of each 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1BC97-8BDB-4B6B-A6BA-E4348B84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183" y="4061606"/>
            <a:ext cx="4758806" cy="26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3AE2-6A3E-4A72-8275-23B38BD0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S1_SMS_SENSE.m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1BFB-BADE-4694-AD24-A3C2DA55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file_name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The “CoilSense_ESPIRIT3d” function is using BART toolbox. Make sure you installed BART successfully. </a:t>
            </a:r>
          </a:p>
          <a:p>
            <a:endParaRPr lang="en-US" sz="2000" dirty="0"/>
          </a:p>
          <a:p>
            <a:r>
              <a:rPr lang="en-US" sz="2000" dirty="0"/>
              <a:t> 3. Open this function, make sure the environment setting </a:t>
            </a:r>
          </a:p>
          <a:p>
            <a:pPr marL="0" indent="0">
              <a:buNone/>
            </a:pPr>
            <a:r>
              <a:rPr lang="en-US" sz="2000" dirty="0"/>
              <a:t>and folder path are correct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4</a:t>
            </a:r>
            <a:r>
              <a:rPr lang="en-US" altLang="zh-CN" sz="2000" dirty="0"/>
              <a:t>. The script will create SMS-SENSE reconstructed AP/PA shots</a:t>
            </a:r>
          </a:p>
          <a:p>
            <a:pPr marL="0" indent="0">
              <a:buNone/>
            </a:pPr>
            <a:r>
              <a:rPr lang="en-US" sz="2000" dirty="0"/>
              <a:t>and ghost-corrected </a:t>
            </a:r>
            <a:r>
              <a:rPr lang="en-US" sz="2000" dirty="0" err="1"/>
              <a:t>undersampled</a:t>
            </a:r>
            <a:r>
              <a:rPr lang="en-US" sz="2000" dirty="0"/>
              <a:t> k-space data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0FAFE-7992-4B15-A9AC-BD202110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47" y="1599790"/>
            <a:ext cx="8209524" cy="9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BC59D-3524-4FFD-86D3-2DF819C97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95" b="46547"/>
          <a:stretch/>
        </p:blipFill>
        <p:spPr>
          <a:xfrm>
            <a:off x="3187083" y="2925353"/>
            <a:ext cx="5817833" cy="717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33301-52AE-4A3E-A94D-126787345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90"/>
          <a:stretch/>
        </p:blipFill>
        <p:spPr>
          <a:xfrm>
            <a:off x="7741009" y="3546660"/>
            <a:ext cx="4450991" cy="31963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A1FC3-2F4B-433A-8823-428D2FD7C0BE}"/>
              </a:ext>
            </a:extLst>
          </p:cNvPr>
          <p:cNvCxnSpPr>
            <a:cxnSpLocks/>
          </p:cNvCxnSpPr>
          <p:nvPr/>
        </p:nvCxnSpPr>
        <p:spPr>
          <a:xfrm>
            <a:off x="7249038" y="4034546"/>
            <a:ext cx="891785" cy="2002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98613C8-088B-41C5-810B-D131635D3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046" y="5705619"/>
            <a:ext cx="1800000" cy="11523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CA5E0-D3B6-488C-BAE6-F29DB5C5E895}"/>
              </a:ext>
            </a:extLst>
          </p:cNvPr>
          <p:cNvCxnSpPr>
            <a:cxnSpLocks/>
          </p:cNvCxnSpPr>
          <p:nvPr/>
        </p:nvCxnSpPr>
        <p:spPr>
          <a:xfrm>
            <a:off x="2035592" y="5656494"/>
            <a:ext cx="728454" cy="520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7766-EF03-43D9-BD13-D25FA5CE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S2_TOPUP.m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16F6-2E15-4DEE-B3EE-39C57D16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the FSL functions can be called on MATLAB</a:t>
            </a:r>
          </a:p>
          <a:p>
            <a:r>
              <a:rPr lang="en-US" sz="2000" dirty="0"/>
              <a:t>This script will generate field maps as well as unwrapped EPI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8FB3-9787-4926-A96D-AD7C5428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04" y="3339708"/>
            <a:ext cx="2360596" cy="28372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BE5686-D0E9-4F5D-A759-6124CA711264}"/>
              </a:ext>
            </a:extLst>
          </p:cNvPr>
          <p:cNvCxnSpPr>
            <a:cxnSpLocks/>
          </p:cNvCxnSpPr>
          <p:nvPr/>
        </p:nvCxnSpPr>
        <p:spPr>
          <a:xfrm>
            <a:off x="3331732" y="3088866"/>
            <a:ext cx="814140" cy="832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3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D5EB-E430-475F-A20C-45476122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S3_SMS_BUDA.m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F16E-D936-4DFA-803C-A1A53646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BUDA settings: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You can also use non-parallel computing version to debug BUDA code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script will generate BUDA reconstructed images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6A073-260F-42AA-AA76-16EFEDBE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79" y="1316674"/>
            <a:ext cx="5386047" cy="17828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1BB40-E3AE-4999-98F1-EEA2008DC5F5}"/>
              </a:ext>
            </a:extLst>
          </p:cNvPr>
          <p:cNvCxnSpPr>
            <a:cxnSpLocks/>
          </p:cNvCxnSpPr>
          <p:nvPr/>
        </p:nvCxnSpPr>
        <p:spPr>
          <a:xfrm>
            <a:off x="3447141" y="2003370"/>
            <a:ext cx="1062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7E077F-BC92-44D3-A39C-31FF3353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97" y="3830224"/>
            <a:ext cx="7233229" cy="919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9B6B8-2632-4370-BA6E-BE4C1684C8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1594" r="5154" b="17926"/>
          <a:stretch/>
        </p:blipFill>
        <p:spPr>
          <a:xfrm>
            <a:off x="7613551" y="4827467"/>
            <a:ext cx="1752392" cy="19264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B22FA7-3C10-4E98-A0FF-BB42076B523D}"/>
              </a:ext>
            </a:extLst>
          </p:cNvPr>
          <p:cNvCxnSpPr>
            <a:cxnSpLocks/>
          </p:cNvCxnSpPr>
          <p:nvPr/>
        </p:nvCxnSpPr>
        <p:spPr>
          <a:xfrm>
            <a:off x="6596109" y="5326602"/>
            <a:ext cx="1017442" cy="3817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3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4.2|5.9|8.7|13|38.5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730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 Gothic</vt:lpstr>
      <vt:lpstr>Office Theme</vt:lpstr>
      <vt:lpstr>1_Office Theme</vt:lpstr>
      <vt:lpstr>Distortion-free, multi-shot EPI with Blip-Up and Down Acquisition (BUDA) and structured low-rank reconstruction </vt:lpstr>
      <vt:lpstr>PowerPoint Presentation</vt:lpstr>
      <vt:lpstr>Acquired in-vivo datasets</vt:lpstr>
      <vt:lpstr>The scan protocol of BUDA data</vt:lpstr>
      <vt:lpstr>MATLAB offline reconstruction</vt:lpstr>
      <vt:lpstr>Reconstruction scripts</vt:lpstr>
      <vt:lpstr>S1_SMS_SENSE.m</vt:lpstr>
      <vt:lpstr>S2_TOPUP.m </vt:lpstr>
      <vt:lpstr>S3_SMS_BUDA.m </vt:lpstr>
      <vt:lpstr>S4_LoadALLVolumes.m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Multi-shot EPI with Blip-Up and Down Acquisition (BUDA) with structured low-rank reconstruction </dc:title>
  <dc:creator>Congyu Liao</dc:creator>
  <cp:lastModifiedBy>Congyu Liao</cp:lastModifiedBy>
  <cp:revision>19</cp:revision>
  <dcterms:created xsi:type="dcterms:W3CDTF">2021-04-03T01:35:06Z</dcterms:created>
  <dcterms:modified xsi:type="dcterms:W3CDTF">2021-04-03T04:25:19Z</dcterms:modified>
</cp:coreProperties>
</file>