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31/01/2018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31/01/2018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31/01/2018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31/01/2018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31/01/2018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31/01/2018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611.0157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8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Veille Technologique</a:t>
            </a:r>
          </a:p>
          <a:p>
            <a:r>
              <a:rPr lang="fr-FR" dirty="0" err="1" smtClean="0">
                <a:solidFill>
                  <a:srgbClr val="E8750C"/>
                </a:solidFill>
                <a:latin typeface="Lato" pitchFamily="34" charset="0"/>
              </a:rPr>
              <a:t>Recurrent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 Neural Networks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31/01/2018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RNN LSTM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22" y="4725144"/>
            <a:ext cx="5328592" cy="14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>
                <a:solidFill>
                  <a:srgbClr val="E8750C"/>
                </a:solidFill>
              </a:rPr>
              <a:t>Dataset : Large </a:t>
            </a:r>
            <a:r>
              <a:rPr lang="fr-FR" dirty="0" err="1">
                <a:solidFill>
                  <a:srgbClr val="E8750C"/>
                </a:solidFill>
              </a:rPr>
              <a:t>Movie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err="1">
                <a:solidFill>
                  <a:srgbClr val="E8750C"/>
                </a:solidFill>
              </a:rPr>
              <a:t>Review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Dataset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Type </a:t>
            </a:r>
            <a:r>
              <a:rPr lang="fr-FR" dirty="0">
                <a:solidFill>
                  <a:srgbClr val="E8750C"/>
                </a:solidFill>
              </a:rPr>
              <a:t>: Analyse de </a:t>
            </a:r>
            <a:r>
              <a:rPr lang="fr-FR" dirty="0" smtClean="0">
                <a:solidFill>
                  <a:srgbClr val="E8750C"/>
                </a:solidFill>
              </a:rPr>
              <a:t>Sentiments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Contenu : 25k commentaires train + 25k test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(50 % positifs et Négatifs)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Longueur de la séquence à choisir</a:t>
            </a:r>
          </a:p>
          <a:p>
            <a:pPr marL="742950" lvl="2" indent="-342900"/>
            <a:r>
              <a:rPr lang="fr-FR" dirty="0">
                <a:solidFill>
                  <a:srgbClr val="E8750C"/>
                </a:solidFill>
              </a:rPr>
              <a:t>Dataset </a:t>
            </a:r>
            <a:r>
              <a:rPr lang="fr-FR" dirty="0" smtClean="0">
                <a:solidFill>
                  <a:srgbClr val="E8750C"/>
                </a:solidFill>
              </a:rPr>
              <a:t>préparé</a:t>
            </a:r>
            <a:endParaRPr lang="fr-FR" dirty="0">
              <a:solidFill>
                <a:srgbClr val="E8750C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Evaluation à topologie identique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</a:t>
            </a:r>
            <a:r>
              <a:rPr lang="fr-FR" dirty="0" err="1" smtClean="0">
                <a:solidFill>
                  <a:srgbClr val="E8750C"/>
                </a:solidFill>
              </a:rPr>
              <a:t>Embedding</a:t>
            </a:r>
            <a:r>
              <a:rPr lang="fr-FR" dirty="0" smtClean="0">
                <a:solidFill>
                  <a:srgbClr val="E8750C"/>
                </a:solidFill>
              </a:rPr>
              <a:t> Layer (1 -&gt; 128 dimensions)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Cellule SRNN/LSTM/GRU/QRNN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Layer FC + Sigmoïde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Optimiser : Adam</a:t>
            </a:r>
          </a:p>
          <a:p>
            <a:pPr marL="742950" lvl="2" indent="-342900"/>
            <a:r>
              <a:rPr lang="fr-FR" dirty="0" err="1" smtClean="0">
                <a:solidFill>
                  <a:srgbClr val="E8750C"/>
                </a:solidFill>
              </a:rPr>
              <a:t>Metriques</a:t>
            </a:r>
            <a:r>
              <a:rPr lang="fr-FR" dirty="0" smtClean="0">
                <a:solidFill>
                  <a:srgbClr val="E8750C"/>
                </a:solidFill>
              </a:rPr>
              <a:t> : </a:t>
            </a:r>
            <a:r>
              <a:rPr lang="fr-FR" dirty="0" err="1" smtClean="0">
                <a:solidFill>
                  <a:srgbClr val="E8750C"/>
                </a:solidFill>
              </a:rPr>
              <a:t>Accuracy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Loss</a:t>
            </a:r>
            <a:r>
              <a:rPr lang="fr-FR" dirty="0" smtClean="0">
                <a:solidFill>
                  <a:srgbClr val="E8750C"/>
                </a:solidFill>
              </a:rPr>
              <a:t>, Temps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</a:t>
            </a:r>
            <a:r>
              <a:rPr lang="fr-FR" dirty="0" err="1" smtClean="0">
                <a:solidFill>
                  <a:srgbClr val="E8750C"/>
                </a:solidFill>
              </a:rPr>
              <a:t>Epoch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9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1266" name="Picture 2" descr="F:\Nicolas\Documents\OpenClassRoom\P8\img\overfittin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5400600" cy="519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loss_batc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" t="9541" r="7764" b="7886"/>
          <a:stretch>
            <a:fillRect/>
          </a:stretch>
        </p:blipFill>
        <p:spPr bwMode="auto">
          <a:xfrm>
            <a:off x="1763688" y="1196752"/>
            <a:ext cx="5374151" cy="520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194" name="Picture 2" descr="acc_batc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8525" r="7245" b="7498"/>
          <a:stretch>
            <a:fillRect/>
          </a:stretch>
        </p:blipFill>
        <p:spPr bwMode="auto">
          <a:xfrm>
            <a:off x="1691680" y="1124744"/>
            <a:ext cx="5508625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2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19" name="Picture 3" descr="acc_tim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9288" r="7378" b="7753"/>
          <a:stretch>
            <a:fillRect/>
          </a:stretch>
        </p:blipFill>
        <p:spPr bwMode="auto">
          <a:xfrm>
            <a:off x="1691680" y="1150077"/>
            <a:ext cx="5508625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2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42" name="Picture 2" descr="heatmap_perf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t="9325" r="6624" b="5510"/>
          <a:stretch>
            <a:fillRect/>
          </a:stretch>
        </p:blipFill>
        <p:spPr bwMode="auto">
          <a:xfrm>
            <a:off x="179512" y="1503362"/>
            <a:ext cx="8801819" cy="463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7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Pas les Performances souhaitées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Possibilité d’optimisations importantes</a:t>
            </a: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Régularisations</a:t>
            </a:r>
          </a:p>
          <a:p>
            <a:pPr marL="1200150" lvl="3" indent="-342900"/>
            <a:r>
              <a:rPr lang="fr-FR" dirty="0" err="1" smtClean="0">
                <a:solidFill>
                  <a:srgbClr val="E8750C"/>
                </a:solidFill>
              </a:rPr>
              <a:t>Stride</a:t>
            </a:r>
            <a:r>
              <a:rPr lang="fr-FR" dirty="0" smtClean="0">
                <a:solidFill>
                  <a:srgbClr val="E8750C"/>
                </a:solidFill>
              </a:rPr>
              <a:t>/</a:t>
            </a:r>
            <a:r>
              <a:rPr lang="fr-FR" dirty="0" err="1" smtClean="0">
                <a:solidFill>
                  <a:srgbClr val="E8750C"/>
                </a:solidFill>
              </a:rPr>
              <a:t>Kernel</a:t>
            </a:r>
            <a:endParaRPr lang="fr-FR" dirty="0" smtClean="0">
              <a:solidFill>
                <a:srgbClr val="E8750C"/>
              </a:solidFill>
            </a:endParaRP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Dropout (1D)</a:t>
            </a: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Gradient </a:t>
            </a:r>
            <a:r>
              <a:rPr lang="fr-FR" dirty="0" err="1" smtClean="0">
                <a:solidFill>
                  <a:srgbClr val="E8750C"/>
                </a:solidFill>
              </a:rPr>
              <a:t>Clipping</a:t>
            </a:r>
            <a:endParaRPr lang="fr-FR" dirty="0" smtClean="0">
              <a:solidFill>
                <a:srgbClr val="E8750C"/>
              </a:solidFill>
            </a:endParaRP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Modèles récent</a:t>
            </a:r>
            <a:endParaRPr lang="fr-FR" dirty="0">
              <a:solidFill>
                <a:srgbClr val="E8750C"/>
              </a:solidFill>
            </a:endParaRP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Evolutions possible (LSTM)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>
                <a:solidFill>
                  <a:srgbClr val="E8750C"/>
                </a:solidFill>
              </a:rPr>
              <a:t>Pas </a:t>
            </a:r>
            <a:r>
              <a:rPr lang="fr-FR" dirty="0" smtClean="0">
                <a:solidFill>
                  <a:srgbClr val="E8750C"/>
                </a:solidFill>
              </a:rPr>
              <a:t>le gain de temps évalué</a:t>
            </a:r>
            <a:endParaRPr lang="fr-FR" dirty="0">
              <a:solidFill>
                <a:srgbClr val="E8750C"/>
              </a:solidFill>
            </a:endParaRP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Différents critères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Différents GPU ?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Modèle non optimisé (</a:t>
            </a:r>
            <a:r>
              <a:rPr lang="fr-FR" dirty="0" err="1">
                <a:solidFill>
                  <a:srgbClr val="E8750C"/>
                </a:solidFill>
              </a:rPr>
              <a:t>G</a:t>
            </a:r>
            <a:r>
              <a:rPr lang="fr-FR" dirty="0" err="1" smtClean="0">
                <a:solidFill>
                  <a:srgbClr val="E8750C"/>
                </a:solidFill>
              </a:rPr>
              <a:t>ithub</a:t>
            </a:r>
            <a:r>
              <a:rPr lang="fr-FR" dirty="0" smtClean="0">
                <a:solidFill>
                  <a:srgbClr val="E8750C"/>
                </a:solidFill>
              </a:rPr>
              <a:t>) ?</a:t>
            </a:r>
            <a:endParaRPr lang="fr-FR" dirty="0">
              <a:solidFill>
                <a:srgbClr val="E8750C"/>
              </a:solidFill>
            </a:endParaRPr>
          </a:p>
          <a:p>
            <a:pPr marL="342900" lvl="1" indent="-342900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5358381" y="2852936"/>
            <a:ext cx="3785619" cy="253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1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Forte évolutions en 50 ans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Champ d’application très large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>
                <a:solidFill>
                  <a:srgbClr val="E8750C"/>
                </a:solidFill>
              </a:rPr>
              <a:t>Très démocratisé (traduction, Analyse de sentiments, classification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30 ans de flottements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Encore limite (musique : </a:t>
            </a:r>
            <a:r>
              <a:rPr lang="fr-FR" dirty="0" err="1" smtClean="0">
                <a:solidFill>
                  <a:srgbClr val="E8750C"/>
                </a:solidFill>
              </a:rPr>
              <a:t>GANs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LSTM très majoritaire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QRNN encore un peu jeune mais prometteur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Le </a:t>
            </a:r>
            <a:r>
              <a:rPr lang="fr-FR" dirty="0" err="1" smtClean="0">
                <a:solidFill>
                  <a:srgbClr val="E8750C"/>
                </a:solidFill>
              </a:rPr>
              <a:t>synthetic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gradient : novateur contre </a:t>
            </a:r>
            <a:r>
              <a:rPr lang="fr-FR" dirty="0" smtClean="0">
                <a:solidFill>
                  <a:srgbClr val="E8750C"/>
                </a:solidFill>
              </a:rPr>
              <a:t>VG/EG </a:t>
            </a:r>
            <a:r>
              <a:rPr lang="fr-FR" dirty="0" smtClean="0">
                <a:solidFill>
                  <a:srgbClr val="E8750C"/>
                </a:solidFill>
              </a:rPr>
              <a:t>?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7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Principe du RNN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Problèmes liés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Utilisation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Etat de l’art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Simple RNN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LSTM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GRU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QRNN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Evaluation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Résultat de recherche d'images pour &quot;recurrent neural network cloud wor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48880"/>
            <a:ext cx="5835564" cy="310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RNN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Prédictions sur des données temporelles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Sorties récurrentes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Utilisation multiples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Retards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analyse de texte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Traduction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…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Back propagation différente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BP dans le temps et l’espace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Problème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Vanishing</a:t>
            </a:r>
            <a:r>
              <a:rPr lang="fr-FR" dirty="0" smtClean="0">
                <a:solidFill>
                  <a:srgbClr val="E8750C"/>
                </a:solidFill>
              </a:rPr>
              <a:t> Gradient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6096" y="4149080"/>
            <a:ext cx="3594477" cy="2158360"/>
          </a:xfrm>
          <a:prstGeom prst="rect">
            <a:avLst/>
          </a:prstGeom>
        </p:spPr>
      </p:pic>
      <p:pic>
        <p:nvPicPr>
          <p:cNvPr id="1026" name="Picture 2" descr="Résultat de recherche d'images pour &quot;unfold RNN&quot;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4104456" cy="164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RNN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Utilisation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1-to-1 :  Classification simple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1-to-N : Générateur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N-to-1 : Classification « complexe »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N-to-N : Traduction / multi Classification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" name="Image 7" descr="https://discuss.pytorch.org/uploads/default/optimized/1X/6415da0424dd66f2f5b134709b92baa59e604c55_1_690x215.jp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776864" cy="204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2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solidFill>
                      <a:srgbClr val="E8750C"/>
                    </a:solidFill>
                  </a:rPr>
                  <a:t>Simple RNN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1970’s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Pb </a:t>
                </a:r>
                <a:r>
                  <a:rPr lang="fr-FR" dirty="0" err="1" smtClean="0">
                    <a:solidFill>
                      <a:srgbClr val="E8750C"/>
                    </a:solidFill>
                  </a:rPr>
                  <a:t>Vanishing</a:t>
                </a:r>
                <a:r>
                  <a:rPr lang="fr-FR" dirty="0" smtClean="0">
                    <a:solidFill>
                      <a:srgbClr val="E8750C"/>
                    </a:solidFill>
                  </a:rPr>
                  <a:t> Gradient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Rapide (calcul simple)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Peu utilisé</a:t>
                </a:r>
                <a:endParaRPr lang="fr-FR" dirty="0">
                  <a:solidFill>
                    <a:srgbClr val="E8750C"/>
                  </a:solidFill>
                </a:endParaRPr>
              </a:p>
              <a:p>
                <a:endParaRPr lang="fr-FR" sz="160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𝑖𝑛𝑝𝑢𝑡𝑠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𝑖𝑛𝑝𝑢𝑡𝑠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−1)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𝑆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𝑡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)=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𝑖𝑛𝑝𝑢𝑡𝑠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2∗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−1)</m:t>
                            </m:r>
                          </m:e>
                        </m:d>
                      </m:e>
                    </m:d>
                  </m:oMath>
                </a14:m>
                <a:endParaRPr lang="fr-FR" sz="1600" dirty="0"/>
              </a:p>
              <a:p>
                <a:endParaRPr lang="fr-FR" sz="1600" dirty="0"/>
              </a:p>
              <a:p>
                <a:endParaRPr lang="fr-FR" dirty="0" smtClean="0">
                  <a:solidFill>
                    <a:srgbClr val="E8750C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 rotWithShape="1">
                <a:blip r:embed="rId2"/>
                <a:stretch>
                  <a:fillRect l="-1630" t="-1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" name="Image 6" descr="Untitled Diagram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56" y="1916832"/>
            <a:ext cx="4066406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2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E8750C"/>
                </a:solidFill>
              </a:rPr>
              <a:t>LSTM 1997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2 portes + 2 Etats</a:t>
            </a:r>
          </a:p>
          <a:p>
            <a:pPr lvl="2"/>
            <a:r>
              <a:rPr lang="fr-FR" sz="1800" dirty="0" err="1" smtClean="0">
                <a:solidFill>
                  <a:srgbClr val="E8750C"/>
                </a:solidFill>
              </a:rPr>
              <a:t>Hidden</a:t>
            </a:r>
            <a:r>
              <a:rPr lang="fr-FR" sz="1800" dirty="0" smtClean="0">
                <a:solidFill>
                  <a:srgbClr val="E8750C"/>
                </a:solidFill>
              </a:rPr>
              <a:t> &amp; </a:t>
            </a:r>
            <a:r>
              <a:rPr lang="fr-FR" sz="1800" dirty="0" err="1" smtClean="0">
                <a:solidFill>
                  <a:srgbClr val="E8750C"/>
                </a:solidFill>
              </a:rPr>
              <a:t>Cell</a:t>
            </a:r>
            <a:r>
              <a:rPr lang="fr-FR" sz="1800" dirty="0" smtClean="0">
                <a:solidFill>
                  <a:srgbClr val="E8750C"/>
                </a:solidFill>
              </a:rPr>
              <a:t> State</a:t>
            </a: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Input &amp; Output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LSTM 2000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3ème porte</a:t>
            </a: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Forget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E8750C"/>
                </a:solidFill>
              </a:rPr>
              <a:t>Performances très hautes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Gourmant en calcul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Nombreuses variations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800px-Long_Short-Term_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31" y="2708920"/>
            <a:ext cx="577215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GRU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2014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Plus rapide que LSTM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Même </a:t>
            </a:r>
            <a:r>
              <a:rPr lang="fr-FR" sz="2400" dirty="0" smtClean="0">
                <a:solidFill>
                  <a:srgbClr val="E8750C"/>
                </a:solidFill>
              </a:rPr>
              <a:t>performances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Basé sur LSTM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état (</a:t>
            </a:r>
            <a:r>
              <a:rPr lang="fr-FR" sz="2000" dirty="0" err="1" smtClean="0">
                <a:solidFill>
                  <a:srgbClr val="E8750C"/>
                </a:solidFill>
              </a:rPr>
              <a:t>Hidden</a:t>
            </a:r>
            <a:r>
              <a:rPr lang="fr-FR" sz="2000" dirty="0" smtClean="0">
                <a:solidFill>
                  <a:srgbClr val="E8750C"/>
                </a:solidFill>
              </a:rPr>
              <a:t> State)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2 portes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Update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Reset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800px-Gated_Recurrent_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77215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3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QRNN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2016/2017 (</a:t>
            </a:r>
            <a:r>
              <a:rPr lang="fr-FR" sz="2400" dirty="0">
                <a:solidFill>
                  <a:srgbClr val="E8750C"/>
                </a:solidFill>
                <a:hlinkClick r:id="rId2"/>
              </a:rPr>
              <a:t>https://arxiv.org/abs/1611.01576</a:t>
            </a:r>
            <a:r>
              <a:rPr lang="fr-FR" sz="2400" dirty="0">
                <a:solidFill>
                  <a:srgbClr val="E8750C"/>
                </a:solidFill>
              </a:rPr>
              <a:t>)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Nouvelle architecture (Parallélisme des calculs</a:t>
            </a:r>
            <a:r>
              <a:rPr lang="fr-FR" sz="24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Plus rapide que </a:t>
            </a:r>
            <a:r>
              <a:rPr lang="fr-FR" sz="2400" dirty="0" smtClean="0">
                <a:solidFill>
                  <a:srgbClr val="E8750C"/>
                </a:solidFill>
              </a:rPr>
              <a:t>LSTM/GRU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Performances encore basses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65910"/>
            <a:ext cx="7428334" cy="229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7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QRNN</a:t>
            </a:r>
          </a:p>
          <a:p>
            <a:pPr lvl="1"/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31/01/2018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8\img\Training 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738" b="54718"/>
          <a:stretch/>
        </p:blipFill>
        <p:spPr bwMode="auto">
          <a:xfrm>
            <a:off x="17657" y="2204864"/>
            <a:ext cx="446056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Nicolas\Documents\OpenClassRoom\P8\img\Training 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392"/>
          <a:stretch/>
        </p:blipFill>
        <p:spPr bwMode="auto">
          <a:xfrm>
            <a:off x="4331189" y="2204864"/>
            <a:ext cx="481429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31640" y="58048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SRNN/LSTM/GRU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292080" y="58048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QRNN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465</Words>
  <Application>Microsoft Office PowerPoint</Application>
  <PresentationFormat>Affichage à l'écran (4:3)</PresentationFormat>
  <Paragraphs>153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Parcours Data Scientist</vt:lpstr>
      <vt:lpstr>Sommaire</vt:lpstr>
      <vt:lpstr>Principe du RNN</vt:lpstr>
      <vt:lpstr>Principe du RNN</vt:lpstr>
      <vt:lpstr>Etat de l’art</vt:lpstr>
      <vt:lpstr>Etat de l’art</vt:lpstr>
      <vt:lpstr>Etat de l’art</vt:lpstr>
      <vt:lpstr>Etat de l’art</vt:lpstr>
      <vt:lpstr>Etat de l’art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30</cp:revision>
  <dcterms:created xsi:type="dcterms:W3CDTF">2017-11-17T16:33:28Z</dcterms:created>
  <dcterms:modified xsi:type="dcterms:W3CDTF">2018-01-31T16:03:05Z</dcterms:modified>
</cp:coreProperties>
</file>