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69" r:id="rId12"/>
    <p:sldId id="275" r:id="rId13"/>
    <p:sldId id="270" r:id="rId14"/>
    <p:sldId id="276" r:id="rId15"/>
    <p:sldId id="280" r:id="rId16"/>
    <p:sldId id="271" r:id="rId17"/>
    <p:sldId id="277" r:id="rId18"/>
    <p:sldId id="281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i57.pythonanywher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34481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3 :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Développer </a:t>
            </a:r>
            <a:r>
              <a:rPr lang="fr-FR" dirty="0">
                <a:solidFill>
                  <a:srgbClr val="E8750C"/>
                </a:solidFill>
              </a:rPr>
              <a:t>un moteur de recommandations de films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movie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3415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mdb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9678"/>
            <a:ext cx="3312368" cy="20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AgglomerativeClustering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Groupe « </a:t>
            </a:r>
            <a:r>
              <a:rPr lang="fr-FR" sz="2000" dirty="0" err="1" smtClean="0">
                <a:solidFill>
                  <a:srgbClr val="E8750C"/>
                </a:solidFill>
              </a:rPr>
              <a:t>Clustering</a:t>
            </a:r>
            <a:r>
              <a:rPr lang="fr-FR" sz="20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Nombre de clusters </a:t>
            </a:r>
            <a:r>
              <a:rPr lang="fr-FR" sz="2000" dirty="0" smtClean="0">
                <a:solidFill>
                  <a:srgbClr val="E8750C"/>
                </a:solidFill>
              </a:rPr>
              <a:t>inconnu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1800" dirty="0">
                <a:solidFill>
                  <a:srgbClr val="E8750C"/>
                </a:solidFill>
              </a:rPr>
              <a:t>A </a:t>
            </a:r>
            <a:r>
              <a:rPr lang="fr-FR" sz="1800" dirty="0" smtClean="0">
                <a:solidFill>
                  <a:srgbClr val="E8750C"/>
                </a:solidFill>
              </a:rPr>
              <a:t>fournir (optionnel)</a:t>
            </a:r>
            <a:endParaRPr lang="fr-FR" sz="1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</a:t>
            </a:r>
            <a:r>
              <a:rPr lang="fr-FR" sz="2000" dirty="0">
                <a:solidFill>
                  <a:srgbClr val="E8750C"/>
                </a:solidFill>
              </a:rPr>
              <a:t>de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1800" dirty="0">
                <a:solidFill>
                  <a:srgbClr val="E8750C"/>
                </a:solidFill>
              </a:rPr>
              <a:t>Recommander </a:t>
            </a:r>
            <a:r>
              <a:rPr lang="fr-FR" sz="1800" b="1" dirty="0" smtClean="0">
                <a:solidFill>
                  <a:srgbClr val="E8750C"/>
                </a:solidFill>
              </a:rPr>
              <a:t>possible</a:t>
            </a:r>
            <a:endParaRPr lang="fr-FR" sz="1800" b="1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4156" y="4030806"/>
            <a:ext cx="3707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 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dirty="0"/>
              <a:t>A Knight's Tale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dirty="0"/>
              <a:t>The Three Musketeers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dirty="0"/>
              <a:t>The Musketeer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Prince of </a:t>
            </a:r>
            <a:r>
              <a:rPr lang="fr-FR" sz="1600" dirty="0" err="1"/>
              <a:t>Persia</a:t>
            </a:r>
            <a:r>
              <a:rPr lang="fr-FR" sz="1600" dirty="0"/>
              <a:t>: The </a:t>
            </a:r>
            <a:r>
              <a:rPr lang="fr-FR" sz="1600" dirty="0" err="1"/>
              <a:t>Sands</a:t>
            </a:r>
            <a:r>
              <a:rPr lang="fr-FR" sz="1600" dirty="0"/>
              <a:t> of Time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2 et </a:t>
            </a:r>
            <a:r>
              <a:rPr lang="fr-FR" sz="1600" dirty="0" err="1"/>
              <a:t>Spider-Man</a:t>
            </a:r>
            <a:endParaRPr lang="fr-FR" sz="1600" dirty="0"/>
          </a:p>
        </p:txBody>
      </p:sp>
      <p:pic>
        <p:nvPicPr>
          <p:cNvPr id="3074" name="Picture 2" descr="dendo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9" y="2204864"/>
            <a:ext cx="42873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Isomap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Positions présente</a:t>
            </a:r>
            <a:endParaRPr lang="fr-FR" sz="2400" dirty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552" y="3933056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Repo! The </a:t>
            </a:r>
            <a:r>
              <a:rPr lang="fr-FR" sz="1600" dirty="0" err="1"/>
              <a:t>Genetic</a:t>
            </a:r>
            <a:r>
              <a:rPr lang="fr-FR" sz="1600" dirty="0"/>
              <a:t> </a:t>
            </a:r>
            <a:r>
              <a:rPr lang="fr-FR" sz="1600" dirty="0" err="1" smtClean="0"/>
              <a:t>Opera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Bram </a:t>
            </a:r>
            <a:r>
              <a:rPr lang="fr-FR" sz="1600" dirty="0" err="1"/>
              <a:t>Stoker's</a:t>
            </a:r>
            <a:r>
              <a:rPr lang="fr-FR" sz="1600" dirty="0"/>
              <a:t> Dracula</a:t>
            </a:r>
          </a:p>
        </p:txBody>
      </p:sp>
      <p:pic>
        <p:nvPicPr>
          <p:cNvPr id="5122" name="Picture 2" descr="F:\Nicolas\Documents\OpenClassRoom\P3\img\isomap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t="14906" r="12927" b="12849"/>
          <a:stretch/>
        </p:blipFill>
        <p:spPr bwMode="auto">
          <a:xfrm>
            <a:off x="5364089" y="980728"/>
            <a:ext cx="3744416" cy="31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3\img\isomap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3" y="3933056"/>
            <a:ext cx="3898850" cy="25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err="1" smtClean="0">
                <a:solidFill>
                  <a:srgbClr val="E8750C"/>
                </a:solidFill>
              </a:rPr>
              <a:t>Locally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Linear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Embedding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</a:t>
            </a:r>
            <a:r>
              <a:rPr lang="fr-FR" sz="2400" dirty="0">
                <a:solidFill>
                  <a:srgbClr val="E8750C"/>
                </a:solidFill>
              </a:rPr>
              <a:t>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u="sng" dirty="0" smtClean="0">
                <a:solidFill>
                  <a:srgbClr val="E8750C"/>
                </a:solidFill>
              </a:rPr>
              <a:t>Sensible à l’initialisation</a:t>
            </a:r>
            <a:endParaRPr lang="fr-FR" sz="2400" u="sng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2643" y="4237409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</a:t>
            </a:r>
            <a:r>
              <a:rPr lang="fr-FR" sz="1600" dirty="0" smtClean="0"/>
              <a:t>Tale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Shawshank</a:t>
            </a:r>
            <a:r>
              <a:rPr lang="fr-FR" sz="1600" dirty="0"/>
              <a:t> </a:t>
            </a:r>
            <a:r>
              <a:rPr lang="fr-FR" sz="1600" dirty="0" err="1"/>
              <a:t>Redemption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Pulp</a:t>
            </a:r>
            <a:r>
              <a:rPr lang="fr-FR" sz="1600" dirty="0"/>
              <a:t> Fiction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It </a:t>
            </a:r>
            <a:r>
              <a:rPr lang="fr-FR" sz="1600" dirty="0" err="1"/>
              <a:t>Happened</a:t>
            </a:r>
            <a:r>
              <a:rPr lang="fr-FR" sz="1600" dirty="0"/>
              <a:t> One Night</a:t>
            </a:r>
          </a:p>
        </p:txBody>
      </p:sp>
      <p:pic>
        <p:nvPicPr>
          <p:cNvPr id="6146" name="Picture 2" descr="F:\Nicolas\Documents\OpenClassRoom\P3\img\lle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t="15301" r="12528" b="13134"/>
          <a:stretch/>
        </p:blipFill>
        <p:spPr bwMode="auto">
          <a:xfrm>
            <a:off x="5418090" y="980728"/>
            <a:ext cx="3527229" cy="291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Nicolas\Documents\OpenClassRoom\P3\img\lle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52" y="3904785"/>
            <a:ext cx="3930270" cy="26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TSNE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manifolds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</a:t>
            </a:r>
            <a:r>
              <a:rPr lang="fr-FR" sz="2000" dirty="0">
                <a:solidFill>
                  <a:srgbClr val="E8750C"/>
                </a:solidFill>
              </a:rPr>
              <a:t>possible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3933056"/>
            <a:ext cx="4248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  <p:pic>
        <p:nvPicPr>
          <p:cNvPr id="7170" name="Picture 2" descr="F:\Nicolas\Documents\OpenClassRoom\P3\img\TSNE_2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9008" r="8234" b="6230"/>
          <a:stretch/>
        </p:blipFill>
        <p:spPr bwMode="auto">
          <a:xfrm>
            <a:off x="5369042" y="4101128"/>
            <a:ext cx="3584375" cy="275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Nicolas\Documents\OpenClassRoom\P3\img\TSNE_3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8" t="1731" r="11520" b="12361"/>
          <a:stretch/>
        </p:blipFill>
        <p:spPr bwMode="auto">
          <a:xfrm>
            <a:off x="5233522" y="319839"/>
            <a:ext cx="3910478" cy="378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PCA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Groupe « </a:t>
            </a:r>
            <a:r>
              <a:rPr lang="fr-FR" sz="2400" dirty="0" smtClean="0">
                <a:solidFill>
                  <a:srgbClr val="E8750C"/>
                </a:solidFill>
              </a:rPr>
              <a:t>décomposition</a:t>
            </a:r>
            <a:r>
              <a:rPr lang="fr-FR" sz="2400" dirty="0">
                <a:solidFill>
                  <a:srgbClr val="E8750C"/>
                </a:solidFill>
              </a:rPr>
              <a:t> </a:t>
            </a:r>
            <a:r>
              <a:rPr lang="fr-FR" sz="2400" dirty="0" smtClean="0">
                <a:solidFill>
                  <a:srgbClr val="E8750C"/>
                </a:solidFill>
              </a:rPr>
              <a:t>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Pas de clusters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Positions présente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Nécessite haute dimension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10 </a:t>
            </a:r>
            <a:r>
              <a:rPr lang="fr-FR" sz="2000" dirty="0" err="1" smtClean="0">
                <a:solidFill>
                  <a:srgbClr val="E8750C"/>
                </a:solidFill>
              </a:rPr>
              <a:t>dims</a:t>
            </a:r>
            <a:r>
              <a:rPr lang="fr-FR" sz="2000" dirty="0" smtClean="0">
                <a:solidFill>
                  <a:srgbClr val="E8750C"/>
                </a:solidFill>
              </a:rPr>
              <a:t> =&gt; 70% de la variance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907704" y="4648487"/>
            <a:ext cx="42484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Charge of the Light </a:t>
            </a:r>
            <a:r>
              <a:rPr lang="en-US" sz="1600" dirty="0" smtClean="0"/>
              <a:t>Brigade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Red</a:t>
            </a:r>
            <a:r>
              <a:rPr lang="fr-FR" sz="1600" dirty="0"/>
              <a:t> River</a:t>
            </a:r>
          </a:p>
        </p:txBody>
      </p:sp>
      <p:pic>
        <p:nvPicPr>
          <p:cNvPr id="8194" name="Picture 2" descr="F:\Nicolas\Documents\OpenClassRoom\P3\img\PCA3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6575"/>
            <a:ext cx="5420453" cy="41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Nicolas\Documents\OpenClassRoom\P3\img\PCA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1088"/>
            <a:ext cx="3831804" cy="25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Modèle simple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Basé sur la matrice encodée/</a:t>
            </a:r>
            <a:r>
              <a:rPr lang="fr-FR" sz="2400" dirty="0" err="1" smtClean="0">
                <a:solidFill>
                  <a:srgbClr val="E8750C"/>
                </a:solidFill>
              </a:rPr>
              <a:t>scalée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Utilise la distance euclidienne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Avantage : 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Online-Learning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Rapidité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de perte d’information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Similaire au KNN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84168" y="4201044"/>
            <a:ext cx="266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Modèle Simple</a:t>
            </a:r>
          </a:p>
          <a:p>
            <a:endParaRPr lang="fr-FR" sz="1600" b="1" dirty="0" smtClean="0"/>
          </a:p>
          <a:p>
            <a:r>
              <a:rPr lang="fr-FR" sz="1600" b="1" dirty="0" smtClean="0"/>
              <a:t>Entrée </a:t>
            </a:r>
            <a:r>
              <a:rPr lang="fr-FR" sz="1600" b="1" dirty="0"/>
              <a:t>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2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Musketeers</a:t>
            </a:r>
            <a:endParaRPr lang="fr-FR" sz="16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Musketeer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6012160" y="1484784"/>
            <a:ext cx="280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TSNE</a:t>
            </a:r>
            <a:endParaRPr lang="fr-FR" sz="1600" b="1" dirty="0"/>
          </a:p>
          <a:p>
            <a:endParaRPr lang="fr-FR" sz="1600" b="1" dirty="0" smtClean="0"/>
          </a:p>
          <a:p>
            <a:r>
              <a:rPr lang="fr-FR" sz="1600" b="1" dirty="0" smtClean="0"/>
              <a:t>Entrée </a:t>
            </a:r>
            <a:r>
              <a:rPr lang="fr-FR" sz="1600" b="1" dirty="0"/>
              <a:t>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/>
              <a:t>Spider-Man</a:t>
            </a:r>
            <a:r>
              <a:rPr lang="fr-FR" sz="1600" dirty="0"/>
              <a:t> </a:t>
            </a:r>
            <a:r>
              <a:rPr lang="fr-FR" sz="1600" dirty="0" smtClean="0"/>
              <a:t>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The </a:t>
            </a:r>
            <a:r>
              <a:rPr lang="fr-FR" sz="1600" dirty="0" err="1" smtClean="0"/>
              <a:t>Musketeer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A </a:t>
            </a:r>
            <a:r>
              <a:rPr lang="fr-FR" sz="1600" dirty="0" err="1"/>
              <a:t>Knight's</a:t>
            </a:r>
            <a:r>
              <a:rPr lang="fr-FR" sz="1600" dirty="0"/>
              <a:t> Tale</a:t>
            </a:r>
          </a:p>
        </p:txBody>
      </p:sp>
    </p:spTree>
    <p:extLst>
      <p:ext uri="{BB962C8B-B14F-4D97-AF65-F5344CB8AC3E}">
        <p14:creationId xmlns:p14="http://schemas.microsoft.com/office/powerpoint/2010/main" val="22267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Mise en place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choisi :TSNE &amp; Modèle Simple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 du TSNE basé sur </a:t>
            </a:r>
            <a:r>
              <a:rPr lang="fr-FR" dirty="0" err="1" smtClean="0">
                <a:solidFill>
                  <a:srgbClr val="E8750C"/>
                </a:solidFill>
              </a:rPr>
              <a:t>kl_divergent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Agrégation des coordonnées au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Récupération des n-pts les plus proche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Modèle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non encodé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Sauvegarde de paramètres sur </a:t>
            </a:r>
            <a:r>
              <a:rPr lang="fr-FR" dirty="0" err="1" smtClean="0">
                <a:solidFill>
                  <a:srgbClr val="E8750C"/>
                </a:solidFill>
              </a:rPr>
              <a:t>pickle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Creation</a:t>
            </a:r>
            <a:r>
              <a:rPr lang="fr-FR" dirty="0" smtClean="0">
                <a:solidFill>
                  <a:srgbClr val="E8750C"/>
                </a:solidFill>
              </a:rPr>
              <a:t> petite API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r>
              <a:rPr lang="fr-FR" dirty="0" smtClean="0">
                <a:solidFill>
                  <a:srgbClr val="E8750C"/>
                </a:solidFill>
              </a:rPr>
              <a:t> (page d’</a:t>
            </a:r>
            <a:r>
              <a:rPr lang="fr-FR" dirty="0" err="1" smtClean="0">
                <a:solidFill>
                  <a:srgbClr val="E8750C"/>
                </a:solidFill>
              </a:rPr>
              <a:t>acceuil</a:t>
            </a:r>
            <a:r>
              <a:rPr lang="fr-FR" dirty="0" smtClean="0">
                <a:solidFill>
                  <a:srgbClr val="E8750C"/>
                </a:solidFill>
              </a:rPr>
              <a:t> et recommandation)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Utilisation du </a:t>
            </a: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pour </a:t>
            </a:r>
            <a:r>
              <a:rPr lang="fr-FR" dirty="0" err="1" smtClean="0">
                <a:solidFill>
                  <a:srgbClr val="E8750C"/>
                </a:solidFill>
              </a:rPr>
              <a:t>recupérer</a:t>
            </a:r>
            <a:r>
              <a:rPr lang="fr-FR" dirty="0" smtClean="0">
                <a:solidFill>
                  <a:srgbClr val="E8750C"/>
                </a:solidFill>
              </a:rPr>
              <a:t> les champs principaux </a:t>
            </a:r>
            <a:r>
              <a:rPr lang="fr-FR" dirty="0" smtClean="0">
                <a:solidFill>
                  <a:srgbClr val="E8750C"/>
                </a:solidFill>
              </a:rPr>
              <a:t>basés </a:t>
            </a:r>
            <a:r>
              <a:rPr lang="fr-FR" dirty="0" smtClean="0">
                <a:solidFill>
                  <a:srgbClr val="E8750C"/>
                </a:solidFill>
              </a:rPr>
              <a:t>sur la distance euclidienne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E8750C"/>
                </a:solidFill>
                <a:hlinkClick r:id="rId2"/>
              </a:rPr>
              <a:t>http://coni57.pythonanywhere.com/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1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</a:t>
            </a:r>
            <a:r>
              <a:rPr lang="fr-FR" dirty="0" smtClean="0"/>
              <a:t>d’évolutions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Coefficients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Permet de renforcer certaines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Choix du Client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Choix de l’utilisateur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Evaluation semi-supervisée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Sur une centaine de films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Bagging</a:t>
            </a:r>
            <a:r>
              <a:rPr lang="fr-FR" dirty="0" smtClean="0">
                <a:solidFill>
                  <a:srgbClr val="E8750C"/>
                </a:solidFill>
              </a:rPr>
              <a:t>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3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Peu de </a:t>
            </a:r>
            <a:r>
              <a:rPr lang="fr-FR" dirty="0" smtClean="0">
                <a:solidFill>
                  <a:srgbClr val="E8750C"/>
                </a:solidFill>
              </a:rPr>
              <a:t>critères </a:t>
            </a:r>
            <a:r>
              <a:rPr lang="fr-FR" dirty="0" smtClean="0">
                <a:solidFill>
                  <a:srgbClr val="E8750C"/>
                </a:solidFill>
              </a:rPr>
              <a:t>initiaux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Seulement 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</a:t>
            </a:r>
            <a:r>
              <a:rPr lang="fr-FR" dirty="0" smtClean="0">
                <a:solidFill>
                  <a:srgbClr val="E8750C"/>
                </a:solidFill>
              </a:rPr>
              <a:t>difficiles </a:t>
            </a:r>
            <a:r>
              <a:rPr lang="fr-FR" dirty="0">
                <a:solidFill>
                  <a:srgbClr val="E8750C"/>
                </a:solidFill>
              </a:rPr>
              <a:t>à</a:t>
            </a:r>
            <a:r>
              <a:rPr lang="fr-FR" dirty="0" smtClean="0">
                <a:solidFill>
                  <a:srgbClr val="E8750C"/>
                </a:solidFill>
              </a:rPr>
              <a:t> évaluer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Pas de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Nombre de clusters </a:t>
            </a:r>
            <a:r>
              <a:rPr lang="fr-FR" dirty="0" smtClean="0">
                <a:solidFill>
                  <a:srgbClr val="E8750C"/>
                </a:solidFill>
              </a:rPr>
              <a:t>inconnu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Manifolds fonctionnent mieux que </a:t>
            </a:r>
            <a:r>
              <a:rPr lang="fr-FR" dirty="0" smtClean="0">
                <a:solidFill>
                  <a:srgbClr val="E8750C"/>
                </a:solidFill>
              </a:rPr>
              <a:t>Cluster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Initialisation parfois importante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 satisfaisant surtout pour TSNE et modèle simple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Les autres ne prédisent </a:t>
            </a:r>
            <a:r>
              <a:rPr lang="fr-FR" dirty="0" smtClean="0">
                <a:solidFill>
                  <a:srgbClr val="E8750C"/>
                </a:solidFill>
              </a:rPr>
              <a:t>pas </a:t>
            </a:r>
            <a:r>
              <a:rPr lang="fr-FR" dirty="0" smtClean="0">
                <a:solidFill>
                  <a:srgbClr val="E8750C"/>
                </a:solidFill>
              </a:rPr>
              <a:t>les suites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Le modèle Simple est le plus pertinent par sa simplicité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Modélisation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DBSCAN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Hierarchique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Isomap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simple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final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Mise en place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clustering image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4877773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5023C"/>
                </a:solidFill>
              </a:rPr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5043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(genre, titre, année de sorties,  </a:t>
            </a:r>
            <a:r>
              <a:rPr lang="fr-FR" dirty="0" smtClean="0">
                <a:solidFill>
                  <a:srgbClr val="E8750C"/>
                </a:solidFill>
              </a:rPr>
              <a:t>…)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Issue de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2698 </a:t>
            </a:r>
            <a:r>
              <a:rPr lang="fr-FR" dirty="0" smtClean="0">
                <a:solidFill>
                  <a:srgbClr val="E8750C"/>
                </a:solidFill>
              </a:rPr>
              <a:t>pts manquants (1,91 %)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Objectif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Faire un moteur de recommandation de films par similarité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« 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 » sans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Générer une simple 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Phase 1 : Données manquantes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err="1" smtClean="0">
                <a:solidFill>
                  <a:srgbClr val="E8750C"/>
                </a:solidFill>
              </a:rPr>
              <a:t>Color</a:t>
            </a:r>
            <a:r>
              <a:rPr lang="fr-FR" sz="2400" dirty="0" smtClean="0">
                <a:solidFill>
                  <a:srgbClr val="E8750C"/>
                </a:solidFill>
              </a:rPr>
              <a:t> : basé sur la date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Comptage (</a:t>
            </a:r>
            <a:r>
              <a:rPr lang="fr-FR" sz="2400" dirty="0" err="1" smtClean="0">
                <a:solidFill>
                  <a:srgbClr val="E8750C"/>
                </a:solidFill>
              </a:rPr>
              <a:t>like</a:t>
            </a:r>
            <a:r>
              <a:rPr lang="fr-FR" sz="2400" dirty="0" smtClean="0">
                <a:solidFill>
                  <a:srgbClr val="E8750C"/>
                </a:solidFill>
              </a:rPr>
              <a:t>/</a:t>
            </a:r>
            <a:r>
              <a:rPr lang="fr-FR" sz="2400" dirty="0" err="1" smtClean="0">
                <a:solidFill>
                  <a:srgbClr val="E8750C"/>
                </a:solidFill>
              </a:rPr>
              <a:t>review</a:t>
            </a:r>
            <a:r>
              <a:rPr lang="fr-FR" sz="2400" dirty="0" smtClean="0">
                <a:solidFill>
                  <a:srgbClr val="E8750C"/>
                </a:solidFill>
              </a:rPr>
              <a:t>/…): 0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Durée/vente/budget/</a:t>
            </a:r>
            <a:r>
              <a:rPr lang="fr-FR" sz="2400" dirty="0" err="1" smtClean="0">
                <a:solidFill>
                  <a:srgbClr val="E8750C"/>
                </a:solidFill>
              </a:rPr>
              <a:t>year</a:t>
            </a:r>
            <a:r>
              <a:rPr lang="fr-FR" sz="2400" dirty="0" smtClean="0">
                <a:solidFill>
                  <a:srgbClr val="E8750C"/>
                </a:solidFill>
              </a:rPr>
              <a:t> : moyenne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Langue/Country: Majorité (English/USA)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Validation par producteur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Noms : None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3 - recomm. de films\color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3" y="4422710"/>
            <a:ext cx="3392563" cy="20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3 - recomm. de films\languag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58" y="4576627"/>
            <a:ext cx="2706663" cy="18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Nicolas\Documents\OpenClassRoom\Projet 3 - recomm. de films\countr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34" y="4576627"/>
            <a:ext cx="2706662" cy="180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2 : Simplification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Genres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Split et OHE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Rating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âge (OHE+)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Acteurs: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occurrence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3 - recomm. de films\genres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1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3 - recomm. de films\actor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01008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3.1 : Suppression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Keywords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Ratio (pas estimable)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 du film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Lien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Après test (</a:t>
            </a:r>
            <a:r>
              <a:rPr lang="fr-FR" dirty="0" err="1" smtClean="0">
                <a:solidFill>
                  <a:srgbClr val="E8750C"/>
                </a:solidFill>
              </a:rPr>
              <a:t>color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num_critic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num_user</a:t>
            </a:r>
            <a:r>
              <a:rPr lang="fr-FR" dirty="0" smtClean="0">
                <a:solidFill>
                  <a:srgbClr val="E8750C"/>
                </a:solidFill>
              </a:rPr>
              <a:t>, budget, …)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3.2 : Suppression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Directeur ou 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act</a:t>
            </a:r>
            <a:r>
              <a:rPr lang="fr-FR" dirty="0" smtClean="0">
                <a:solidFill>
                  <a:srgbClr val="E8750C"/>
                </a:solidFill>
              </a:rPr>
              <a:t>. 3 manquant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Duplicata et </a:t>
            </a:r>
            <a:r>
              <a:rPr lang="fr-FR" dirty="0" err="1" smtClean="0">
                <a:solidFill>
                  <a:srgbClr val="E8750C"/>
                </a:solidFill>
              </a:rPr>
              <a:t>reindexation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3 - recomm. de films\keywork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4084035" cy="27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4 : Encodage/Clean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non-encodée allégée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Pour la production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encodée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LabelEncoder</a:t>
            </a:r>
            <a:r>
              <a:rPr lang="fr-FR" dirty="0" smtClean="0">
                <a:solidFill>
                  <a:srgbClr val="E8750C"/>
                </a:solidFill>
              </a:rPr>
              <a:t> pour textes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8" name="Picture 4" descr="F:\Nicolas\Documents\OpenClassRoom\P3\img\schem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2479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K-</a:t>
            </a:r>
            <a:r>
              <a:rPr lang="fr-FR" sz="2800" dirty="0" err="1" smtClean="0">
                <a:solidFill>
                  <a:srgbClr val="E8750C"/>
                </a:solidFill>
              </a:rPr>
              <a:t>means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 fournir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Retourne 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Recommander possible</a:t>
            </a: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4113654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Spider-Man</a:t>
            </a:r>
            <a:r>
              <a:rPr lang="fr-FR" sz="1600" dirty="0" smtClean="0"/>
              <a:t> 3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Ironclad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Prince of Persia: The Sands of </a:t>
            </a:r>
            <a:r>
              <a:rPr lang="en-US" sz="1600" dirty="0" smtClean="0"/>
              <a:t>Time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err="1" smtClean="0"/>
              <a:t>Krrish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 smtClean="0"/>
              <a:t>Musketeers</a:t>
            </a:r>
            <a:endParaRPr lang="fr-F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/>
              <a:t>The </a:t>
            </a:r>
            <a:r>
              <a:rPr lang="fr-FR" sz="1600" dirty="0" err="1" smtClean="0"/>
              <a:t>Musketeer</a:t>
            </a:r>
            <a:endParaRPr lang="fr-FR" sz="1600" dirty="0"/>
          </a:p>
        </p:txBody>
      </p:sp>
      <p:pic>
        <p:nvPicPr>
          <p:cNvPr id="4098" name="Picture 2" descr="F:\Nicolas\Documents\OpenClassRoom\P3\img\kmeans3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14079" r="11589" b="13541"/>
          <a:stretch/>
        </p:blipFill>
        <p:spPr bwMode="auto">
          <a:xfrm>
            <a:off x="5486781" y="1340768"/>
            <a:ext cx="3619085" cy="29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Nicolas\Documents\OpenClassRoom\P3\img\kmeans2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41" y="4208708"/>
            <a:ext cx="3973363" cy="26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rgbClr val="E8750C"/>
                </a:solidFill>
              </a:rPr>
              <a:t>DBSCAN</a:t>
            </a:r>
            <a:endParaRPr lang="fr-FR" sz="28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Groupe « 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 »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>
                <a:solidFill>
                  <a:srgbClr val="E8750C"/>
                </a:solidFill>
              </a:rPr>
              <a:t>Nombre de clusters </a:t>
            </a:r>
            <a:r>
              <a:rPr lang="fr-FR" sz="2400" dirty="0" smtClean="0">
                <a:solidFill>
                  <a:srgbClr val="E8750C"/>
                </a:solidFill>
              </a:rPr>
              <a:t>inconnu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Pas nécessaire</a:t>
            </a:r>
            <a:endParaRPr lang="fr-FR" sz="20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Pas de </a:t>
            </a:r>
            <a:r>
              <a:rPr lang="fr-FR" sz="2400" dirty="0">
                <a:solidFill>
                  <a:srgbClr val="E8750C"/>
                </a:solidFill>
              </a:rPr>
              <a:t>positions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>
                <a:solidFill>
                  <a:srgbClr val="E8750C"/>
                </a:solidFill>
              </a:rPr>
              <a:t>Recommander </a:t>
            </a:r>
            <a:r>
              <a:rPr lang="fr-FR" sz="2000" dirty="0" smtClean="0">
                <a:solidFill>
                  <a:srgbClr val="E8750C"/>
                </a:solidFill>
              </a:rPr>
              <a:t>impossible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E8750C"/>
                </a:solidFill>
              </a:rPr>
              <a:t>Contenu des clusters variable</a:t>
            </a:r>
            <a:endParaRPr lang="fr-FR" sz="2400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36096" y="1610791"/>
            <a:ext cx="3707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Entrée : </a:t>
            </a:r>
            <a:endParaRPr lang="fr-FR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 smtClean="0"/>
              <a:t>Cluster #6</a:t>
            </a:r>
          </a:p>
          <a:p>
            <a:r>
              <a:rPr lang="fr-FR" sz="1600" b="1" dirty="0" smtClean="0"/>
              <a:t>Sortie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3: Rise of the Machines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Matrix Reloaded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Hulk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Total Recall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Terminator 2: Judgment Day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Dredd</a:t>
            </a:r>
            <a:r>
              <a:rPr lang="en-US" sz="1600" dirty="0" smtClean="0"/>
              <a:t>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Los Angeles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Æon</a:t>
            </a:r>
            <a:r>
              <a:rPr lang="en-US" sz="1600" dirty="0" smtClean="0"/>
              <a:t> Flux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Universal Soldier: The Return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Black Hole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/>
              <a:t>Megaforce</a:t>
            </a:r>
            <a:r>
              <a:rPr lang="en-US" sz="1600" dirty="0" smtClean="0"/>
              <a:t>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The Terminator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from New York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Escape from the Planet of the Apes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Battle for the Planet of the Apes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Conquest of the Planet of the Apes </a:t>
            </a:r>
            <a:endParaRPr lang="fr-FR" sz="1600" dirty="0"/>
          </a:p>
        </p:txBody>
      </p:sp>
      <p:pic>
        <p:nvPicPr>
          <p:cNvPr id="2054" name="Picture 6" descr="https://user.oc-static.com/upload/2017/05/12/14946052965492_P3C5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18192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631</Words>
  <Application>Microsoft Office PowerPoint</Application>
  <PresentationFormat>Affichage à l'écran (4:3)</PresentationFormat>
  <Paragraphs>290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Parcours Data Scientist</vt:lpstr>
      <vt:lpstr>Sommaire</vt:lpstr>
      <vt:lpstr>Presentation</vt:lpstr>
      <vt:lpstr>Nettoyage</vt:lpstr>
      <vt:lpstr>Nettoyage</vt:lpstr>
      <vt:lpstr>Nettoyage</vt:lpstr>
      <vt:lpstr>Nettoyage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Modèle final</vt:lpstr>
      <vt:lpstr>Modèle final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78</cp:revision>
  <dcterms:created xsi:type="dcterms:W3CDTF">2017-11-17T16:33:28Z</dcterms:created>
  <dcterms:modified xsi:type="dcterms:W3CDTF">2017-11-28T15:23:37Z</dcterms:modified>
</cp:coreProperties>
</file>