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2" r:id="rId10"/>
    <p:sldId id="273" r:id="rId11"/>
    <p:sldId id="274" r:id="rId12"/>
    <p:sldId id="268" r:id="rId13"/>
    <p:sldId id="270" r:id="rId14"/>
    <p:sldId id="271" r:id="rId15"/>
    <p:sldId id="277" r:id="rId16"/>
    <p:sldId id="275" r:id="rId17"/>
    <p:sldId id="276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2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23/11/2017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23/11/2017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23/11/2017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23/11/2017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23/11/2017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4 :</a:t>
            </a:r>
          </a:p>
          <a:p>
            <a:r>
              <a:rPr lang="fr-FR" dirty="0">
                <a:solidFill>
                  <a:srgbClr val="E8750C"/>
                </a:solidFill>
                <a:latin typeface="Lato" pitchFamily="34" charset="0"/>
              </a:rPr>
              <a:t>Anticipez le retard de vol des avions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23/11/2017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tre chauffeur vous attends même avec du ret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517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Linéarisation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X = abs(X-15)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stable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rojet 4 - retard avion\re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239" r="8188" b="8149"/>
          <a:stretch/>
        </p:blipFill>
        <p:spPr bwMode="auto">
          <a:xfrm>
            <a:off x="3707905" y="2121034"/>
            <a:ext cx="5432668" cy="40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 et date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Peu d’</a:t>
            </a:r>
            <a:r>
              <a:rPr lang="fr-FR" sz="2000" dirty="0" err="1" smtClean="0">
                <a:solidFill>
                  <a:srgbClr val="E8750C"/>
                </a:solidFill>
              </a:rPr>
              <a:t>interet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Impact de l’heure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Régulier par jours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F:\Nicolas\Documents\OpenClassRoom\Projet 4 - retard avion\joinplot_date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4976936" cy="49769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de la semaine</a:t>
            </a: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F:\Nicolas\Documents\OpenClassRoom\Projet 4 - retard avion\day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4854"/>
            <a:ext cx="6191374" cy="4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et Mois de l’année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Très irrégulier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</a:t>
            </a:r>
            <a:r>
              <a:rPr lang="fr-FR" sz="2000" dirty="0" err="1" smtClean="0">
                <a:solidFill>
                  <a:srgbClr val="E8750C"/>
                </a:solidFill>
              </a:rPr>
              <a:t>noel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31 + 12 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Solution 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rojet 4 - retard avion\joinplot_date_month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40"/>
            <a:ext cx="4384650" cy="43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4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semaine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Irrégulier mais peu variable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noël</a:t>
            </a: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53 dimensions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Solution 2</a:t>
            </a:r>
          </a:p>
          <a:p>
            <a:pPr lvl="2"/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4 - retard avion\week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24590"/>
            <a:ext cx="5814392" cy="43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icolas\Documents\OpenClassRoom\InitiationMachineLearning-Python-3-scikit-overview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>
                  <a:alpha val="96863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27924"/>
            <a:ext cx="4665340" cy="25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E8750C"/>
                </a:solidFill>
              </a:rPr>
              <a:t>Choix des modèles</a:t>
            </a: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Std</a:t>
            </a:r>
            <a:r>
              <a:rPr lang="fr-FR" sz="2400" dirty="0" smtClean="0">
                <a:solidFill>
                  <a:srgbClr val="E8750C"/>
                </a:solidFill>
              </a:rPr>
              <a:t>.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Lineaire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Batch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Stochastic</a:t>
            </a:r>
            <a:r>
              <a:rPr lang="fr-FR" sz="2400" dirty="0" smtClean="0">
                <a:solidFill>
                  <a:srgbClr val="E8750C"/>
                </a:solidFill>
              </a:rPr>
              <a:t>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r>
              <a:rPr lang="fr-FR" sz="2400" dirty="0" smtClean="0">
                <a:solidFill>
                  <a:srgbClr val="E8750C"/>
                </a:solidFill>
              </a:rPr>
              <a:t> (avec SGD Reg.)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Ensembles Learning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Simple ANN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KNN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SVM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Modèle Jour /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55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 ( dont 51 OHE)</a:t>
            </a:r>
          </a:p>
          <a:p>
            <a:pPr lvl="1"/>
            <a:r>
              <a:rPr lang="fr-FR" sz="1800" dirty="0" err="1" smtClean="0">
                <a:solidFill>
                  <a:srgbClr val="E8750C"/>
                </a:solidFill>
              </a:rPr>
              <a:t>sparse</a:t>
            </a:r>
            <a:r>
              <a:rPr lang="fr-FR" sz="1800" dirty="0" smtClean="0">
                <a:solidFill>
                  <a:srgbClr val="E8750C"/>
                </a:solidFill>
              </a:rPr>
              <a:t> matrices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Modèle Semaines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800" dirty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65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( dont </a:t>
            </a:r>
            <a:r>
              <a:rPr lang="fr-FR" sz="2000" dirty="0" smtClean="0">
                <a:solidFill>
                  <a:srgbClr val="E8750C"/>
                </a:solidFill>
              </a:rPr>
              <a:t>61 </a:t>
            </a:r>
            <a:r>
              <a:rPr lang="fr-FR" sz="2000" dirty="0">
                <a:solidFill>
                  <a:srgbClr val="E8750C"/>
                </a:solidFill>
              </a:rPr>
              <a:t>OHE)</a:t>
            </a:r>
          </a:p>
          <a:p>
            <a:pPr lvl="1"/>
            <a:r>
              <a:rPr lang="fr-FR" sz="1800" dirty="0" err="1">
                <a:solidFill>
                  <a:srgbClr val="E8750C"/>
                </a:solidFill>
              </a:rPr>
              <a:t>sparse</a:t>
            </a:r>
            <a:r>
              <a:rPr lang="fr-FR" sz="1800" dirty="0">
                <a:solidFill>
                  <a:srgbClr val="E8750C"/>
                </a:solidFill>
              </a:rPr>
              <a:t> matrices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7" name="Picture 3" descr="F:\Nicolas\Documents\OpenClassRoom\Projet 4 - retard avion\performance_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328592" cy="3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Modèle choisi – </a:t>
            </a:r>
            <a:r>
              <a:rPr lang="fr-FR" sz="2400" u="sng" dirty="0" smtClean="0">
                <a:solidFill>
                  <a:srgbClr val="E8750C"/>
                </a:solidFill>
              </a:rPr>
              <a:t>Semaines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Plus logique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Meilleur ANN/SGD </a:t>
            </a:r>
            <a:r>
              <a:rPr lang="fr-FR" sz="2000" dirty="0" err="1" smtClean="0">
                <a:solidFill>
                  <a:srgbClr val="E8750C"/>
                </a:solidFill>
              </a:rPr>
              <a:t>Regressor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Doutes sur le </a:t>
            </a:r>
            <a:r>
              <a:rPr lang="fr-FR" sz="1800" dirty="0" err="1" smtClean="0">
                <a:solidFill>
                  <a:srgbClr val="E8750C"/>
                </a:solidFill>
              </a:rPr>
              <a:t>Boosting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r>
              <a:rPr lang="fr-FR" sz="2400" dirty="0" smtClean="0">
                <a:solidFill>
                  <a:srgbClr val="E8750C"/>
                </a:solidFill>
              </a:rPr>
              <a:t> &amp; </a:t>
            </a: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Optimisation au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Test avec ou sans OHE Groupe </a:t>
            </a:r>
            <a:r>
              <a:rPr lang="fr-FR" sz="2000" dirty="0" err="1" smtClean="0">
                <a:solidFill>
                  <a:srgbClr val="E8750C"/>
                </a:solidFill>
              </a:rPr>
              <a:t>Aeroport</a:t>
            </a:r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99592" y="4319225"/>
            <a:ext cx="540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</a:t>
            </a:r>
            <a:r>
              <a:rPr lang="fr-FR" sz="1600" dirty="0" err="1" smtClean="0"/>
              <a:t>huber</a:t>
            </a:r>
            <a:endParaRPr lang="fr-FR" sz="1600" dirty="0"/>
          </a:p>
          <a:p>
            <a:r>
              <a:rPr lang="fr-FR" sz="1600" dirty="0"/>
              <a:t> "</a:t>
            </a:r>
            <a:r>
              <a:rPr lang="fr-FR" sz="1600" dirty="0" err="1"/>
              <a:t>max_iter</a:t>
            </a:r>
            <a:r>
              <a:rPr lang="fr-FR" sz="1600" dirty="0"/>
              <a:t>": </a:t>
            </a:r>
            <a:r>
              <a:rPr lang="fr-FR" sz="1600" dirty="0" smtClean="0"/>
              <a:t>    3</a:t>
            </a:r>
            <a:r>
              <a:rPr lang="fr-FR" sz="1600" dirty="0"/>
              <a:t>, 5, </a:t>
            </a:r>
            <a:r>
              <a:rPr lang="fr-FR" sz="1600" dirty="0" smtClean="0"/>
              <a:t>10</a:t>
            </a:r>
            <a:endParaRPr lang="fr-FR" sz="1600" dirty="0"/>
          </a:p>
          <a:p>
            <a:r>
              <a:rPr lang="fr-FR" sz="1600" dirty="0"/>
              <a:t>"penalty" : </a:t>
            </a:r>
            <a:r>
              <a:rPr lang="fr-FR" sz="1600" dirty="0" smtClean="0"/>
              <a:t>       Aucune</a:t>
            </a:r>
            <a:r>
              <a:rPr lang="fr-FR" sz="1600" dirty="0"/>
              <a:t>, l2,  l1, </a:t>
            </a:r>
            <a:r>
              <a:rPr lang="fr-FR" sz="1600" dirty="0" err="1"/>
              <a:t>elasticnet</a:t>
            </a:r>
            <a:endParaRPr lang="fr-FR" sz="1600" dirty="0"/>
          </a:p>
          <a:p>
            <a:r>
              <a:rPr lang="fr-FR" sz="1600" dirty="0"/>
              <a:t>"l1_ratio" : </a:t>
            </a:r>
            <a:r>
              <a:rPr lang="fr-FR" sz="1600" dirty="0" smtClean="0"/>
              <a:t>       0.15</a:t>
            </a:r>
            <a:r>
              <a:rPr lang="fr-FR" sz="1600" dirty="0"/>
              <a:t>, 0.50, 0.85</a:t>
            </a:r>
          </a:p>
          <a:p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base_estimator</a:t>
            </a:r>
            <a:r>
              <a:rPr lang="fr-FR" sz="1600" dirty="0"/>
              <a:t>" : </a:t>
            </a:r>
            <a:r>
              <a:rPr lang="fr-FR" sz="1600" dirty="0" smtClean="0"/>
              <a:t>    </a:t>
            </a:r>
            <a:r>
              <a:rPr lang="fr-FR" sz="1600" dirty="0" err="1" smtClean="0"/>
              <a:t>SGDRegressor</a:t>
            </a:r>
            <a:r>
              <a:rPr lang="fr-FR" sz="1600" dirty="0" smtClean="0"/>
              <a:t>(</a:t>
            </a:r>
            <a:r>
              <a:rPr lang="fr-FR" sz="1600" dirty="0" err="1" smtClean="0"/>
              <a:t>best_params_SGDR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n_estimators</a:t>
            </a:r>
            <a:r>
              <a:rPr lang="fr-FR" sz="1600" dirty="0"/>
              <a:t>" : </a:t>
            </a:r>
            <a:r>
              <a:rPr lang="fr-FR" sz="1600" dirty="0" smtClean="0"/>
              <a:t>         2</a:t>
            </a:r>
            <a:r>
              <a:rPr lang="fr-FR" sz="1600" dirty="0"/>
              <a:t>, 5, 10, </a:t>
            </a:r>
            <a:r>
              <a:rPr lang="fr-FR" sz="1600" dirty="0" smtClean="0"/>
              <a:t>20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              </a:t>
            </a:r>
            <a:r>
              <a:rPr lang="fr-FR" sz="1600" dirty="0" err="1" smtClean="0"/>
              <a:t>linear</a:t>
            </a:r>
            <a:r>
              <a:rPr lang="fr-FR" sz="1600" dirty="0" smtClean="0"/>
              <a:t>, square</a:t>
            </a:r>
            <a:r>
              <a:rPr lang="fr-FR" sz="1600" dirty="0"/>
              <a:t>,</a:t>
            </a:r>
            <a:r>
              <a:rPr lang="fr-FR" sz="1600" dirty="0" smtClean="0"/>
              <a:t>  </a:t>
            </a:r>
            <a:r>
              <a:rPr lang="fr-FR" sz="1600" dirty="0" err="1" smtClean="0"/>
              <a:t>exponential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96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Résultats :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Objectif : Prédire les petits retard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Métrique : MAE (MSLE possible aussi)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Si MAE identique</a:t>
            </a:r>
          </a:p>
          <a:p>
            <a:pPr lvl="3"/>
            <a:r>
              <a:rPr lang="fr-FR" sz="1200" dirty="0" smtClean="0">
                <a:solidFill>
                  <a:srgbClr val="E8750C"/>
                </a:solidFill>
              </a:rPr>
              <a:t>MSE/RMSE</a:t>
            </a:r>
          </a:p>
          <a:p>
            <a:pPr lvl="3"/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MAE : 10.2008 </a:t>
            </a:r>
            <a:r>
              <a:rPr lang="fr-FR" sz="2000" dirty="0" smtClean="0">
                <a:solidFill>
                  <a:srgbClr val="E8750C"/>
                </a:solidFill>
              </a:rPr>
              <a:t>   (</a:t>
            </a:r>
            <a:r>
              <a:rPr lang="fr-FR" sz="2000" dirty="0">
                <a:solidFill>
                  <a:srgbClr val="E8750C"/>
                </a:solidFill>
              </a:rPr>
              <a:t>9.9598)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MSE : 875.1533 </a:t>
            </a:r>
            <a:r>
              <a:rPr lang="fr-FR" sz="2000" dirty="0" smtClean="0">
                <a:solidFill>
                  <a:srgbClr val="E8750C"/>
                </a:solidFill>
              </a:rPr>
              <a:t> (</a:t>
            </a:r>
            <a:r>
              <a:rPr lang="fr-FR" sz="2000" dirty="0">
                <a:solidFill>
                  <a:srgbClr val="E8750C"/>
                </a:solidFill>
              </a:rPr>
              <a:t>845.0382)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RMSE : 29.5830  (29.06)</a:t>
            </a:r>
          </a:p>
          <a:p>
            <a:pPr lvl="1"/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2 estimateurs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Loss</a:t>
            </a:r>
            <a:r>
              <a:rPr lang="fr-FR" sz="1600" dirty="0" smtClean="0">
                <a:solidFill>
                  <a:srgbClr val="E8750C"/>
                </a:solidFill>
              </a:rPr>
              <a:t> </a:t>
            </a:r>
            <a:r>
              <a:rPr lang="fr-FR" sz="1600" dirty="0">
                <a:solidFill>
                  <a:srgbClr val="E8750C"/>
                </a:solidFill>
              </a:rPr>
              <a:t>: </a:t>
            </a:r>
            <a:r>
              <a:rPr lang="fr-FR" sz="1600" dirty="0" err="1">
                <a:solidFill>
                  <a:srgbClr val="E8750C"/>
                </a:solidFill>
              </a:rPr>
              <a:t>exponential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Max_iter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</a:t>
            </a:r>
          </a:p>
          <a:p>
            <a:pPr lvl="2"/>
            <a:r>
              <a:rPr lang="fr-FR" sz="1600" dirty="0">
                <a:solidFill>
                  <a:srgbClr val="E8750C"/>
                </a:solidFill>
              </a:rPr>
              <a:t>L1_ratio : 0,15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Penalty : Aucune</a:t>
            </a:r>
            <a:endParaRPr lang="fr-FR" sz="16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18" y="3140968"/>
            <a:ext cx="5216702" cy="327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API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Petit site </a:t>
            </a:r>
            <a:r>
              <a:rPr lang="fr-FR" sz="2400" dirty="0" err="1" smtClean="0">
                <a:solidFill>
                  <a:srgbClr val="E8750C"/>
                </a:solidFill>
              </a:rPr>
              <a:t>Flask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Entrée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Date du vol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Heure du vol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Compagnie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Aeroport</a:t>
            </a:r>
            <a:r>
              <a:rPr lang="fr-FR" sz="1400" dirty="0" smtClean="0">
                <a:solidFill>
                  <a:srgbClr val="E8750C"/>
                </a:solidFill>
              </a:rPr>
              <a:t> de départ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Aeroport</a:t>
            </a:r>
            <a:r>
              <a:rPr lang="fr-FR" sz="1400" dirty="0" smtClean="0">
                <a:solidFill>
                  <a:srgbClr val="E8750C"/>
                </a:solidFill>
              </a:rPr>
              <a:t> d’arrivé</a:t>
            </a:r>
          </a:p>
          <a:p>
            <a:pPr lvl="2"/>
            <a:r>
              <a:rPr lang="fr-FR" sz="1800" dirty="0" err="1" smtClean="0">
                <a:solidFill>
                  <a:srgbClr val="E8750C"/>
                </a:solidFill>
              </a:rPr>
              <a:t>Requete</a:t>
            </a:r>
            <a:r>
              <a:rPr lang="fr-FR" sz="1800" dirty="0" smtClean="0">
                <a:solidFill>
                  <a:srgbClr val="E8750C"/>
                </a:solidFill>
              </a:rPr>
              <a:t> POST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Pas de contrôle des inputs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Encodage (OHE)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Scaler</a:t>
            </a:r>
            <a:r>
              <a:rPr lang="fr-FR" sz="1400" dirty="0" smtClean="0">
                <a:solidFill>
                  <a:srgbClr val="E8750C"/>
                </a:solidFill>
              </a:rPr>
              <a:t> </a:t>
            </a:r>
            <a:r>
              <a:rPr lang="fr-FR" sz="1400" dirty="0" err="1" smtClean="0">
                <a:solidFill>
                  <a:srgbClr val="E8750C"/>
                </a:solidFill>
              </a:rPr>
              <a:t>saved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Modèle </a:t>
            </a:r>
            <a:r>
              <a:rPr lang="fr-FR" sz="1400" dirty="0" err="1" smtClean="0">
                <a:solidFill>
                  <a:srgbClr val="E8750C"/>
                </a:solidFill>
              </a:rPr>
              <a:t>saved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Sortie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Retourne Avance/Retard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Mois/Date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Semaine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Optimisation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boarding pass U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564904"/>
            <a:ext cx="521718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Beaucoup de données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Dataset</a:t>
            </a:r>
            <a:r>
              <a:rPr lang="fr-FR" sz="2800" dirty="0" smtClean="0">
                <a:solidFill>
                  <a:srgbClr val="E8750C"/>
                </a:solidFill>
              </a:rPr>
              <a:t> propre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Tendances visibles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Peu de modèles possible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Problème mémoire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Modèle Linéaire pas mauvais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Presque comme simple ANN</a:t>
            </a:r>
          </a:p>
          <a:p>
            <a:pPr marL="457200" lvl="1" indent="0">
              <a:buNone/>
            </a:pPr>
            <a:endParaRPr lang="fr-FR" sz="2400" dirty="0" smtClean="0">
              <a:solidFill>
                <a:srgbClr val="E8750C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rgbClr val="E8750C"/>
                </a:solidFill>
              </a:rPr>
              <a:t>Peu d’avantages pour les petits retard</a:t>
            </a:r>
          </a:p>
          <a:p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concernant les vols (USA)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an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5,6 millions de vols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65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Aucunes données manquantes</a:t>
            </a:r>
          </a:p>
          <a:p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Faire un modèle prédictif des retards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Contrainte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« Accessible » à l’utilisateur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redontantes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AirlineID</a:t>
            </a:r>
            <a:r>
              <a:rPr lang="fr-FR" dirty="0" smtClean="0">
                <a:solidFill>
                  <a:srgbClr val="E8750C"/>
                </a:solidFill>
              </a:rPr>
              <a:t>, Carrier, dates, </a:t>
            </a:r>
            <a:r>
              <a:rPr lang="fr-FR" dirty="0" err="1" smtClean="0">
                <a:solidFill>
                  <a:srgbClr val="E8750C"/>
                </a:solidFill>
              </a:rPr>
              <a:t>airports</a:t>
            </a:r>
            <a:r>
              <a:rPr lang="fr-FR" dirty="0" smtClean="0">
                <a:solidFill>
                  <a:srgbClr val="E8750C"/>
                </a:solidFill>
              </a:rPr>
              <a:t>, …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inconnus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Tail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inutiles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Flight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wheelsON</a:t>
            </a:r>
            <a:r>
              <a:rPr lang="fr-FR" dirty="0" smtClean="0">
                <a:solidFill>
                  <a:srgbClr val="E8750C"/>
                </a:solidFill>
              </a:rPr>
              <a:t>/OFF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imprévisibles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 Delay, Security Delay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nécessaire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et heure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Aeroport</a:t>
            </a:r>
            <a:r>
              <a:rPr lang="fr-FR" dirty="0" smtClean="0">
                <a:solidFill>
                  <a:srgbClr val="E8750C"/>
                </a:solidFill>
              </a:rPr>
              <a:t> de Départ et d’arrivé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données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Mois d’avril – données erronées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des vols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semi-prévisible &gt; 60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/NAS/Security </a:t>
            </a:r>
            <a:r>
              <a:rPr lang="fr-FR" dirty="0" err="1" smtClean="0">
                <a:solidFill>
                  <a:srgbClr val="E8750C"/>
                </a:solidFill>
              </a:rPr>
              <a:t>delay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Late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Aircraft</a:t>
            </a:r>
            <a:r>
              <a:rPr lang="fr-FR" dirty="0" smtClean="0">
                <a:solidFill>
                  <a:srgbClr val="E8750C"/>
                </a:solidFill>
              </a:rPr>
              <a:t> Delay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imprévisible &gt; 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Cancelled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Diverted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6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Procédé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1: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Allègement par mois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2: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Regroupement des 12 mois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Fin du nettoyage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Génération des </a:t>
            </a:r>
            <a:r>
              <a:rPr lang="fr-FR" dirty="0" err="1" smtClean="0">
                <a:solidFill>
                  <a:srgbClr val="E8750C"/>
                </a:solidFill>
              </a:rPr>
              <a:t>datasets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Production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3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Sauvegarde Train/Test sets en matrices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suivants: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 modèle par script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Ecrit les résultats dans un fichier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wnloads\Untitled Diagram (1)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48" y="836712"/>
            <a:ext cx="3036640" cy="554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aéroport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Regroupement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4 groupes par quartile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=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 ∗ 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𝑔𝑟𝑜𝑢𝑝𝑒</m:t>
                    </m:r>
                  </m:oMath>
                </a14:m>
                <a:r>
                  <a:rPr lang="fr-FR" sz="2400" dirty="0">
                    <a:solidFill>
                      <a:srgbClr val="E8750C"/>
                    </a:solidFill>
                  </a:rPr>
                  <a:t> + b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4 - retard avion\airport_delay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9152" r="8333" b="7609"/>
          <a:stretch/>
        </p:blipFill>
        <p:spPr bwMode="auto">
          <a:xfrm>
            <a:off x="5724128" y="1052736"/>
            <a:ext cx="2947505" cy="28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4 - retard avion\carrier_group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8881" r="8240" b="7786"/>
          <a:stretch/>
        </p:blipFill>
        <p:spPr bwMode="auto">
          <a:xfrm>
            <a:off x="5711890" y="3778284"/>
            <a:ext cx="2907881" cy="2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Transporteur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Très 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récupéré par Transporteur</a:t>
                </a:r>
              </a:p>
              <a:p>
                <a:pPr lvl="1"/>
                <a:r>
                  <a:rPr lang="fr-FR" sz="2400" dirty="0">
                    <a:solidFill>
                      <a:srgbClr val="E8750C"/>
                    </a:solidFill>
                  </a:rPr>
                  <a:t>Très variable</a:t>
                </a:r>
              </a:p>
              <a:p>
                <a:pPr lvl="1"/>
                <a:r>
                  <a:rPr lang="fr-FR" sz="2400" dirty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Simplification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OHE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  <m:t>𝑟𝑎𝑛𝑠𝑝𝑜𝑟𝑡𝑒𝑢𝑟𝑠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  <m:t>𝑡𝑟𝑎𝑛𝑠𝑝𝑜𝑟𝑡𝑒𝑢𝑟</m:t>
                            </m:r>
                          </m:sub>
                        </m:sSub>
                      </m:e>
                    </m:nary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fr-FR" sz="2400" dirty="0" smtClean="0">
                  <a:solidFill>
                    <a:srgbClr val="E8750C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022" b="-134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4 - retard avion\carrier_delay_sav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9356" r="8900" b="8282"/>
          <a:stretch/>
        </p:blipFill>
        <p:spPr bwMode="auto">
          <a:xfrm>
            <a:off x="5933066" y="3593369"/>
            <a:ext cx="3126713" cy="30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4 - retard avion\carrier_delay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9530" r="7415" b="8241"/>
          <a:stretch/>
        </p:blipFill>
        <p:spPr bwMode="auto">
          <a:xfrm>
            <a:off x="5979694" y="721519"/>
            <a:ext cx="3128809" cy="28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Linéaire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4 - retard avion\av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9322" r="8137" b="7345"/>
          <a:stretch/>
        </p:blipFill>
        <p:spPr bwMode="auto">
          <a:xfrm>
            <a:off x="3779912" y="2204864"/>
            <a:ext cx="5201134" cy="39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648</Words>
  <Application>Microsoft Office PowerPoint</Application>
  <PresentationFormat>Affichage à l'écran (4:3)</PresentationFormat>
  <Paragraphs>250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Modélisation</vt:lpstr>
      <vt:lpstr>Modélisation</vt:lpstr>
      <vt:lpstr>Modélisation</vt:lpstr>
      <vt:lpstr>Modélisation</vt:lpstr>
      <vt:lpstr>Modélisation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33</cp:revision>
  <dcterms:created xsi:type="dcterms:W3CDTF">2017-11-17T16:33:28Z</dcterms:created>
  <dcterms:modified xsi:type="dcterms:W3CDTF">2017-11-23T15:56:26Z</dcterms:modified>
</cp:coreProperties>
</file>