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80" r:id="rId19"/>
    <p:sldId id="279" r:id="rId20"/>
    <p:sldId id="278" r:id="rId21"/>
    <p:sldId id="281" r:id="rId22"/>
    <p:sldId id="285" r:id="rId23"/>
    <p:sldId id="282" r:id="rId24"/>
    <p:sldId id="283" r:id="rId25"/>
    <p:sldId id="284" r:id="rId26"/>
    <p:sldId id="286" r:id="rId27"/>
    <p:sldId id="287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44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18/12/2017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18/12/2017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18/12/2017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5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Segmentation des clients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18/12/2017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segmentation des clients&quot;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80" y="3798168"/>
            <a:ext cx="5400600" cy="232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Présentation du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r>
              <a:rPr lang="fr-FR" dirty="0" smtClean="0">
                <a:solidFill>
                  <a:srgbClr val="E8750C"/>
                </a:solidFill>
              </a:rPr>
              <a:t> (aparté)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Minimisation </a:t>
            </a:r>
            <a:r>
              <a:rPr lang="fr-FR" dirty="0">
                <a:solidFill>
                  <a:srgbClr val="E8750C"/>
                </a:solidFill>
              </a:rPr>
              <a:t>∑ </a:t>
            </a:r>
            <a:r>
              <a:rPr lang="fr-FR" dirty="0" smtClean="0">
                <a:solidFill>
                  <a:srgbClr val="E8750C"/>
                </a:solidFill>
              </a:rPr>
              <a:t>(distances)²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Glisser les moyenne n fois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42" name="Picture 2" descr="https://upload.wikimedia.org/wikipedia/commons/thumb/f/fb/K-means.png/2560px-K-me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8" y="3269103"/>
            <a:ext cx="8016825" cy="30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N-cluster basé sur Score de Silhouette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Plusieurs essais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Avec et sans top</a:t>
            </a: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    keywords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Avec et sans 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Discount factor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Faible Score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Superposition</a:t>
            </a: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1266" name="Picture 2" descr="F:\Nicolas\Documents\OpenClassRoom\P5\img\TSNE_articles_2D_filtere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2" y="2564904"/>
            <a:ext cx="5480901" cy="421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3314" name="Picture 2" descr="F:\Nicolas\Documents\OpenClassRoom\P5\img\CA_cluster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984776" cy="52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8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2291" name="Picture 3" descr="F:\Nicolas\Documents\OpenClassRoom\P5\img\c19_clou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2" y="1700808"/>
            <a:ext cx="486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F:\Nicolas\Documents\OpenClassRoom\P5\img\c25_clou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86000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F:\Nicolas\Documents\OpenClassRoom\P5\img\c27_cloud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2" y="3789040"/>
            <a:ext cx="486000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F:\Nicolas\Documents\OpenClassRoom\P5\img\c28_cloud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3789040"/>
            <a:ext cx="486000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8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Encodage des articles par cluster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OneHotEncoding</a:t>
            </a:r>
            <a:r>
              <a:rPr lang="fr-FR" dirty="0" smtClean="0">
                <a:solidFill>
                  <a:srgbClr val="E8750C"/>
                </a:solidFill>
              </a:rPr>
              <a:t> de ces clusters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Fin du nettoyage / Exploration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Sauvegarde du dataset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Sauvegarde du </a:t>
            </a:r>
            <a:r>
              <a:rPr lang="fr-FR" dirty="0" err="1" smtClean="0">
                <a:solidFill>
                  <a:srgbClr val="E8750C"/>
                </a:solidFill>
              </a:rPr>
              <a:t>converter</a:t>
            </a:r>
            <a:r>
              <a:rPr lang="fr-FR" dirty="0" smtClean="0">
                <a:solidFill>
                  <a:srgbClr val="E8750C"/>
                </a:solidFill>
              </a:rPr>
              <a:t> Pays =&gt; Label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Sauvegarde </a:t>
            </a:r>
            <a:r>
              <a:rPr lang="fr-FR" dirty="0">
                <a:solidFill>
                  <a:srgbClr val="E8750C"/>
                </a:solidFill>
              </a:rPr>
              <a:t>du </a:t>
            </a:r>
            <a:r>
              <a:rPr lang="fr-FR" dirty="0" err="1">
                <a:solidFill>
                  <a:srgbClr val="E8750C"/>
                </a:solidFill>
              </a:rPr>
              <a:t>converter</a:t>
            </a:r>
            <a:r>
              <a:rPr lang="fr-FR" dirty="0">
                <a:solidFill>
                  <a:srgbClr val="E8750C"/>
                </a:solidFill>
              </a:rPr>
              <a:t> Objet </a:t>
            </a:r>
            <a:r>
              <a:rPr lang="fr-FR" dirty="0" smtClean="0">
                <a:solidFill>
                  <a:srgbClr val="E8750C"/>
                </a:solidFill>
              </a:rPr>
              <a:t>=&gt; Cluster</a:t>
            </a: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4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r>
              <a:rPr lang="fr-FR" dirty="0"/>
              <a:t> des Clients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Préparation du dataset Clients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Phase 1 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Dataset groupé par </a:t>
            </a:r>
            <a:r>
              <a:rPr lang="fr-FR" dirty="0" err="1" smtClean="0">
                <a:solidFill>
                  <a:srgbClr val="E8750C"/>
                </a:solidFill>
              </a:rPr>
              <a:t>invoice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Ajout de Features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Jour depuis achat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Prix Panier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Nb articles / clusters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Phase 2 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Dataset groupé par clients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Ajout de features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1ere visite/dernière visite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Nb visites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Temps moyen entre visites</a:t>
            </a: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3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r>
              <a:rPr lang="fr-FR" dirty="0"/>
              <a:t> des Clients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2</a:t>
            </a:r>
            <a:r>
              <a:rPr lang="fr-FR" baseline="30000" dirty="0" smtClean="0">
                <a:solidFill>
                  <a:srgbClr val="E8750C"/>
                </a:solidFill>
              </a:rPr>
              <a:t>nd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N-cluster </a:t>
            </a:r>
            <a:r>
              <a:rPr lang="fr-FR" dirty="0">
                <a:solidFill>
                  <a:srgbClr val="E8750C"/>
                </a:solidFill>
              </a:rPr>
              <a:t>basé sur Score de </a:t>
            </a:r>
            <a:r>
              <a:rPr lang="fr-FR" dirty="0" smtClean="0">
                <a:solidFill>
                  <a:srgbClr val="E8750C"/>
                </a:solidFill>
              </a:rPr>
              <a:t>Silhouette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Standard et </a:t>
            </a:r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r>
              <a:rPr lang="fr-FR" dirty="0" smtClean="0">
                <a:solidFill>
                  <a:srgbClr val="E8750C"/>
                </a:solidFill>
              </a:rPr>
              <a:t> meilleur si 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N cluster &gt; 7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Std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trouve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les outliers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(1 seul gros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cluster </a:t>
            </a:r>
            <a:r>
              <a:rPr lang="fr-FR" dirty="0" err="1" smtClean="0">
                <a:solidFill>
                  <a:srgbClr val="E8750C"/>
                </a:solidFill>
              </a:rPr>
              <a:t>env</a:t>
            </a:r>
            <a:r>
              <a:rPr lang="fr-FR" dirty="0" smtClean="0">
                <a:solidFill>
                  <a:srgbClr val="E8750C"/>
                </a:solidFill>
              </a:rPr>
              <a:t> 3500 pers.)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Garder suffisamment de 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    pers. / cluster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4338" name="Picture 2" descr="F:\Nicolas\Documents\OpenClassRoom\P5\img\scalin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52652"/>
            <a:ext cx="44644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r>
              <a:rPr lang="fr-FR" dirty="0"/>
              <a:t> des Clients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2</a:t>
            </a:r>
            <a:r>
              <a:rPr lang="fr-FR" baseline="30000" dirty="0" smtClean="0">
                <a:solidFill>
                  <a:srgbClr val="E8750C"/>
                </a:solidFill>
              </a:rPr>
              <a:t>nd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Visualisation sur TSNE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5362" name="Picture 2" descr="F:\Nicolas\Documents\OpenClassRoom\P5\img\TSNE_customer_2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904656" cy="454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0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6389" name="Picture 5" descr="F:\Nicolas\Documents\OpenClassRoom\P5\img\hist_cluster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18902"/>
            <a:ext cx="5839097" cy="58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6391" name="Picture 7" descr="F:\Nicolas\Documents\OpenClassRoom\P5\img\cart_freq_cluster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18902"/>
            <a:ext cx="5839097" cy="58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Nettoyage / Exploration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des Clients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Interprétation des Clusters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Classification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API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Pistes d’évolutions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2" name="Picture 4" descr="Résultat de recherche d'images pour &quot;segmentation des clients&quot;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33056"/>
            <a:ext cx="3312974" cy="27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5\img\polar_cluster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440724" cy="595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Suppression Cluster 6 (4 clients – VIP)</a:t>
            </a:r>
          </a:p>
          <a:p>
            <a:r>
              <a:rPr lang="fr-FR" strike="sngStrike" dirty="0" smtClean="0">
                <a:solidFill>
                  <a:srgbClr val="E8750C"/>
                </a:solidFill>
              </a:rPr>
              <a:t>Standard</a:t>
            </a:r>
            <a:r>
              <a:rPr lang="fr-FR" dirty="0" smtClean="0">
                <a:solidFill>
                  <a:srgbClr val="E8750C"/>
                </a:solidFill>
              </a:rPr>
              <a:t> &amp; </a:t>
            </a:r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>
                <a:solidFill>
                  <a:srgbClr val="E8750C"/>
                </a:solidFill>
              </a:rPr>
              <a:t>Multiple Modèles testés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KNN ( </a:t>
            </a:r>
            <a:r>
              <a:rPr lang="fr-FR" dirty="0" err="1" smtClean="0">
                <a:solidFill>
                  <a:srgbClr val="E8750C"/>
                </a:solidFill>
              </a:rPr>
              <a:t>Accuracy</a:t>
            </a:r>
            <a:r>
              <a:rPr lang="fr-FR" dirty="0" smtClean="0">
                <a:solidFill>
                  <a:srgbClr val="E8750C"/>
                </a:solidFill>
              </a:rPr>
              <a:t> 93,6 %)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SVC ( </a:t>
            </a:r>
            <a:r>
              <a:rPr lang="fr-FR" dirty="0" err="1">
                <a:solidFill>
                  <a:srgbClr val="E8750C"/>
                </a:solidFill>
              </a:rPr>
              <a:t>Accuracy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83,6 %)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Naive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>
                <a:solidFill>
                  <a:srgbClr val="E8750C"/>
                </a:solidFill>
              </a:rPr>
              <a:t>Bayes ( </a:t>
            </a:r>
            <a:r>
              <a:rPr lang="fr-FR" dirty="0" err="1">
                <a:solidFill>
                  <a:srgbClr val="E8750C"/>
                </a:solidFill>
              </a:rPr>
              <a:t>Accuracy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46,3%)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Decision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Tree</a:t>
            </a:r>
            <a:r>
              <a:rPr lang="fr-FR" dirty="0">
                <a:solidFill>
                  <a:srgbClr val="E8750C"/>
                </a:solidFill>
              </a:rPr>
              <a:t>( </a:t>
            </a:r>
            <a:r>
              <a:rPr lang="fr-FR" dirty="0" err="1">
                <a:solidFill>
                  <a:srgbClr val="E8750C"/>
                </a:solidFill>
              </a:rPr>
              <a:t>Accuracy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94 %)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00B050"/>
                </a:solidFill>
              </a:rPr>
              <a:t>Random</a:t>
            </a:r>
            <a:r>
              <a:rPr lang="fr-FR" dirty="0" smtClean="0">
                <a:solidFill>
                  <a:srgbClr val="00B050"/>
                </a:solidFill>
              </a:rPr>
              <a:t> Forest</a:t>
            </a:r>
            <a:r>
              <a:rPr lang="fr-FR" dirty="0">
                <a:solidFill>
                  <a:srgbClr val="00B050"/>
                </a:solidFill>
              </a:rPr>
              <a:t>( </a:t>
            </a:r>
            <a:r>
              <a:rPr lang="fr-FR" dirty="0" err="1">
                <a:solidFill>
                  <a:srgbClr val="00B050"/>
                </a:solidFill>
              </a:rPr>
              <a:t>Accuracy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95,6 %)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Grid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Search</a:t>
            </a:r>
            <a:r>
              <a:rPr lang="fr-FR" dirty="0" smtClean="0">
                <a:solidFill>
                  <a:srgbClr val="E8750C"/>
                </a:solidFill>
              </a:rPr>
              <a:t> + export top model </a:t>
            </a:r>
            <a:r>
              <a:rPr lang="fr-FR" dirty="0" err="1" smtClean="0">
                <a:solidFill>
                  <a:srgbClr val="E8750C"/>
                </a:solidFill>
              </a:rPr>
              <a:t>fitted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0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9458" name="Picture 2" descr="F:\Nicolas\Documents\OpenClassRoom\P5\graph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2" r="48485"/>
          <a:stretch/>
        </p:blipFill>
        <p:spPr bwMode="auto">
          <a:xfrm>
            <a:off x="179512" y="1556792"/>
            <a:ext cx="8789840" cy="477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860032" y="1412776"/>
            <a:ext cx="4109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>
                <a:solidFill>
                  <a:srgbClr val="E8750C"/>
                </a:solidFill>
              </a:rPr>
              <a:t>Decision</a:t>
            </a:r>
            <a:r>
              <a:rPr lang="fr-FR" sz="2800" dirty="0" smtClean="0">
                <a:solidFill>
                  <a:srgbClr val="E8750C"/>
                </a:solidFill>
              </a:rPr>
              <a:t> </a:t>
            </a:r>
            <a:r>
              <a:rPr lang="fr-FR" sz="2800" dirty="0" err="1" smtClean="0">
                <a:solidFill>
                  <a:srgbClr val="E8750C"/>
                </a:solidFill>
              </a:rPr>
              <a:t>Tree</a:t>
            </a:r>
            <a:r>
              <a:rPr lang="fr-FR" sz="2800" dirty="0" smtClean="0">
                <a:solidFill>
                  <a:srgbClr val="E8750C"/>
                </a:solidFill>
              </a:rPr>
              <a:t> Uniquement</a:t>
            </a:r>
            <a:endParaRPr lang="fr-FR" sz="28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Résultats</a:t>
            </a:r>
          </a:p>
          <a:p>
            <a:pPr lvl="1"/>
            <a:r>
              <a:rPr lang="en-US" dirty="0">
                <a:solidFill>
                  <a:srgbClr val="E8750C"/>
                </a:solidFill>
              </a:rPr>
              <a:t>Accuracy : </a:t>
            </a:r>
            <a:r>
              <a:rPr lang="en-US" dirty="0" smtClean="0">
                <a:solidFill>
                  <a:srgbClr val="E8750C"/>
                </a:solidFill>
              </a:rPr>
              <a:t>  96,46%</a:t>
            </a:r>
          </a:p>
          <a:p>
            <a:pPr lvl="1"/>
            <a:r>
              <a:rPr lang="en-US" dirty="0" smtClean="0">
                <a:solidFill>
                  <a:srgbClr val="E8750C"/>
                </a:solidFill>
              </a:rPr>
              <a:t>Recall </a:t>
            </a:r>
            <a:r>
              <a:rPr lang="en-US" dirty="0">
                <a:solidFill>
                  <a:srgbClr val="E8750C"/>
                </a:solidFill>
              </a:rPr>
              <a:t>: </a:t>
            </a:r>
            <a:r>
              <a:rPr lang="en-US" dirty="0" smtClean="0">
                <a:solidFill>
                  <a:srgbClr val="E8750C"/>
                </a:solidFill>
              </a:rPr>
              <a:t>         94,29%</a:t>
            </a:r>
          </a:p>
          <a:p>
            <a:pPr lvl="1"/>
            <a:r>
              <a:rPr lang="en-US" dirty="0" smtClean="0">
                <a:solidFill>
                  <a:srgbClr val="E8750C"/>
                </a:solidFill>
              </a:rPr>
              <a:t>Precision </a:t>
            </a:r>
            <a:r>
              <a:rPr lang="en-US" dirty="0">
                <a:solidFill>
                  <a:srgbClr val="E8750C"/>
                </a:solidFill>
              </a:rPr>
              <a:t>: </a:t>
            </a:r>
            <a:r>
              <a:rPr lang="en-US" dirty="0" smtClean="0">
                <a:solidFill>
                  <a:srgbClr val="E8750C"/>
                </a:solidFill>
              </a:rPr>
              <a:t>  95,21%</a:t>
            </a:r>
          </a:p>
          <a:p>
            <a:pPr lvl="1"/>
            <a:endParaRPr lang="en-US" dirty="0">
              <a:solidFill>
                <a:srgbClr val="E8750C"/>
              </a:solidFill>
            </a:endParaRPr>
          </a:p>
          <a:p>
            <a:pPr lvl="1"/>
            <a:r>
              <a:rPr lang="en-US" dirty="0" smtClean="0">
                <a:solidFill>
                  <a:srgbClr val="E8750C"/>
                </a:solidFill>
              </a:rPr>
              <a:t>FP &gt; FN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7410" name="Picture 2" descr="F:\Nicolas\Documents\OpenClassRoom\P5\img\confus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264" y="1628800"/>
            <a:ext cx="4847256" cy="48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Test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Extraction du dataset initial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1 Client par Cluster (sauf 6)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Sauvegarde sous testN.csv (N=cluster)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Code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Ouvre chaque dataset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Reforme le dataset du training (</a:t>
            </a:r>
            <a:r>
              <a:rPr lang="fr-FR" sz="2000" dirty="0" err="1" smtClean="0">
                <a:solidFill>
                  <a:srgbClr val="E8750C"/>
                </a:solidFill>
              </a:rPr>
              <a:t>shape</a:t>
            </a:r>
            <a:r>
              <a:rPr lang="fr-FR" sz="2000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Charge </a:t>
            </a:r>
            <a:r>
              <a:rPr lang="fr-FR" sz="2000" dirty="0" err="1" smtClean="0">
                <a:solidFill>
                  <a:srgbClr val="E8750C"/>
                </a:solidFill>
              </a:rPr>
              <a:t>scaler</a:t>
            </a:r>
            <a:r>
              <a:rPr lang="fr-FR" sz="2000" dirty="0" smtClean="0">
                <a:solidFill>
                  <a:srgbClr val="E8750C"/>
                </a:solidFill>
              </a:rPr>
              <a:t> + modèle </a:t>
            </a:r>
            <a:r>
              <a:rPr lang="fr-FR" sz="2000" dirty="0" err="1" smtClean="0">
                <a:solidFill>
                  <a:srgbClr val="E8750C"/>
                </a:solidFill>
              </a:rPr>
              <a:t>fitté</a:t>
            </a:r>
            <a:r>
              <a:rPr lang="fr-FR" sz="2000" dirty="0" smtClean="0">
                <a:solidFill>
                  <a:srgbClr val="E8750C"/>
                </a:solidFill>
              </a:rPr>
              <a:t> =&gt; prédiction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Runtest.bat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Appelle test.py</a:t>
            </a:r>
          </a:p>
          <a:p>
            <a:pPr lvl="2">
              <a:buFont typeface="Wingdings" pitchFamily="2" charset="2"/>
              <a:buChar char="v"/>
            </a:pPr>
            <a:r>
              <a:rPr lang="fr-FR" sz="2000" dirty="0">
                <a:solidFill>
                  <a:srgbClr val="95023C"/>
                </a:solidFill>
              </a:rPr>
              <a:t>python test.py </a:t>
            </a:r>
            <a:r>
              <a:rPr lang="fr-FR" sz="2000" dirty="0" smtClean="0">
                <a:solidFill>
                  <a:srgbClr val="95023C"/>
                </a:solidFill>
              </a:rPr>
              <a:t>client.csv </a:t>
            </a:r>
            <a:r>
              <a:rPr lang="fr-FR" sz="2000" dirty="0" smtClean="0">
                <a:solidFill>
                  <a:srgbClr val="E8750C"/>
                </a:solidFill>
              </a:rPr>
              <a:t>…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Certains dataset = 2 </a:t>
            </a:r>
            <a:r>
              <a:rPr lang="fr-FR" sz="2000" dirty="0" err="1" smtClean="0">
                <a:solidFill>
                  <a:srgbClr val="E8750C"/>
                </a:solidFill>
              </a:rPr>
              <a:t>invoices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2000" dirty="0" smtClean="0">
                <a:solidFill>
                  <a:srgbClr val="FF0000"/>
                </a:solidFill>
              </a:rPr>
              <a:t>Peut-être du train set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45852"/>
            <a:ext cx="3747740" cy="221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8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Convertir comme RFM avant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 (perte d’info mais aide au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)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Meilleur Extraction des articles ? 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Jonction avec fournisseur par exemple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Type de Produits (jouet, soins, </a:t>
            </a:r>
            <a:r>
              <a:rPr lang="fr-FR" sz="2000" dirty="0" err="1" smtClean="0">
                <a:solidFill>
                  <a:srgbClr val="E8750C"/>
                </a:solidFill>
              </a:rPr>
              <a:t>decoration</a:t>
            </a:r>
            <a:r>
              <a:rPr lang="fr-FR" sz="2000" dirty="0" smtClean="0">
                <a:solidFill>
                  <a:srgbClr val="E8750C"/>
                </a:solidFill>
              </a:rPr>
              <a:t>, bijoux, …)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Moins de Mots-clés pour les articles ?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2</a:t>
            </a:r>
            <a:r>
              <a:rPr lang="fr-FR" sz="2400" baseline="30000" dirty="0" smtClean="0">
                <a:solidFill>
                  <a:srgbClr val="E8750C"/>
                </a:solidFill>
              </a:rPr>
              <a:t>nd</a:t>
            </a:r>
            <a:r>
              <a:rPr lang="fr-FR" sz="2400" dirty="0" smtClean="0">
                <a:solidFill>
                  <a:srgbClr val="E8750C"/>
                </a:solidFill>
              </a:rPr>
              <a:t>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 par couleur ?</a:t>
            </a:r>
            <a:endParaRPr lang="fr-FR" sz="2000" dirty="0" smtClean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Erreur sur le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 impacte le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 des Clients</a:t>
            </a:r>
          </a:p>
          <a:p>
            <a:endParaRPr lang="fr-FR" sz="2400" dirty="0" smtClean="0">
              <a:solidFill>
                <a:srgbClr val="E8750C"/>
              </a:solidFill>
            </a:endParaRPr>
          </a:p>
          <a:p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9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On a grouper les Clients dans 8 groupes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Permet de savoir 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Qui ne reviendra potentiellement pas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Qui revient fréquemment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Qui a tendance à être bon acheteur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Aide à la décision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Cibler des clients pour des offres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Faire revenir des clients perdu avec des promotions ?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Cibler les produits/catégories phares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Risque d’erreur assez faible même avec peu d’achats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Evolution des clients de certains cluster dans le temps ?</a:t>
            </a: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Fidelisation</a:t>
            </a:r>
            <a:r>
              <a:rPr lang="fr-FR" sz="2000" dirty="0" smtClean="0">
                <a:solidFill>
                  <a:srgbClr val="E8750C"/>
                </a:solidFill>
              </a:rPr>
              <a:t> ou perte du client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1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7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et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Dataset issue d’un magasin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Clients (ID + pays)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Articles achetés et </a:t>
            </a:r>
            <a:r>
              <a:rPr lang="fr-FR" dirty="0" err="1" smtClean="0">
                <a:solidFill>
                  <a:srgbClr val="E8750C"/>
                </a:solidFill>
              </a:rPr>
              <a:t>qté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Date d’achat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Numéro de facture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Objectif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Segmenter la clientèle par comportement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Prédire au plus tôt dans quel groupe sera une personne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2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Achat annulés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Nouvelle features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Gardé pour la fin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Suppression des achats faits puis annulés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Explication des outliers 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560" y="4293096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1 :</a:t>
            </a:r>
          </a:p>
          <a:p>
            <a:endParaRPr lang="fr-FR" dirty="0"/>
          </a:p>
          <a:p>
            <a:r>
              <a:rPr lang="fr-FR" dirty="0" smtClean="0"/>
              <a:t>Achat Objet A – </a:t>
            </a:r>
            <a:r>
              <a:rPr lang="fr-FR" dirty="0" err="1" smtClean="0"/>
              <a:t>qte</a:t>
            </a:r>
            <a:r>
              <a:rPr lang="fr-FR" dirty="0" smtClean="0"/>
              <a:t> N</a:t>
            </a:r>
          </a:p>
          <a:p>
            <a:r>
              <a:rPr lang="fr-FR" dirty="0" smtClean="0"/>
              <a:t>Annulation Objet A – </a:t>
            </a:r>
            <a:r>
              <a:rPr lang="fr-FR" dirty="0" err="1" smtClean="0"/>
              <a:t>qte</a:t>
            </a:r>
            <a:r>
              <a:rPr lang="fr-FR" dirty="0" smtClean="0"/>
              <a:t> M </a:t>
            </a:r>
          </a:p>
          <a:p>
            <a:r>
              <a:rPr lang="fr-FR" dirty="0" smtClean="0"/>
              <a:t>		avec (M &lt; N)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Difficile à gérer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err="1" smtClean="0"/>
              <a:t>InvoiceNo</a:t>
            </a:r>
            <a:r>
              <a:rPr lang="fr-FR" dirty="0" smtClean="0"/>
              <a:t> achat manquant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004048" y="4293096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2 :</a:t>
            </a:r>
          </a:p>
          <a:p>
            <a:endParaRPr lang="fr-FR" dirty="0"/>
          </a:p>
          <a:p>
            <a:r>
              <a:rPr lang="fr-FR" dirty="0" smtClean="0"/>
              <a:t>Achat Objet A – </a:t>
            </a:r>
            <a:r>
              <a:rPr lang="fr-FR" dirty="0" err="1" smtClean="0"/>
              <a:t>qte</a:t>
            </a:r>
            <a:r>
              <a:rPr lang="fr-FR" dirty="0" smtClean="0"/>
              <a:t> N</a:t>
            </a:r>
          </a:p>
          <a:p>
            <a:r>
              <a:rPr lang="fr-FR" dirty="0" smtClean="0"/>
              <a:t>Annulation Objet A – </a:t>
            </a:r>
            <a:r>
              <a:rPr lang="fr-FR" dirty="0" err="1" smtClean="0"/>
              <a:t>qte</a:t>
            </a:r>
            <a:r>
              <a:rPr lang="fr-FR" dirty="0" smtClean="0"/>
              <a:t> N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Tentative de suppression </a:t>
            </a:r>
          </a:p>
        </p:txBody>
      </p:sp>
    </p:spTree>
    <p:extLst>
      <p:ext uri="{BB962C8B-B14F-4D97-AF65-F5344CB8AC3E}">
        <p14:creationId xmlns:p14="http://schemas.microsoft.com/office/powerpoint/2010/main" val="3910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Pays d’origine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11 % des clients sont étrangers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18 % du CA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 conserver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Labélisation par 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    Classement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08920"/>
            <a:ext cx="5184576" cy="364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8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E8750C"/>
                </a:solidFill>
              </a:rPr>
              <a:t>Quantity</a:t>
            </a:r>
            <a:r>
              <a:rPr lang="fr-FR" dirty="0" smtClean="0">
                <a:solidFill>
                  <a:srgbClr val="E8750C"/>
                </a:solidFill>
              </a:rPr>
              <a:t> &amp; Prix Unitaire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Boxplot</a:t>
            </a:r>
            <a:r>
              <a:rPr lang="fr-FR" dirty="0" smtClean="0">
                <a:solidFill>
                  <a:srgbClr val="E8750C"/>
                </a:solidFill>
              </a:rPr>
              <a:t> et exploration des outliers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Peu de vrais outliers (certains articles chers ou grosse </a:t>
            </a:r>
            <a:r>
              <a:rPr lang="fr-FR" dirty="0" err="1" smtClean="0">
                <a:solidFill>
                  <a:srgbClr val="E8750C"/>
                </a:solidFill>
              </a:rPr>
              <a:t>qte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5\img\price_raw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5" y="3407398"/>
            <a:ext cx="10225137" cy="153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Nicolas\Documents\OpenClassRoom\P5\img\price_clea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5" y="4912365"/>
            <a:ext cx="10225137" cy="153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Date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Découpage 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jour de la semaine 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Moment de la journée</a:t>
            </a: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F:\Nicolas\Documents\OpenClassRoom\P5\img\CA_week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471" y="3281536"/>
            <a:ext cx="4272001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Nicolas\Documents\OpenClassRoom\P5\img\CA_tim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1" y="3281536"/>
            <a:ext cx="42720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articles en minuscule (faux articles)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</a:t>
            </a:r>
            <a:r>
              <a:rPr lang="fr-FR" dirty="0" err="1" smtClean="0">
                <a:solidFill>
                  <a:srgbClr val="E8750C"/>
                </a:solidFill>
              </a:rPr>
              <a:t>StockCode</a:t>
            </a:r>
            <a:r>
              <a:rPr lang="fr-FR" dirty="0" smtClean="0">
                <a:solidFill>
                  <a:srgbClr val="E8750C"/>
                </a:solidFill>
              </a:rPr>
              <a:t> (POST / DOT)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Frais de ports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client Nan (Magasin)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09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Nouveau Dataset 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Objet Initial=&gt; Objet </a:t>
            </a:r>
            <a:r>
              <a:rPr lang="fr-FR" dirty="0" err="1" smtClean="0">
                <a:solidFill>
                  <a:srgbClr val="E8750C"/>
                </a:solidFill>
              </a:rPr>
              <a:t>cleané</a:t>
            </a:r>
            <a:endParaRPr lang="fr-FR" dirty="0" smtClean="0">
              <a:solidFill>
                <a:srgbClr val="E8750C"/>
              </a:solidFill>
            </a:endParaRPr>
          </a:p>
          <a:p>
            <a:pPr lvl="3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r>
              <a:rPr lang="en-US" sz="1400" dirty="0"/>
              <a:t> RETRO KITCHEN WALL </a:t>
            </a:r>
            <a:r>
              <a:rPr lang="en-US" sz="1400" dirty="0" smtClean="0"/>
              <a:t>CLOCK =&gt; </a:t>
            </a:r>
            <a:r>
              <a:rPr lang="fr-FR" sz="1400" dirty="0"/>
              <a:t>RETRO KITCHEN WALL </a:t>
            </a:r>
            <a:r>
              <a:rPr lang="fr-FR" sz="1400" dirty="0" smtClean="0"/>
              <a:t>CLOCK</a:t>
            </a:r>
          </a:p>
          <a:p>
            <a:pPr lvl="3"/>
            <a:r>
              <a:rPr lang="en-US" sz="1400" b="1" dirty="0">
                <a:solidFill>
                  <a:srgbClr val="9502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6 </a:t>
            </a:r>
            <a:r>
              <a:rPr lang="en-US" sz="1400" dirty="0">
                <a:solidFill>
                  <a:srgbClr val="95023C"/>
                </a:solidFill>
              </a:rPr>
              <a:t>RIBB</a:t>
            </a:r>
            <a:r>
              <a:rPr lang="en-US" sz="1400" strike="sngStrike" dirty="0">
                <a:solidFill>
                  <a:srgbClr val="95023C"/>
                </a:solidFill>
              </a:rPr>
              <a:t>ON</a:t>
            </a:r>
            <a:r>
              <a:rPr lang="en-US" sz="1400" dirty="0">
                <a:solidFill>
                  <a:srgbClr val="95023C"/>
                </a:solidFill>
              </a:rPr>
              <a:t>S COUNTRY </a:t>
            </a:r>
            <a:r>
              <a:rPr lang="en-US" sz="1400" dirty="0" smtClean="0">
                <a:solidFill>
                  <a:srgbClr val="95023C"/>
                </a:solidFill>
              </a:rPr>
              <a:t>STYLE  =&gt; RIBBS </a:t>
            </a:r>
            <a:r>
              <a:rPr lang="en-US" sz="1400" dirty="0">
                <a:solidFill>
                  <a:srgbClr val="95023C"/>
                </a:solidFill>
              </a:rPr>
              <a:t>COUNTRY STYLE</a:t>
            </a:r>
            <a:endParaRPr lang="fr-FR" sz="1400" dirty="0">
              <a:solidFill>
                <a:srgbClr val="95023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Objet </a:t>
            </a:r>
            <a:r>
              <a:rPr lang="fr-FR" dirty="0" err="1" smtClean="0">
                <a:solidFill>
                  <a:srgbClr val="E8750C"/>
                </a:solidFill>
              </a:rPr>
              <a:t>Cleané</a:t>
            </a:r>
            <a:r>
              <a:rPr lang="fr-FR" dirty="0" smtClean="0">
                <a:solidFill>
                  <a:srgbClr val="E8750C"/>
                </a:solidFill>
              </a:rPr>
              <a:t> =&gt; keyword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95 % d’apparitions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Matrice Objet Initial x Keywords (4000 x 1300)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Discount Factor (0,99)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5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800</Words>
  <Application>Microsoft Office PowerPoint</Application>
  <PresentationFormat>Affichage à l'écran (4:3)</PresentationFormat>
  <Paragraphs>244</Paragraphs>
  <Slides>27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Parcours Data Scientist</vt:lpstr>
      <vt:lpstr>Sommaire</vt:lpstr>
      <vt:lpstr>Présentation et Objectifs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Clustering des Clients</vt:lpstr>
      <vt:lpstr>Clustering des Clients</vt:lpstr>
      <vt:lpstr>Clustering des Clients</vt:lpstr>
      <vt:lpstr>Interprétation des Clusters</vt:lpstr>
      <vt:lpstr>Interprétation des Clusters</vt:lpstr>
      <vt:lpstr>Interprétation des Clusters</vt:lpstr>
      <vt:lpstr>Classification</vt:lpstr>
      <vt:lpstr>Interprétation des Clusters</vt:lpstr>
      <vt:lpstr>Classification</vt:lpstr>
      <vt:lpstr>API</vt:lpstr>
      <vt:lpstr>Pistes d’évolutions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48</cp:revision>
  <dcterms:created xsi:type="dcterms:W3CDTF">2017-11-17T16:33:28Z</dcterms:created>
  <dcterms:modified xsi:type="dcterms:W3CDTF">2017-12-18T17:28:15Z</dcterms:modified>
</cp:coreProperties>
</file>