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65" r:id="rId6"/>
    <p:sldId id="266" r:id="rId7"/>
    <p:sldId id="267" r:id="rId8"/>
    <p:sldId id="270" r:id="rId9"/>
    <p:sldId id="271" r:id="rId10"/>
    <p:sldId id="272" r:id="rId11"/>
    <p:sldId id="268" r:id="rId12"/>
    <p:sldId id="269" r:id="rId13"/>
    <p:sldId id="262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023C"/>
    <a:srgbClr val="E8750C"/>
    <a:srgbClr val="E8110C"/>
    <a:srgbClr val="104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20" y="-8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492E5-39EF-4EC5-9E99-7F0DBC26806B}" type="datetimeFigureOut">
              <a:rPr lang="fr-FR" smtClean="0"/>
              <a:t>17/11/2017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3AC48-BB5B-4E19-BF08-6F5DD84A7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30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3AC48-BB5B-4E19-BF08-6F5DD84A77E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40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E77B-30B8-4C0B-A11C-8A1E4096BC49}" type="datetime1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75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487D-F240-4B84-8850-10E84C352EB1}" type="datetime1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8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8105-F678-4D41-84BD-86790DCA2A8F}" type="datetime1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3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E03-0A99-4D76-8C05-C0E1413A4EF5}" type="datetime1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2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0357-2AFD-4EAE-B70B-7CDE6C5663FB}" type="datetime1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5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/>
              <a:t>17/11/2017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FA1E-86E9-4CDA-A594-4C5FE62ADAE9}" type="datetime1">
              <a:rPr lang="fr-FR" smtClean="0"/>
              <a:t>17/11/2017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8EF2-E86E-49A0-9CFD-35CA5B676A74}" type="datetime1">
              <a:rPr lang="fr-FR" smtClean="0"/>
              <a:t>17/11/2017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1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59FC-03C8-4D20-86C0-8F8036DE2236}" type="datetime1">
              <a:rPr lang="fr-FR" smtClean="0"/>
              <a:t>17/11/2017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7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8042-1A1F-4BD1-8AA2-1E9B1B113970}" type="datetime1">
              <a:rPr lang="fr-FR" smtClean="0"/>
              <a:t>17/11/2017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01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E1619-D7F5-4159-BDF5-B310FC982CD5}" type="datetime1">
              <a:rPr lang="fr-FR" smtClean="0"/>
              <a:t>17/11/2017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bg2">
                <a:tint val="80000"/>
                <a:satMod val="300000"/>
                <a:lumMod val="100000"/>
              </a:schemeClr>
            </a:gs>
            <a:gs pos="100000">
              <a:schemeClr val="bg2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F13B-C46A-41AA-B49F-F35F751C6D8E}" type="datetime1">
              <a:rPr lang="fr-FR" smtClean="0"/>
              <a:t>17/11/2017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MINE Nicolas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877E-3616-4C3B-9FC7-DDD053CDD7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1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685800" y="681540"/>
            <a:ext cx="7772400" cy="1102519"/>
          </a:xfrm>
        </p:spPr>
        <p:txBody>
          <a:bodyPr/>
          <a:lstStyle/>
          <a:p>
            <a:r>
              <a:rPr lang="fr-FR" dirty="0" smtClean="0">
                <a:solidFill>
                  <a:srgbClr val="95023C"/>
                </a:solidFill>
                <a:latin typeface="Lato" pitchFamily="34" charset="0"/>
              </a:rPr>
              <a:t>Parcours Data </a:t>
            </a:r>
            <a:r>
              <a:rPr lang="fr-FR" dirty="0" err="1" smtClean="0">
                <a:solidFill>
                  <a:srgbClr val="95023C"/>
                </a:solidFill>
                <a:latin typeface="Lato" pitchFamily="34" charset="0"/>
              </a:rPr>
              <a:t>Scientist</a:t>
            </a:r>
            <a:endParaRPr lang="fr-FR" dirty="0">
              <a:solidFill>
                <a:srgbClr val="95023C"/>
              </a:solidFill>
              <a:latin typeface="Lato" pitchFamily="34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59632" y="1779662"/>
            <a:ext cx="6624736" cy="1314450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Projet 2 :</a:t>
            </a:r>
          </a:p>
          <a:p>
            <a:r>
              <a:rPr lang="fr-FR" dirty="0" smtClean="0">
                <a:solidFill>
                  <a:srgbClr val="E8750C"/>
                </a:solidFill>
                <a:latin typeface="Lato" pitchFamily="34" charset="0"/>
              </a:rPr>
              <a:t>Analyse des données nutritionnelles</a:t>
            </a:r>
            <a:endParaRPr lang="fr-FR" dirty="0">
              <a:solidFill>
                <a:srgbClr val="E8750C"/>
              </a:solidFill>
              <a:latin typeface="Lato" pitchFamily="34" charset="0"/>
            </a:endParaRP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A0D3-0C42-45AD-A227-BD248627D2AD}" type="datetime1">
              <a:rPr lang="fr-FR" smtClean="0">
                <a:solidFill>
                  <a:srgbClr val="95023C"/>
                </a:solidFill>
              </a:rPr>
              <a:t>17/11/2017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F:\Nicolas\Desktop\LogoC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3336"/>
            <a:ext cx="149192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Nicolas\Desktop\Logo_OpenClassroo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659" y="23336"/>
            <a:ext cx="127384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ésultat de recherche d'images pour &quot;nutrition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42" y="3057805"/>
            <a:ext cx="6953250" cy="160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Analyse de </a:t>
            </a:r>
            <a:r>
              <a:rPr lang="fr-FR" sz="2000" dirty="0" err="1" smtClean="0">
                <a:solidFill>
                  <a:srgbClr val="E8750C"/>
                </a:solidFill>
              </a:rPr>
              <a:t>Correlation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Vitamine b9 &amp; </a:t>
            </a:r>
            <a:r>
              <a:rPr lang="fr-FR" sz="1600" dirty="0" err="1" smtClean="0">
                <a:solidFill>
                  <a:srgbClr val="E8750C"/>
                </a:solidFill>
              </a:rPr>
              <a:t>folates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Ligne fruit, </a:t>
            </a:r>
            <a:r>
              <a:rPr lang="fr-FR" sz="1600" dirty="0" err="1" smtClean="0">
                <a:solidFill>
                  <a:srgbClr val="E8750C"/>
                </a:solidFill>
              </a:rPr>
              <a:t>veget</a:t>
            </a:r>
            <a:r>
              <a:rPr lang="fr-FR" sz="1600" dirty="0" smtClean="0">
                <a:solidFill>
                  <a:srgbClr val="E8750C"/>
                </a:solidFill>
              </a:rPr>
              <a:t>. &amp; </a:t>
            </a:r>
            <a:r>
              <a:rPr lang="fr-FR" sz="1600" dirty="0" err="1" smtClean="0">
                <a:solidFill>
                  <a:srgbClr val="E8750C"/>
                </a:solidFill>
              </a:rPr>
              <a:t>nuts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Graisses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Vitamine e et graisses</a:t>
            </a:r>
          </a:p>
          <a:p>
            <a:pPr lvl="1"/>
            <a:r>
              <a:rPr lang="fr-FR" sz="1600" dirty="0" err="1" smtClean="0">
                <a:solidFill>
                  <a:srgbClr val="E8750C"/>
                </a:solidFill>
              </a:rPr>
              <a:t>Energy</a:t>
            </a:r>
            <a:r>
              <a:rPr lang="fr-FR" sz="1600" dirty="0" smtClean="0">
                <a:solidFill>
                  <a:srgbClr val="E8750C"/>
                </a:solidFill>
              </a:rPr>
              <a:t> et </a:t>
            </a:r>
            <a:r>
              <a:rPr lang="fr-FR" sz="1600" dirty="0" err="1" smtClean="0">
                <a:solidFill>
                  <a:srgbClr val="E8750C"/>
                </a:solidFill>
              </a:rPr>
              <a:t>magnésieum</a:t>
            </a:r>
            <a:r>
              <a:rPr lang="fr-FR" sz="1600" dirty="0" smtClean="0">
                <a:solidFill>
                  <a:srgbClr val="E8750C"/>
                </a:solidFill>
              </a:rPr>
              <a:t>, </a:t>
            </a:r>
          </a:p>
          <a:p>
            <a:pPr marL="457200" lvl="1" indent="0">
              <a:buNone/>
            </a:pPr>
            <a:r>
              <a:rPr lang="fr-FR" sz="1600" dirty="0" smtClean="0">
                <a:solidFill>
                  <a:srgbClr val="E8750C"/>
                </a:solidFill>
              </a:rPr>
              <a:t>       potassium, phosphore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Sucres et carbohydrates</a:t>
            </a:r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17/11/2017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5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Critères :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Trop de données manquantes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Données inutiles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Temporelles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url, nom, origine, stores, CO2, …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162 =&gt; </a:t>
            </a:r>
            <a:r>
              <a:rPr lang="fr-FR" dirty="0">
                <a:solidFill>
                  <a:srgbClr val="E8750C"/>
                </a:solidFill>
              </a:rPr>
              <a:t>~</a:t>
            </a:r>
            <a:r>
              <a:rPr lang="fr-FR" dirty="0" smtClean="0">
                <a:solidFill>
                  <a:srgbClr val="E8750C"/>
                </a:solidFill>
              </a:rPr>
              <a:t> 80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17/11/2017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/>
          <a:lstStyle/>
          <a:p>
            <a:r>
              <a:rPr lang="fr-FR" dirty="0" smtClean="0">
                <a:solidFill>
                  <a:srgbClr val="E8750C"/>
                </a:solidFill>
              </a:rPr>
              <a:t>Critères :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Trop de données manquantes</a:t>
            </a:r>
          </a:p>
          <a:p>
            <a:pPr lvl="1"/>
            <a:r>
              <a:rPr lang="fr-FR" dirty="0" smtClean="0">
                <a:solidFill>
                  <a:srgbClr val="E8750C"/>
                </a:solidFill>
              </a:rPr>
              <a:t>Données inutiles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Temporelles</a:t>
            </a:r>
          </a:p>
          <a:p>
            <a:pPr lvl="2"/>
            <a:r>
              <a:rPr lang="fr-FR" dirty="0" smtClean="0">
                <a:solidFill>
                  <a:srgbClr val="E8750C"/>
                </a:solidFill>
              </a:rPr>
              <a:t>url, nom, origine, stores, CO2, …</a:t>
            </a:r>
          </a:p>
          <a:p>
            <a:r>
              <a:rPr lang="fr-FR" dirty="0" smtClean="0">
                <a:solidFill>
                  <a:srgbClr val="E8750C"/>
                </a:solidFill>
              </a:rPr>
              <a:t>162 =&gt; </a:t>
            </a:r>
            <a:r>
              <a:rPr lang="fr-FR" dirty="0">
                <a:solidFill>
                  <a:srgbClr val="E8750C"/>
                </a:solidFill>
              </a:rPr>
              <a:t>~</a:t>
            </a:r>
            <a:r>
              <a:rPr lang="fr-FR" dirty="0" smtClean="0">
                <a:solidFill>
                  <a:srgbClr val="E8750C"/>
                </a:solidFill>
              </a:rPr>
              <a:t> 80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17/11/2017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Conclusion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BE03-0A99-4D76-8C05-C0E1413A4EF5}" type="datetime1">
              <a:rPr lang="fr-FR" smtClean="0">
                <a:solidFill>
                  <a:srgbClr val="95023C"/>
                </a:solidFill>
              </a:rPr>
              <a:t>17/11/2017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95023C"/>
                </a:solidFill>
              </a:rPr>
              <a:t>Nicolas</a:t>
            </a:r>
            <a:endParaRPr lang="fr-FR" dirty="0">
              <a:solidFill>
                <a:srgbClr val="9502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65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Sommaire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672407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 lvl="1"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4B72-1442-4AC5-A98B-542CDC9F55EA}" type="datetime1">
              <a:rPr lang="fr-FR" smtClean="0">
                <a:solidFill>
                  <a:srgbClr val="95023C"/>
                </a:solidFill>
              </a:rPr>
              <a:t>17/11/2017</a:t>
            </a:fld>
            <a:endParaRPr lang="fr-FR" dirty="0">
              <a:solidFill>
                <a:srgbClr val="95023C"/>
              </a:solidFill>
            </a:endParaRPr>
          </a:p>
        </p:txBody>
      </p:sp>
      <p:pic>
        <p:nvPicPr>
          <p:cNvPr id="1026" name="Picture 2" descr="Résultat de recherche d'images pour &quot;nutrition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3" y="1059582"/>
            <a:ext cx="3015615" cy="319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2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/>
          <a:lstStyle/>
          <a:p>
            <a:r>
              <a:rPr lang="fr-FR" sz="2000" dirty="0" smtClean="0">
                <a:solidFill>
                  <a:srgbClr val="E8750C"/>
                </a:solidFill>
              </a:rPr>
              <a:t>320772 lignes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162 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endParaRPr lang="fr-FR" sz="2000" dirty="0" smtClean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75 % are Nan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51,965 M values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39,6 M Nan</a:t>
            </a:r>
          </a:p>
          <a:p>
            <a:endParaRPr lang="fr-FR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17/11/2017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Ø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8" name="Picture 4" descr="F:\Nicolas\Documents\OpenClassRoom\Projet 2 - donnees nutritionnelles\nan_coun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59" y="1977684"/>
            <a:ext cx="4060861" cy="270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30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Suppression </a:t>
            </a:r>
            <a:r>
              <a:rPr lang="fr-FR" sz="2000" dirty="0" err="1" smtClean="0">
                <a:solidFill>
                  <a:srgbClr val="E8750C"/>
                </a:solidFill>
              </a:rPr>
              <a:t>Feature</a:t>
            </a:r>
            <a:r>
              <a:rPr lang="fr-FR" dirty="0" smtClean="0">
                <a:solidFill>
                  <a:srgbClr val="E8750C"/>
                </a:solidFill>
              </a:rPr>
              <a:t>: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Trop de données manquantes</a:t>
            </a:r>
          </a:p>
          <a:p>
            <a:pPr lvl="2"/>
            <a:r>
              <a:rPr lang="fr-FR" sz="1200" dirty="0">
                <a:solidFill>
                  <a:srgbClr val="E8750C"/>
                </a:solidFill>
              </a:rPr>
              <a:t>&lt; 1000 pts post-nettoyage</a:t>
            </a:r>
            <a:endParaRPr lang="fr-FR" sz="12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Données inutiles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Temporelles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url, nom, origine, stores, CO2, …</a:t>
            </a:r>
          </a:p>
          <a:p>
            <a:pPr lvl="1"/>
            <a:endParaRPr lang="fr-FR" sz="1600" dirty="0" smtClean="0">
              <a:solidFill>
                <a:srgbClr val="E8750C"/>
              </a:solidFill>
            </a:endParaRPr>
          </a:p>
          <a:p>
            <a:r>
              <a:rPr lang="fr-FR" sz="2000" dirty="0" err="1" smtClean="0">
                <a:solidFill>
                  <a:srgbClr val="E8750C"/>
                </a:solidFill>
              </a:rPr>
              <a:t>Aggregation</a:t>
            </a:r>
            <a:r>
              <a:rPr lang="fr-FR" sz="2000" dirty="0" smtClean="0">
                <a:solidFill>
                  <a:srgbClr val="E8750C"/>
                </a:solidFill>
              </a:rPr>
              <a:t> </a:t>
            </a:r>
            <a:r>
              <a:rPr lang="fr-FR" sz="2000" dirty="0">
                <a:solidFill>
                  <a:srgbClr val="E8750C"/>
                </a:solidFill>
              </a:rPr>
              <a:t>sous un count :</a:t>
            </a:r>
          </a:p>
          <a:p>
            <a:pPr lvl="1"/>
            <a:r>
              <a:rPr lang="fr-FR" sz="1600" dirty="0">
                <a:solidFill>
                  <a:srgbClr val="E8750C"/>
                </a:solidFill>
              </a:rPr>
              <a:t>Labels, Huile de Palme, Additifs, </a:t>
            </a:r>
            <a:r>
              <a:rPr lang="fr-FR" sz="1600" dirty="0" err="1" smtClean="0">
                <a:solidFill>
                  <a:srgbClr val="E8750C"/>
                </a:solidFill>
              </a:rPr>
              <a:t>Allergens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endParaRPr lang="fr-FR" sz="1600" dirty="0">
              <a:solidFill>
                <a:srgbClr val="E8750C"/>
              </a:solidFill>
            </a:endParaRPr>
          </a:p>
          <a:p>
            <a:r>
              <a:rPr lang="fr-FR" sz="2000" dirty="0" smtClean="0">
                <a:solidFill>
                  <a:srgbClr val="E8750C"/>
                </a:solidFill>
              </a:rPr>
              <a:t>Correction certaines </a:t>
            </a:r>
            <a:r>
              <a:rPr lang="fr-FR" sz="2000" dirty="0" err="1" smtClean="0">
                <a:solidFill>
                  <a:srgbClr val="E8750C"/>
                </a:solidFill>
              </a:rPr>
              <a:t>features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err="1" smtClean="0">
                <a:solidFill>
                  <a:srgbClr val="E8750C"/>
                </a:solidFill>
              </a:rPr>
              <a:t>Pnns_groups</a:t>
            </a:r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17/11/2017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10" name="Chevron 9"/>
          <p:cNvSpPr/>
          <p:nvPr/>
        </p:nvSpPr>
        <p:spPr>
          <a:xfrm rot="5400000">
            <a:off x="6725617" y="958193"/>
            <a:ext cx="1484312" cy="1039018"/>
          </a:xfrm>
          <a:prstGeom prst="chevron">
            <a:avLst/>
          </a:prstGeom>
          <a:solidFill>
            <a:srgbClr val="95023C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hevron 11"/>
          <p:cNvSpPr/>
          <p:nvPr/>
        </p:nvSpPr>
        <p:spPr>
          <a:xfrm rot="5400000">
            <a:off x="6725617" y="2146325"/>
            <a:ext cx="1484312" cy="1039018"/>
          </a:xfrm>
          <a:prstGeom prst="chevron">
            <a:avLst/>
          </a:prstGeom>
          <a:solidFill>
            <a:srgbClr val="E8750C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hevron 12"/>
          <p:cNvSpPr/>
          <p:nvPr/>
        </p:nvSpPr>
        <p:spPr>
          <a:xfrm rot="5400000">
            <a:off x="6725617" y="3326757"/>
            <a:ext cx="1484312" cy="103901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ZoneTexte 3"/>
          <p:cNvSpPr txBox="1"/>
          <p:nvPr/>
        </p:nvSpPr>
        <p:spPr>
          <a:xfrm>
            <a:off x="7107733" y="135352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162</a:t>
            </a:r>
            <a:endParaRPr lang="fr-F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092280" y="25717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95023C"/>
                </a:solidFill>
              </a:rPr>
              <a:t>80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7107733" y="372387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95023C"/>
                </a:solidFill>
              </a:rPr>
              <a:t>44</a:t>
            </a:r>
            <a:endParaRPr lang="fr-FR" dirty="0">
              <a:solidFill>
                <a:srgbClr val="9502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Nettoyage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0"/>
            <a:ext cx="7416824" cy="3531839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En parallèle avec l’exploration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Suppression des </a:t>
            </a:r>
            <a:r>
              <a:rPr lang="fr-FR" sz="1600" dirty="0" err="1" smtClean="0">
                <a:solidFill>
                  <a:srgbClr val="E8750C"/>
                </a:solidFill>
              </a:rPr>
              <a:t>outliers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2"/>
            <a:r>
              <a:rPr lang="fr-FR" sz="1400" dirty="0" smtClean="0">
                <a:solidFill>
                  <a:srgbClr val="E8750C"/>
                </a:solidFill>
              </a:rPr>
              <a:t>+/- </a:t>
            </a:r>
            <a:r>
              <a:rPr lang="fr-FR" sz="1400" dirty="0" err="1" smtClean="0">
                <a:solidFill>
                  <a:srgbClr val="E8750C"/>
                </a:solidFill>
              </a:rPr>
              <a:t>median</a:t>
            </a:r>
            <a:r>
              <a:rPr lang="fr-FR" sz="1400" dirty="0" smtClean="0">
                <a:solidFill>
                  <a:srgbClr val="E8750C"/>
                </a:solidFill>
              </a:rPr>
              <a:t> + 5 x Standard </a:t>
            </a:r>
            <a:r>
              <a:rPr lang="fr-FR" sz="1400" dirty="0" err="1" smtClean="0">
                <a:solidFill>
                  <a:srgbClr val="E8750C"/>
                </a:solidFill>
              </a:rPr>
              <a:t>Deviation</a:t>
            </a:r>
            <a:endParaRPr lang="fr-FR" sz="14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Suppression de « faux points »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Graisses spécifiques &gt; Graisse totale</a:t>
            </a:r>
          </a:p>
          <a:p>
            <a:pPr lvl="2"/>
            <a:r>
              <a:rPr lang="fr-FR" sz="1200" dirty="0" smtClean="0">
                <a:solidFill>
                  <a:srgbClr val="E8750C"/>
                </a:solidFill>
              </a:rPr>
              <a:t>Valeurs négatives</a:t>
            </a:r>
            <a:endParaRPr lang="fr-FR" sz="12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17/11/2017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0" name="Picture 2" descr="F:\Nicolas\Documents\OpenClassRoom\Projet 2 - donnees nutritionnelles\fat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-42327"/>
            <a:ext cx="1406786" cy="520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F:\Nicolas\Documents\OpenClassRoom\Projet 2 - donnees nutritionnelles\violinplot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1" t="11813" r="8286" b="85852"/>
          <a:stretch/>
        </p:blipFill>
        <p:spPr bwMode="auto">
          <a:xfrm>
            <a:off x="1979712" y="2972829"/>
            <a:ext cx="4680520" cy="13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6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Histogramme : données catégoriques</a:t>
            </a:r>
          </a:p>
          <a:p>
            <a:r>
              <a:rPr lang="fr-FR" sz="2000" dirty="0" err="1" smtClean="0">
                <a:solidFill>
                  <a:srgbClr val="E8750C"/>
                </a:solidFill>
              </a:rPr>
              <a:t>Violinplot</a:t>
            </a:r>
            <a:r>
              <a:rPr lang="fr-FR" sz="2000" dirty="0" smtClean="0">
                <a:solidFill>
                  <a:srgbClr val="E8750C"/>
                </a:solidFill>
              </a:rPr>
              <a:t> : données continues</a:t>
            </a:r>
          </a:p>
          <a:p>
            <a:r>
              <a:rPr lang="fr-FR" sz="2000" dirty="0" smtClean="0">
                <a:solidFill>
                  <a:srgbClr val="E8750C"/>
                </a:solidFill>
              </a:rPr>
              <a:t>Pie : données presque binaires</a:t>
            </a:r>
          </a:p>
          <a:p>
            <a:endParaRPr lang="fr-FR" sz="20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17/11/2017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3074" name="Picture 2" descr="F:\Nicolas\Documents\OpenClassRoom\Projet 2 - donnees nutritionnelles\violinplot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0" t="81348" r="7867" b="14254"/>
          <a:stretch/>
        </p:blipFill>
        <p:spPr bwMode="auto">
          <a:xfrm>
            <a:off x="5343168" y="2499742"/>
            <a:ext cx="3683416" cy="19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Nicolas\Documents\OpenClassRoom\Projet 2 - donnees nutritionnelles\hist_cat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" t="50649" r="6233" b="37804"/>
          <a:stretch/>
        </p:blipFill>
        <p:spPr bwMode="auto">
          <a:xfrm>
            <a:off x="1691680" y="2355726"/>
            <a:ext cx="1751422" cy="228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Nicolas\Documents\OpenClassRoom\Projet 2 - donnees nutritionnelles\ingredients_that_may_be_from_palm_oil_n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520" y="2664662"/>
            <a:ext cx="2128576" cy="141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1200151"/>
            <a:ext cx="7416824" cy="3394472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rgbClr val="E8750C"/>
                </a:solidFill>
              </a:rPr>
              <a:t>Analyse de </a:t>
            </a:r>
            <a:r>
              <a:rPr lang="fr-FR" sz="2000" dirty="0" err="1" smtClean="0">
                <a:solidFill>
                  <a:srgbClr val="E8750C"/>
                </a:solidFill>
              </a:rPr>
              <a:t>Correlation</a:t>
            </a:r>
            <a:endParaRPr lang="fr-FR" sz="20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Vitamine b9 &amp; </a:t>
            </a:r>
            <a:r>
              <a:rPr lang="fr-FR" sz="1600" dirty="0" err="1" smtClean="0">
                <a:solidFill>
                  <a:srgbClr val="E8750C"/>
                </a:solidFill>
              </a:rPr>
              <a:t>folates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Ligne fruit, </a:t>
            </a:r>
            <a:r>
              <a:rPr lang="fr-FR" sz="1600" dirty="0" err="1" smtClean="0">
                <a:solidFill>
                  <a:srgbClr val="E8750C"/>
                </a:solidFill>
              </a:rPr>
              <a:t>veget</a:t>
            </a:r>
            <a:r>
              <a:rPr lang="fr-FR" sz="1600" dirty="0" smtClean="0">
                <a:solidFill>
                  <a:srgbClr val="E8750C"/>
                </a:solidFill>
              </a:rPr>
              <a:t>. &amp; </a:t>
            </a:r>
            <a:r>
              <a:rPr lang="fr-FR" sz="1600" dirty="0" err="1" smtClean="0">
                <a:solidFill>
                  <a:srgbClr val="E8750C"/>
                </a:solidFill>
              </a:rPr>
              <a:t>nuts</a:t>
            </a:r>
            <a:endParaRPr lang="fr-FR" sz="1600" dirty="0" smtClean="0">
              <a:solidFill>
                <a:srgbClr val="E8750C"/>
              </a:solidFill>
            </a:endParaRP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Graisses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Vitamine E et graisses</a:t>
            </a:r>
          </a:p>
          <a:p>
            <a:pPr lvl="1"/>
            <a:r>
              <a:rPr lang="fr-FR" sz="1600" smtClean="0">
                <a:solidFill>
                  <a:srgbClr val="E8750C"/>
                </a:solidFill>
              </a:rPr>
              <a:t>Energie </a:t>
            </a:r>
            <a:r>
              <a:rPr lang="fr-FR" sz="1600" dirty="0" smtClean="0">
                <a:solidFill>
                  <a:srgbClr val="E8750C"/>
                </a:solidFill>
              </a:rPr>
              <a:t>et magnésium, </a:t>
            </a:r>
          </a:p>
          <a:p>
            <a:pPr marL="457200" lvl="1" indent="0">
              <a:buNone/>
            </a:pPr>
            <a:r>
              <a:rPr lang="fr-FR" sz="1600" dirty="0" smtClean="0">
                <a:solidFill>
                  <a:srgbClr val="E8750C"/>
                </a:solidFill>
              </a:rPr>
              <a:t>       potassium, phosphore</a:t>
            </a:r>
          </a:p>
          <a:p>
            <a:pPr lvl="1"/>
            <a:r>
              <a:rPr lang="fr-FR" sz="1600" dirty="0" smtClean="0">
                <a:solidFill>
                  <a:srgbClr val="E8750C"/>
                </a:solidFill>
              </a:rPr>
              <a:t>Sucres et carbohydrates</a:t>
            </a:r>
            <a:endParaRPr lang="fr-FR" sz="1600" dirty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17/11/2017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6" name="Picture 2" descr="F:\Nicolas\Documents\OpenClassRoom\Projet 2 - donnees nutritionnelles\correlation_matri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9" r="13241"/>
          <a:stretch/>
        </p:blipFill>
        <p:spPr bwMode="auto">
          <a:xfrm>
            <a:off x="5183443" y="1059582"/>
            <a:ext cx="3960558" cy="408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77478"/>
            <a:ext cx="7416824" cy="3394472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E8750C"/>
                </a:solidFill>
              </a:rPr>
              <a:t>Graisses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17/11/2017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3074" name="Picture 2" descr="F:\Nicolas\Documents\OpenClassRoom\Projet 2 - donnees nutritionnelles\fat-energy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7614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Nicolas\Documents\OpenClassRoom\Projet 2 - donnees nutritionnelles\monounsaturated-fat_polyunsaturated-fat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30" y="2045526"/>
            <a:ext cx="1988551" cy="198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Nicolas\Documents\OpenClassRoom\Projet 2 - donnees nutritionnelles\polyunsaturated-fat_fat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66" y="2644038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:\Nicolas\Documents\OpenClassRoom\Projet 2 - donnees nutritionnelles\monounsaturated-fat_fat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66" y="538864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5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Exploration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1691680" y="987574"/>
            <a:ext cx="7416824" cy="3394472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1600" dirty="0" smtClean="0">
                <a:solidFill>
                  <a:srgbClr val="E8750C"/>
                </a:solidFill>
              </a:rPr>
              <a:t>Vitamine </a:t>
            </a:r>
            <a:r>
              <a:rPr lang="fr-FR" sz="1600" dirty="0">
                <a:solidFill>
                  <a:srgbClr val="E8750C"/>
                </a:solidFill>
              </a:rPr>
              <a:t>E et graisses</a:t>
            </a:r>
          </a:p>
          <a:p>
            <a:endParaRPr lang="fr-FR" sz="2000" dirty="0" smtClean="0">
              <a:solidFill>
                <a:srgbClr val="E8750C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C40E-2301-4537-ABFA-E322B590D81F}" type="datetime1">
              <a:rPr lang="fr-FR" smtClean="0">
                <a:solidFill>
                  <a:srgbClr val="95023C"/>
                </a:solidFill>
              </a:rPr>
              <a:t>17/11/2017</a:t>
            </a:fld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95023C"/>
                </a:solidFill>
              </a:rPr>
              <a:t>MINE Nicolas</a:t>
            </a:r>
            <a:endParaRPr lang="fr-FR" dirty="0">
              <a:solidFill>
                <a:srgbClr val="95023C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0" y="1599642"/>
            <a:ext cx="1763688" cy="205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Nettoyage</a:t>
            </a:r>
          </a:p>
          <a:p>
            <a:pPr>
              <a:buFont typeface="Wingdings" pitchFamily="2" charset="2"/>
              <a:buChar char="ü"/>
            </a:pPr>
            <a:r>
              <a:rPr lang="fr-FR" dirty="0" err="1" smtClean="0">
                <a:solidFill>
                  <a:srgbClr val="E8750C"/>
                </a:solidFill>
              </a:rPr>
              <a:t>Dataset</a:t>
            </a:r>
            <a:r>
              <a:rPr lang="fr-FR" dirty="0" smtClean="0">
                <a:solidFill>
                  <a:srgbClr val="E8750C"/>
                </a:solidFill>
              </a:rPr>
              <a:t> original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Choix des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Simplification de </a:t>
            </a:r>
            <a:r>
              <a:rPr lang="fr-FR" dirty="0" err="1" smtClean="0">
                <a:solidFill>
                  <a:srgbClr val="E8750C"/>
                </a:solidFill>
              </a:rPr>
              <a:t>features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Nettoyage des données </a:t>
            </a:r>
            <a:r>
              <a:rPr lang="fr-FR" dirty="0" err="1" smtClean="0">
                <a:solidFill>
                  <a:srgbClr val="E8750C"/>
                </a:solidFill>
              </a:rPr>
              <a:t>abérantes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Exploration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Univariée</a:t>
            </a:r>
            <a:endParaRPr lang="fr-FR" dirty="0" smtClean="0">
              <a:solidFill>
                <a:srgbClr val="E8750C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rgbClr val="E8750C"/>
                </a:solidFill>
              </a:rPr>
              <a:t>Analyse </a:t>
            </a:r>
            <a:r>
              <a:rPr lang="fr-FR" dirty="0" err="1" smtClean="0">
                <a:solidFill>
                  <a:srgbClr val="E8750C"/>
                </a:solidFill>
              </a:rPr>
              <a:t>Multivariée</a:t>
            </a:r>
            <a:endParaRPr lang="fr-FR" dirty="0" smtClean="0">
              <a:solidFill>
                <a:srgbClr val="E8750C"/>
              </a:solidFill>
            </a:endParaRP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Exploitation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Résultats actuels</a:t>
            </a:r>
          </a:p>
          <a:p>
            <a:pPr>
              <a:buFont typeface="Wingdings" pitchFamily="2" charset="2"/>
              <a:buChar char="q"/>
            </a:pPr>
            <a:r>
              <a:rPr lang="fr-FR" dirty="0" smtClean="0">
                <a:solidFill>
                  <a:srgbClr val="E8750C"/>
                </a:solidFill>
              </a:rPr>
              <a:t>Modèles possibles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rgbClr val="E8750C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E8750C"/>
                </a:solidFill>
              </a:rPr>
              <a:t>Conclusion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2051" name="Picture 3" descr="F:\Nicolas\Documents\OpenClassRoom\Projet 2 - donnees nutritionnelles\vit-e_vs_fat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3" t="9561" r="8878" b="8746"/>
          <a:stretch/>
        </p:blipFill>
        <p:spPr bwMode="auto">
          <a:xfrm>
            <a:off x="1835696" y="1281841"/>
            <a:ext cx="5720454" cy="345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50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Personnalisé 1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531</Words>
  <Application>Microsoft Office PowerPoint</Application>
  <PresentationFormat>Affichage à l'écran (16:9)</PresentationFormat>
  <Paragraphs>266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Parcours Data Scientist</vt:lpstr>
      <vt:lpstr>Sommaire</vt:lpstr>
      <vt:lpstr>Nettoyage</vt:lpstr>
      <vt:lpstr>Nettoyage</vt:lpstr>
      <vt:lpstr>Nettoyage</vt:lpstr>
      <vt:lpstr>Exploration</vt:lpstr>
      <vt:lpstr>Exploration</vt:lpstr>
      <vt:lpstr>Exploration</vt:lpstr>
      <vt:lpstr>Exploration</vt:lpstr>
      <vt:lpstr>Exploration</vt:lpstr>
      <vt:lpstr>Nettoyage</vt:lpstr>
      <vt:lpstr>Nettoyage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Parcours Data Scientist</dc:title>
  <dc:creator>admin</dc:creator>
  <cp:lastModifiedBy>admin</cp:lastModifiedBy>
  <cp:revision>36</cp:revision>
  <dcterms:created xsi:type="dcterms:W3CDTF">2017-11-17T16:33:28Z</dcterms:created>
  <dcterms:modified xsi:type="dcterms:W3CDTF">2017-11-17T22:41:51Z</dcterms:modified>
</cp:coreProperties>
</file>