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2" r:id="rId3"/>
    <p:sldId id="263" r:id="rId4"/>
    <p:sldId id="264" r:id="rId5"/>
    <p:sldId id="284" r:id="rId6"/>
    <p:sldId id="266" r:id="rId7"/>
    <p:sldId id="269" r:id="rId8"/>
    <p:sldId id="267" r:id="rId9"/>
    <p:sldId id="272" r:id="rId10"/>
    <p:sldId id="273" r:id="rId11"/>
    <p:sldId id="285" r:id="rId12"/>
    <p:sldId id="268" r:id="rId13"/>
    <p:sldId id="270" r:id="rId14"/>
    <p:sldId id="271" r:id="rId15"/>
    <p:sldId id="277" r:id="rId16"/>
    <p:sldId id="286" r:id="rId17"/>
    <p:sldId id="275" r:id="rId18"/>
    <p:sldId id="276" r:id="rId19"/>
    <p:sldId id="278" r:id="rId20"/>
    <p:sldId id="288" r:id="rId21"/>
    <p:sldId id="287" r:id="rId22"/>
    <p:sldId id="289" r:id="rId23"/>
    <p:sldId id="290" r:id="rId24"/>
    <p:sldId id="291" r:id="rId25"/>
    <p:sldId id="292" r:id="rId26"/>
    <p:sldId id="294" r:id="rId27"/>
    <p:sldId id="295" r:id="rId28"/>
    <p:sldId id="301" r:id="rId29"/>
    <p:sldId id="302" r:id="rId30"/>
    <p:sldId id="297" r:id="rId31"/>
    <p:sldId id="303" r:id="rId32"/>
    <p:sldId id="296" r:id="rId33"/>
    <p:sldId id="304" r:id="rId34"/>
    <p:sldId id="298" r:id="rId35"/>
    <p:sldId id="293" r:id="rId36"/>
    <p:sldId id="282" r:id="rId37"/>
    <p:sldId id="283" r:id="rId38"/>
    <p:sldId id="299" r:id="rId39"/>
    <p:sldId id="280" r:id="rId40"/>
    <p:sldId id="300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23C"/>
    <a:srgbClr val="E87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2" y="-1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04/12/2017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04/12/2017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04/12/2017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ni57.pythonanywhere.com/p4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899592" y="2664495"/>
            <a:ext cx="7272808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4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Anticipation du </a:t>
            </a:r>
            <a:r>
              <a:rPr lang="fr-FR" dirty="0">
                <a:solidFill>
                  <a:srgbClr val="E8750C"/>
                </a:solidFill>
                <a:latin typeface="Lato" pitchFamily="34" charset="0"/>
              </a:rPr>
              <a:t>retard de vol des avions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04/12/2017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tre chauffeur vous attends même avec du ret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517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</a:t>
            </a:r>
            <a:r>
              <a:rPr lang="fr-FR" sz="2800" dirty="0">
                <a:solidFill>
                  <a:srgbClr val="E8750C"/>
                </a:solidFill>
              </a:rPr>
              <a:t>Date (Modèle 1)</a:t>
            </a:r>
            <a:endParaRPr lang="fr-FR" sz="28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15 minutes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Linéarisation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X = abs(X-15)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stable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rojet 4 - retard avion\re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239" r="8188" b="8149"/>
          <a:stretch/>
        </p:blipFill>
        <p:spPr bwMode="auto">
          <a:xfrm>
            <a:off x="3707905" y="2121034"/>
            <a:ext cx="5432668" cy="40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</a:t>
            </a:r>
            <a:r>
              <a:rPr lang="fr-FR" sz="2800" dirty="0">
                <a:solidFill>
                  <a:srgbClr val="E8750C"/>
                </a:solidFill>
              </a:rPr>
              <a:t>Date (Modèle </a:t>
            </a:r>
            <a:r>
              <a:rPr lang="fr-FR" sz="2800" dirty="0" smtClean="0">
                <a:solidFill>
                  <a:srgbClr val="E8750C"/>
                </a:solidFill>
              </a:rPr>
              <a:t>2)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de linéarisation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delay_hou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8812" r="7642" b="7608"/>
          <a:stretch>
            <a:fillRect/>
          </a:stretch>
        </p:blipFill>
        <p:spPr bwMode="auto">
          <a:xfrm>
            <a:off x="4499992" y="3267071"/>
            <a:ext cx="4329016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nb_flight_hou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8636" r="7631" b="7799"/>
          <a:stretch>
            <a:fillRect/>
          </a:stretch>
        </p:blipFill>
        <p:spPr bwMode="auto">
          <a:xfrm>
            <a:off x="186100" y="3267071"/>
            <a:ext cx="4314874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7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de la semaine</a:t>
            </a: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F:\Nicolas\Documents\OpenClassRoom\Projet 4 - retard avion\day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4854"/>
            <a:ext cx="6191374" cy="4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et Mois de l’année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Très irrégulier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</a:t>
            </a:r>
            <a:r>
              <a:rPr lang="fr-FR" sz="2000" dirty="0" err="1" smtClean="0">
                <a:solidFill>
                  <a:srgbClr val="E8750C"/>
                </a:solidFill>
              </a:rPr>
              <a:t>noel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31 + 12 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Solution 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avg_delay_day_mon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8658" r="13608" b="8006"/>
          <a:stretch>
            <a:fillRect/>
          </a:stretch>
        </p:blipFill>
        <p:spPr bwMode="auto">
          <a:xfrm>
            <a:off x="4427984" y="1332139"/>
            <a:ext cx="4564062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4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semaine / jour de la semaine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Irrégulier mais peu variable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noël</a:t>
            </a: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53 dimensions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Solution 2</a:t>
            </a:r>
          </a:p>
          <a:p>
            <a:pPr lvl="2"/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4 - retard avion\week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25" y="3113584"/>
            <a:ext cx="49925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vg_delay_day_wee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t="8636" r="13336" b="7755"/>
          <a:stretch>
            <a:fillRect/>
          </a:stretch>
        </p:blipFill>
        <p:spPr bwMode="auto">
          <a:xfrm>
            <a:off x="6156176" y="404664"/>
            <a:ext cx="2818349" cy="292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icolas\Documents\OpenClassRoom\InitiationMachineLearning-Python-3-scikit-overview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>
                  <a:alpha val="96863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27924"/>
            <a:ext cx="4665340" cy="25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E8750C"/>
                </a:solidFill>
              </a:rPr>
              <a:t>Choix des modèles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err="1" smtClean="0">
                <a:solidFill>
                  <a:srgbClr val="E8750C"/>
                </a:solidFill>
              </a:rPr>
              <a:t>Std</a:t>
            </a:r>
            <a:r>
              <a:rPr lang="fr-FR" sz="2400" dirty="0" smtClean="0">
                <a:solidFill>
                  <a:srgbClr val="E8750C"/>
                </a:solidFill>
              </a:rPr>
              <a:t>.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Lineaire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Batch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rgbClr val="E8750C"/>
                </a:solidFill>
              </a:rPr>
              <a:t>Stochastic</a:t>
            </a:r>
            <a:r>
              <a:rPr lang="fr-FR" sz="2400" dirty="0" smtClean="0">
                <a:solidFill>
                  <a:srgbClr val="E8750C"/>
                </a:solidFill>
              </a:rPr>
              <a:t>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r>
              <a:rPr lang="fr-FR" sz="2400" dirty="0" smtClean="0">
                <a:solidFill>
                  <a:srgbClr val="E8750C"/>
                </a:solidFill>
              </a:rPr>
              <a:t> (avec SGD Reg.)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Ensembles Learning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Simple ANN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KNN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SVM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7" name="Espace réservé du contenu 12"/>
          <p:cNvSpPr txBox="1">
            <a:spLocks/>
          </p:cNvSpPr>
          <p:nvPr/>
        </p:nvSpPr>
        <p:spPr>
          <a:xfrm>
            <a:off x="4860032" y="1628800"/>
            <a:ext cx="3744416" cy="3044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solidFill>
                  <a:srgbClr val="E8750C"/>
                </a:solidFill>
              </a:rPr>
              <a:t>Choix des métriques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MAE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(R)MSE</a:t>
            </a:r>
          </a:p>
          <a:p>
            <a:pPr lvl="1">
              <a:buFont typeface="Wingdings" pitchFamily="2" charset="2"/>
              <a:buChar char="v"/>
            </a:pPr>
            <a:r>
              <a:rPr lang="fr-FR" sz="2400" dirty="0" smtClean="0">
                <a:solidFill>
                  <a:srgbClr val="E8750C"/>
                </a:solidFill>
              </a:rPr>
              <a:t>RMSLE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420888"/>
            <a:ext cx="62646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>
                <a:solidFill>
                  <a:srgbClr val="E8750C"/>
                </a:solidFill>
              </a:rPr>
              <a:t>Modèle 1</a:t>
            </a:r>
            <a:endParaRPr lang="fr-FR" sz="115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Modèle Jour /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55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 ( dont 51 OHE)</a:t>
            </a:r>
          </a:p>
          <a:p>
            <a:pPr lvl="1"/>
            <a:r>
              <a:rPr lang="fr-FR" sz="1800" dirty="0" err="1" smtClean="0">
                <a:solidFill>
                  <a:srgbClr val="E8750C"/>
                </a:solidFill>
              </a:rPr>
              <a:t>sparse</a:t>
            </a:r>
            <a:r>
              <a:rPr lang="fr-FR" sz="1800" dirty="0" smtClean="0">
                <a:solidFill>
                  <a:srgbClr val="E8750C"/>
                </a:solidFill>
              </a:rPr>
              <a:t> matrices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Modèle Semaines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800" dirty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65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( dont </a:t>
            </a:r>
            <a:r>
              <a:rPr lang="fr-FR" sz="2000" dirty="0" smtClean="0">
                <a:solidFill>
                  <a:srgbClr val="E8750C"/>
                </a:solidFill>
              </a:rPr>
              <a:t>61 </a:t>
            </a:r>
            <a:r>
              <a:rPr lang="fr-FR" sz="2000" dirty="0">
                <a:solidFill>
                  <a:srgbClr val="E8750C"/>
                </a:solidFill>
              </a:rPr>
              <a:t>OHE)</a:t>
            </a:r>
          </a:p>
          <a:p>
            <a:pPr lvl="1"/>
            <a:r>
              <a:rPr lang="fr-FR" sz="1800" dirty="0" err="1">
                <a:solidFill>
                  <a:srgbClr val="E8750C"/>
                </a:solidFill>
              </a:rPr>
              <a:t>sparse</a:t>
            </a:r>
            <a:r>
              <a:rPr lang="fr-FR" sz="1800" dirty="0">
                <a:solidFill>
                  <a:srgbClr val="E8750C"/>
                </a:solidFill>
              </a:rPr>
              <a:t> matrices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7" name="Picture 3" descr="F:\Nicolas\Documents\OpenClassRoom\Projet 4 - retard avion\performance_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328592" cy="3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Modèle choisi – </a:t>
            </a:r>
            <a:r>
              <a:rPr lang="fr-FR" sz="2400" u="sng" dirty="0" smtClean="0">
                <a:solidFill>
                  <a:srgbClr val="E8750C"/>
                </a:solidFill>
              </a:rPr>
              <a:t>Semaines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Plus logique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Meilleur ANN/SGD </a:t>
            </a:r>
            <a:r>
              <a:rPr lang="fr-FR" sz="2000" dirty="0" err="1" smtClean="0">
                <a:solidFill>
                  <a:srgbClr val="E8750C"/>
                </a:solidFill>
              </a:rPr>
              <a:t>Regressor</a:t>
            </a:r>
            <a:r>
              <a:rPr lang="fr-FR" sz="2000" dirty="0">
                <a:solidFill>
                  <a:srgbClr val="E8750C"/>
                </a:solidFill>
              </a:rPr>
              <a:t> </a:t>
            </a:r>
            <a:r>
              <a:rPr lang="fr-FR" sz="2000" dirty="0" smtClean="0">
                <a:solidFill>
                  <a:srgbClr val="E8750C"/>
                </a:solidFill>
              </a:rPr>
              <a:t>(</a:t>
            </a:r>
            <a:r>
              <a:rPr lang="fr-FR" sz="1800" dirty="0" smtClean="0">
                <a:solidFill>
                  <a:srgbClr val="E8750C"/>
                </a:solidFill>
              </a:rPr>
              <a:t>Doutes sur le </a:t>
            </a:r>
            <a:r>
              <a:rPr lang="fr-FR" sz="1800" dirty="0" err="1" smtClean="0">
                <a:solidFill>
                  <a:srgbClr val="E8750C"/>
                </a:solidFill>
              </a:rPr>
              <a:t>Boosting</a:t>
            </a:r>
            <a:r>
              <a:rPr lang="fr-FR" sz="1800" dirty="0" smtClean="0">
                <a:solidFill>
                  <a:srgbClr val="E8750C"/>
                </a:solidFill>
              </a:rPr>
              <a:t>)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r>
              <a:rPr lang="fr-FR" sz="2400" dirty="0" smtClean="0">
                <a:solidFill>
                  <a:srgbClr val="E8750C"/>
                </a:solidFill>
              </a:rPr>
              <a:t> &amp; </a:t>
            </a: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Optimisation au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Test avec ou sans OHE Groupe Aéroport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99592" y="3933056"/>
            <a:ext cx="540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SGDR :</a:t>
            </a:r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</a:t>
            </a:r>
            <a:r>
              <a:rPr lang="fr-FR" sz="1600" dirty="0" err="1" smtClean="0"/>
              <a:t>huber</a:t>
            </a:r>
            <a:endParaRPr lang="fr-FR" sz="1600" dirty="0"/>
          </a:p>
          <a:p>
            <a:r>
              <a:rPr lang="fr-FR" sz="1600" dirty="0"/>
              <a:t> "</a:t>
            </a:r>
            <a:r>
              <a:rPr lang="fr-FR" sz="1600" dirty="0" err="1"/>
              <a:t>max_iter</a:t>
            </a:r>
            <a:r>
              <a:rPr lang="fr-FR" sz="1600" dirty="0"/>
              <a:t>": </a:t>
            </a:r>
            <a:r>
              <a:rPr lang="fr-FR" sz="1600" dirty="0" smtClean="0"/>
              <a:t>    3</a:t>
            </a:r>
            <a:r>
              <a:rPr lang="fr-FR" sz="1600" dirty="0"/>
              <a:t>, 5, </a:t>
            </a:r>
            <a:r>
              <a:rPr lang="fr-FR" sz="1600" dirty="0" smtClean="0"/>
              <a:t>10</a:t>
            </a:r>
            <a:endParaRPr lang="fr-FR" sz="1600" dirty="0"/>
          </a:p>
          <a:p>
            <a:r>
              <a:rPr lang="fr-FR" sz="1600" dirty="0"/>
              <a:t>"penalty" : </a:t>
            </a:r>
            <a:r>
              <a:rPr lang="fr-FR" sz="1600" dirty="0" smtClean="0"/>
              <a:t>       Aucune</a:t>
            </a:r>
            <a:r>
              <a:rPr lang="fr-FR" sz="1600" dirty="0"/>
              <a:t>, l2,  l1, </a:t>
            </a:r>
            <a:r>
              <a:rPr lang="fr-FR" sz="1600" dirty="0" err="1"/>
              <a:t>elasticnet</a:t>
            </a:r>
            <a:endParaRPr lang="fr-FR" sz="1600" dirty="0"/>
          </a:p>
          <a:p>
            <a:r>
              <a:rPr lang="fr-FR" sz="1600" dirty="0"/>
              <a:t>"l1_ratio" : </a:t>
            </a:r>
            <a:r>
              <a:rPr lang="fr-FR" sz="1600" dirty="0" smtClean="0"/>
              <a:t>       0.15</a:t>
            </a:r>
            <a:r>
              <a:rPr lang="fr-FR" sz="1600" dirty="0"/>
              <a:t>, 0.50, 0.85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Boosting</a:t>
            </a:r>
            <a:r>
              <a:rPr lang="fr-FR" sz="1600" dirty="0" smtClean="0"/>
              <a:t> :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base_estimator</a:t>
            </a:r>
            <a:r>
              <a:rPr lang="fr-FR" sz="1600" dirty="0"/>
              <a:t>" : </a:t>
            </a:r>
            <a:r>
              <a:rPr lang="fr-FR" sz="1600" dirty="0" smtClean="0"/>
              <a:t>    </a:t>
            </a:r>
            <a:r>
              <a:rPr lang="fr-FR" sz="1600" dirty="0" err="1" smtClean="0"/>
              <a:t>SGDRegressor</a:t>
            </a:r>
            <a:r>
              <a:rPr lang="fr-FR" sz="1600" dirty="0" smtClean="0"/>
              <a:t>(</a:t>
            </a:r>
            <a:r>
              <a:rPr lang="fr-FR" sz="1600" dirty="0" err="1" smtClean="0"/>
              <a:t>best_params_SGDR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n_estimators</a:t>
            </a:r>
            <a:r>
              <a:rPr lang="fr-FR" sz="1600" dirty="0"/>
              <a:t>" : </a:t>
            </a:r>
            <a:r>
              <a:rPr lang="fr-FR" sz="1600" dirty="0" smtClean="0"/>
              <a:t>         2</a:t>
            </a:r>
            <a:r>
              <a:rPr lang="fr-FR" sz="1600" dirty="0"/>
              <a:t>, 5, 10, </a:t>
            </a:r>
            <a:r>
              <a:rPr lang="fr-FR" sz="1600" dirty="0" smtClean="0"/>
              <a:t>20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              </a:t>
            </a:r>
            <a:r>
              <a:rPr lang="fr-FR" sz="1600" dirty="0" err="1" smtClean="0"/>
              <a:t>linear</a:t>
            </a:r>
            <a:r>
              <a:rPr lang="fr-FR" sz="1600" dirty="0" smtClean="0"/>
              <a:t>, square</a:t>
            </a:r>
            <a:r>
              <a:rPr lang="fr-FR" sz="1600" dirty="0"/>
              <a:t>,</a:t>
            </a:r>
            <a:r>
              <a:rPr lang="fr-FR" sz="1600" dirty="0" smtClean="0"/>
              <a:t>  </a:t>
            </a:r>
            <a:r>
              <a:rPr lang="fr-FR" sz="1600" dirty="0" err="1" smtClean="0"/>
              <a:t>exponential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96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Résultats :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2 estimateurs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Loss</a:t>
            </a:r>
            <a:r>
              <a:rPr lang="fr-FR" sz="1600" dirty="0" smtClean="0">
                <a:solidFill>
                  <a:srgbClr val="E8750C"/>
                </a:solidFill>
              </a:rPr>
              <a:t> </a:t>
            </a:r>
            <a:r>
              <a:rPr lang="fr-FR" sz="1600" dirty="0">
                <a:solidFill>
                  <a:srgbClr val="E8750C"/>
                </a:solidFill>
              </a:rPr>
              <a:t>: </a:t>
            </a:r>
            <a:r>
              <a:rPr lang="fr-FR" sz="1600" dirty="0" err="1">
                <a:solidFill>
                  <a:srgbClr val="E8750C"/>
                </a:solidFill>
              </a:rPr>
              <a:t>exponential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</a:t>
            </a:r>
          </a:p>
          <a:p>
            <a:pPr lvl="2"/>
            <a:r>
              <a:rPr lang="fr-FR" sz="1600" dirty="0">
                <a:solidFill>
                  <a:srgbClr val="E8750C"/>
                </a:solidFill>
              </a:rPr>
              <a:t>L1_ratio : 0,15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Penalty : Aucune</a:t>
            </a:r>
          </a:p>
          <a:p>
            <a:pPr lvl="2"/>
            <a:endParaRPr lang="fr-FR" sz="1600" dirty="0">
              <a:solidFill>
                <a:srgbClr val="E8750C"/>
              </a:solidFill>
            </a:endParaRPr>
          </a:p>
          <a:p>
            <a:pPr lvl="1"/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MAE </a:t>
            </a:r>
            <a:r>
              <a:rPr lang="fr-FR" sz="2000" dirty="0">
                <a:solidFill>
                  <a:srgbClr val="E8750C"/>
                </a:solidFill>
              </a:rPr>
              <a:t>: 10.2008    (9.9598)</a:t>
            </a: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MSE : 875.1533  (845.0382)</a:t>
            </a:r>
            <a:endParaRPr lang="fr-FR" sz="1600" dirty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RMSE : 29.5830  (29.06)</a:t>
            </a:r>
          </a:p>
          <a:p>
            <a:pPr lvl="1"/>
            <a:endParaRPr lang="fr-FR" sz="20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39" y="1484784"/>
            <a:ext cx="5216702" cy="327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colade fermante 5"/>
          <p:cNvSpPr/>
          <p:nvPr/>
        </p:nvSpPr>
        <p:spPr>
          <a:xfrm>
            <a:off x="4572000" y="4941168"/>
            <a:ext cx="504056" cy="1008112"/>
          </a:xfrm>
          <a:prstGeom prst="rightBrace">
            <a:avLst/>
          </a:prstGeom>
          <a:noFill/>
          <a:ln w="28575">
            <a:solidFill>
              <a:srgbClr val="E8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8750C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220072" y="502595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E8750C"/>
                </a:solidFill>
              </a:rPr>
              <a:t>Modèle linéaire similaire </a:t>
            </a:r>
          </a:p>
          <a:p>
            <a:pPr algn="ctr"/>
            <a:r>
              <a:rPr lang="fr-FR" dirty="0" smtClean="0">
                <a:solidFill>
                  <a:srgbClr val="E8750C"/>
                </a:solidFill>
              </a:rPr>
              <a:t>au </a:t>
            </a:r>
          </a:p>
          <a:p>
            <a:pPr algn="ctr"/>
            <a:r>
              <a:rPr lang="fr-FR" dirty="0" smtClean="0">
                <a:solidFill>
                  <a:srgbClr val="E8750C"/>
                </a:solidFill>
              </a:rPr>
              <a:t>Modèle non linéaire</a:t>
            </a:r>
            <a:endParaRPr lang="fr-FR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1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2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Interprétation</a:t>
            </a:r>
            <a:endParaRPr lang="fr-FR" dirty="0">
              <a:solidFill>
                <a:srgbClr val="E8750C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boarding pass U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564904"/>
            <a:ext cx="521718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Problème :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Prédiction négatives (-8 à -3 min)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Solution</a:t>
            </a:r>
          </a:p>
          <a:p>
            <a:pPr lvl="1"/>
            <a:r>
              <a:rPr lang="fr-FR" sz="1800" dirty="0" smtClean="0">
                <a:solidFill>
                  <a:srgbClr val="E8750C"/>
                </a:solidFill>
              </a:rPr>
              <a:t>Retard = max(retard, 0)</a:t>
            </a:r>
            <a:endParaRPr lang="fr-FR" sz="18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Nouveau problème</a:t>
            </a:r>
          </a:p>
          <a:p>
            <a:pPr lvl="1"/>
            <a:r>
              <a:rPr lang="fr-FR" sz="1800" dirty="0" smtClean="0">
                <a:solidFill>
                  <a:srgbClr val="E8750C"/>
                </a:solidFill>
              </a:rPr>
              <a:t>Prédiction proche de 0 (</a:t>
            </a:r>
            <a:r>
              <a:rPr lang="fr-FR" sz="1800" dirty="0" err="1" smtClean="0">
                <a:solidFill>
                  <a:srgbClr val="E8750C"/>
                </a:solidFill>
              </a:rPr>
              <a:t>coefs</a:t>
            </a:r>
            <a:r>
              <a:rPr lang="fr-FR" sz="1800" dirty="0" smtClean="0">
                <a:solidFill>
                  <a:srgbClr val="E8750C"/>
                </a:solidFill>
              </a:rPr>
              <a:t> ~ 0)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hist_dela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658" r="7133" b="7487"/>
          <a:stretch>
            <a:fillRect/>
          </a:stretch>
        </p:blipFill>
        <p:spPr bwMode="auto">
          <a:xfrm>
            <a:off x="5293857" y="1103468"/>
            <a:ext cx="3528392" cy="329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model_1_ran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8647" r="7764" b="8405"/>
          <a:stretch>
            <a:fillRect/>
          </a:stretch>
        </p:blipFill>
        <p:spPr bwMode="auto">
          <a:xfrm>
            <a:off x="1206561" y="4362081"/>
            <a:ext cx="2211542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model_1_wee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8647" r="7245" b="7753"/>
          <a:stretch>
            <a:fillRect/>
          </a:stretch>
        </p:blipFill>
        <p:spPr bwMode="auto">
          <a:xfrm>
            <a:off x="3451538" y="4362080"/>
            <a:ext cx="2224561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model_1_compan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9033" r="7622" b="7864"/>
          <a:stretch>
            <a:fillRect/>
          </a:stretch>
        </p:blipFill>
        <p:spPr bwMode="auto">
          <a:xfrm>
            <a:off x="5672827" y="4362079"/>
            <a:ext cx="2211541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420888"/>
            <a:ext cx="62646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>
                <a:solidFill>
                  <a:srgbClr val="E8750C"/>
                </a:solidFill>
              </a:rPr>
              <a:t>Modèle 2</a:t>
            </a:r>
            <a:endParaRPr lang="fr-FR" sz="115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Agrégation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Date &amp; Heure , Aéroport départ, Compagnie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Moyenne retard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Ajout du nombre de vols</a:t>
            </a:r>
          </a:p>
          <a:p>
            <a:pPr lvl="1"/>
            <a:endParaRPr lang="fr-FR" sz="1400" dirty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Optimisation </a:t>
            </a:r>
            <a:r>
              <a:rPr lang="fr-FR" sz="1800" dirty="0" err="1" smtClean="0">
                <a:solidFill>
                  <a:srgbClr val="E8750C"/>
                </a:solidFill>
              </a:rPr>
              <a:t>Grid</a:t>
            </a:r>
            <a:r>
              <a:rPr lang="fr-FR" sz="1800" dirty="0" smtClean="0">
                <a:solidFill>
                  <a:srgbClr val="E8750C"/>
                </a:solidFill>
              </a:rPr>
              <a:t> </a:t>
            </a:r>
            <a:r>
              <a:rPr lang="fr-FR" sz="1800" dirty="0" err="1" smtClean="0">
                <a:solidFill>
                  <a:srgbClr val="E8750C"/>
                </a:solidFill>
              </a:rPr>
              <a:t>Search</a:t>
            </a:r>
            <a:endParaRPr lang="fr-FR" sz="1800" dirty="0" smtClean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Multiple modèles: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SGDR sans Rang aéroport non OHE</a:t>
            </a: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SGDR </a:t>
            </a:r>
            <a:r>
              <a:rPr lang="fr-FR" sz="2000" dirty="0" smtClean="0">
                <a:solidFill>
                  <a:srgbClr val="E8750C"/>
                </a:solidFill>
              </a:rPr>
              <a:t>avec Rang aéroport OHE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r>
              <a:rPr lang="fr-FR" sz="2000" dirty="0">
                <a:solidFill>
                  <a:srgbClr val="E8750C"/>
                </a:solidFill>
              </a:rPr>
              <a:t> avec Rang aéroport OHE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292080" y="256490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fr-FR" dirty="0"/>
              <a:t>SGDR  avec rang non OHE :</a:t>
            </a:r>
          </a:p>
          <a:p>
            <a:pPr lvl="1"/>
            <a:r>
              <a:rPr lang="fr-FR" dirty="0"/>
              <a:t>MSE 652.6672 - MAE 11.3115</a:t>
            </a:r>
          </a:p>
          <a:p>
            <a:pPr lvl="0"/>
            <a:endParaRPr lang="fr-FR" dirty="0" smtClean="0"/>
          </a:p>
          <a:p>
            <a:pPr marL="285750" lvl="0" indent="-285750">
              <a:buFont typeface="Wingdings" pitchFamily="2" charset="2"/>
              <a:buChar char="§"/>
            </a:pPr>
            <a:r>
              <a:rPr lang="fr-FR" dirty="0" smtClean="0"/>
              <a:t>SGDR  </a:t>
            </a:r>
            <a:r>
              <a:rPr lang="fr-FR" dirty="0"/>
              <a:t>avec rang OHE :</a:t>
            </a:r>
          </a:p>
          <a:p>
            <a:pPr lvl="1"/>
            <a:r>
              <a:rPr lang="fr-FR" dirty="0"/>
              <a:t>MSE 652.2052 - MAE 11.2355</a:t>
            </a:r>
          </a:p>
          <a:p>
            <a:pPr lvl="0"/>
            <a:endParaRPr lang="fr-FR" dirty="0" smtClean="0"/>
          </a:p>
          <a:p>
            <a:pPr marL="285750" lvl="0" indent="-285750">
              <a:buFont typeface="Wingdings" pitchFamily="2" charset="2"/>
              <a:buChar char="ü"/>
            </a:pP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/>
              <a:t>avec rang OHE</a:t>
            </a:r>
          </a:p>
          <a:p>
            <a:pPr lvl="1"/>
            <a:r>
              <a:rPr lang="fr-FR" dirty="0"/>
              <a:t>MSE 648.2626 - MAE 11.2342</a:t>
            </a:r>
          </a:p>
        </p:txBody>
      </p:sp>
    </p:spTree>
    <p:extLst>
      <p:ext uri="{BB962C8B-B14F-4D97-AF65-F5344CB8AC3E}">
        <p14:creationId xmlns:p14="http://schemas.microsoft.com/office/powerpoint/2010/main" val="4188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predict_zoom_i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8275" r="7895" b="7022"/>
          <a:stretch>
            <a:fillRect/>
          </a:stretch>
        </p:blipFill>
        <p:spPr bwMode="auto">
          <a:xfrm>
            <a:off x="467543" y="1279857"/>
            <a:ext cx="8117235" cy="492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3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predict_zoom_ou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7426" r="8525" b="7190"/>
          <a:stretch>
            <a:fillRect/>
          </a:stretch>
        </p:blipFill>
        <p:spPr bwMode="auto">
          <a:xfrm>
            <a:off x="323528" y="1162474"/>
            <a:ext cx="8352928" cy="520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predict_decemb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7648" r="7774" b="7004"/>
          <a:stretch>
            <a:fillRect/>
          </a:stretch>
        </p:blipFill>
        <p:spPr bwMode="auto">
          <a:xfrm>
            <a:off x="323528" y="1225086"/>
            <a:ext cx="8382762" cy="508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4\img\weight_wee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9996"/>
            <a:ext cx="8856984" cy="53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4\img\weight_day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" y="1671584"/>
            <a:ext cx="8809681" cy="528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07" y="1671584"/>
            <a:ext cx="8809680" cy="528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07" y="1671584"/>
            <a:ext cx="8809680" cy="52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concernant les vols (USA)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an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5,6 millions de vols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65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Aucune donnée manquante</a:t>
            </a:r>
          </a:p>
          <a:p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Faire un modèle prédictif des retards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Contrainte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« Accessible » à l’utilisateur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3314" name="Picture 2" descr="booster_coeff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5" t="8009" r="17162"/>
          <a:stretch>
            <a:fillRect/>
          </a:stretch>
        </p:blipFill>
        <p:spPr bwMode="auto">
          <a:xfrm>
            <a:off x="899592" y="2060848"/>
            <a:ext cx="7488832" cy="455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3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4\img\booster_day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98961"/>
            <a:ext cx="8977371" cy="53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Prédictions similaires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Coefficients similaires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Offset OHE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Bruit </a:t>
            </a:r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Même tendances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pic>
        <p:nvPicPr>
          <p:cNvPr id="4098" name="Picture 2" descr="F:\Nicolas\Documents\OpenClassRoom\P4\img\booster_week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" t="9259" r="9098" b="5671"/>
          <a:stretch/>
        </p:blipFill>
        <p:spPr bwMode="auto">
          <a:xfrm>
            <a:off x="4067944" y="2906900"/>
            <a:ext cx="5040560" cy="311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Analyse des résidus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pic>
        <p:nvPicPr>
          <p:cNvPr id="1026" name="Picture 2" descr="F:\Nicolas\Documents\OpenClassRoom\P4\img\interval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9341" r="8523" b="5815"/>
          <a:stretch/>
        </p:blipFill>
        <p:spPr bwMode="auto">
          <a:xfrm>
            <a:off x="542924" y="2085975"/>
            <a:ext cx="7830369" cy="444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691680" y="3210654"/>
            <a:ext cx="3240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>
                <a:solidFill>
                  <a:srgbClr val="95023C"/>
                </a:solidFill>
              </a:rPr>
              <a:t>R²  = 0,06</a:t>
            </a:r>
          </a:p>
          <a:p>
            <a:pPr lvl="1"/>
            <a:r>
              <a:rPr lang="fr-FR" dirty="0" err="1">
                <a:solidFill>
                  <a:srgbClr val="95023C"/>
                </a:solidFill>
              </a:rPr>
              <a:t>Interval</a:t>
            </a:r>
            <a:r>
              <a:rPr lang="fr-FR" dirty="0">
                <a:solidFill>
                  <a:srgbClr val="95023C"/>
                </a:solidFill>
              </a:rPr>
              <a:t> à 95% </a:t>
            </a:r>
            <a:r>
              <a:rPr lang="fr-FR" dirty="0" smtClean="0">
                <a:solidFill>
                  <a:srgbClr val="95023C"/>
                </a:solidFill>
              </a:rPr>
              <a:t>= [-</a:t>
            </a:r>
            <a:r>
              <a:rPr lang="fr-FR" dirty="0">
                <a:solidFill>
                  <a:srgbClr val="95023C"/>
                </a:solidFill>
              </a:rPr>
              <a:t>44, 15]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890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Site </a:t>
            </a:r>
            <a:r>
              <a:rPr lang="fr-FR" sz="2800" dirty="0" err="1" smtClean="0">
                <a:solidFill>
                  <a:srgbClr val="E8750C"/>
                </a:solidFill>
              </a:rPr>
              <a:t>Flask</a:t>
            </a:r>
            <a:endParaRPr lang="fr-FR" sz="2800" dirty="0" smtClean="0">
              <a:solidFill>
                <a:srgbClr val="E8750C"/>
              </a:solidFill>
            </a:endParaRPr>
          </a:p>
          <a:p>
            <a:r>
              <a:rPr lang="fr-FR" sz="2800" dirty="0" smtClean="0">
                <a:solidFill>
                  <a:srgbClr val="E8750C"/>
                </a:solidFill>
              </a:rPr>
              <a:t>UI 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Aéroport de départ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Date et Heure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Compagnie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Server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Encode/</a:t>
            </a:r>
            <a:r>
              <a:rPr lang="fr-FR" sz="2400" dirty="0" err="1" smtClean="0">
                <a:solidFill>
                  <a:srgbClr val="E8750C"/>
                </a:solidFill>
              </a:rPr>
              <a:t>Scale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Prédiction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Retourne l’info (POST)</a:t>
            </a:r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pic>
        <p:nvPicPr>
          <p:cNvPr id="1026" name="Picture 2" descr="F:\Nicolas\Documents\OpenClassRoom\P4\img\Acceui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06"/>
          <a:stretch/>
        </p:blipFill>
        <p:spPr bwMode="auto">
          <a:xfrm>
            <a:off x="4499992" y="1700808"/>
            <a:ext cx="4107954" cy="374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0" y="589083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3"/>
              </a:rPr>
              <a:t>http://coni57.pythonanywhere.com/p4/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6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à l’amélioration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Modèle non linéaire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Actuellement linéaire: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Possible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interactions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Dimensions ?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ANN</a:t>
            </a:r>
          </a:p>
          <a:p>
            <a:pPr lvl="3"/>
            <a:r>
              <a:rPr lang="fr-FR" dirty="0"/>
              <a:t>MAE: 8.2088 </a:t>
            </a:r>
            <a:endParaRPr lang="fr-FR" dirty="0" smtClean="0"/>
          </a:p>
          <a:p>
            <a:pPr lvl="3"/>
            <a:r>
              <a:rPr lang="fr-FR" dirty="0" smtClean="0"/>
              <a:t>MSE</a:t>
            </a:r>
            <a:r>
              <a:rPr lang="fr-FR" dirty="0"/>
              <a:t>: 467.2681</a:t>
            </a:r>
          </a:p>
          <a:p>
            <a:pPr lvl="3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971600" y="2708920"/>
                <a:ext cx="4896544" cy="73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𝑅𝑒𝑡𝑎𝑟𝑑</m:t>
                      </m:r>
                      <m:r>
                        <a:rPr lang="fr-FR" i="1">
                          <a:latin typeface="Cambria Math"/>
                        </a:rPr>
                        <m:t>= 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  <m:r>
                        <a:rPr lang="fr-FR" i="1">
                          <a:latin typeface="Cambria Math"/>
                        </a:rPr>
                        <m:t>∗</m:t>
                      </m:r>
                      <m:r>
                        <a:rPr lang="fr-FR" i="1">
                          <a:latin typeface="Cambria Math"/>
                        </a:rPr>
                        <m:t>h𝑒𝑢𝑟𝑒</m:t>
                      </m:r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𝑗𝑜𝑢𝑟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𝑠𝑒𝑚𝑎𝑖𝑛𝑒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𝑐𝑜𝑚𝑝𝑎𝑔𝑛𝑖𝑒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𝑎𝑒𝑟𝑜𝑝𝑜𝑟𝑡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r>
                        <a:rPr lang="fr-FR" i="1">
                          <a:latin typeface="Cambria Math"/>
                        </a:rPr>
                        <m:t>𝜃</m:t>
                      </m:r>
                      <m:r>
                        <a:rPr lang="fr-FR" i="1">
                          <a:latin typeface="Cambria Math"/>
                        </a:rPr>
                        <m:t>∗</m:t>
                      </m:r>
                      <m:r>
                        <a:rPr lang="fr-FR" i="1"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𝑣𝑜𝑙𝑠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708920"/>
                <a:ext cx="4896544" cy="736227"/>
              </a:xfrm>
              <a:prstGeom prst="rect">
                <a:avLst/>
              </a:prstGeom>
              <a:blipFill rotWithShape="1">
                <a:blip r:embed="rId2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F:\Nicolas\Documents\OpenClassRoom\P4\img\predict_zoom_out_nn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24" y="3284984"/>
            <a:ext cx="5808644" cy="3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E8750C"/>
                </a:solidFill>
              </a:rPr>
              <a:t>ARIMA  (Hors Sujet)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Création d’un </a:t>
            </a:r>
            <a:r>
              <a:rPr lang="fr-FR" sz="2000" dirty="0" err="1" smtClean="0">
                <a:solidFill>
                  <a:srgbClr val="E8750C"/>
                </a:solidFill>
              </a:rPr>
              <a:t>dataset</a:t>
            </a:r>
            <a:endParaRPr lang="fr-FR" sz="2000" dirty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Date / retard moyen (365 lignes)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Recherche de paramètre (p, q, r) par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r>
              <a:rPr lang="fr-FR" sz="2000" dirty="0" smtClean="0">
                <a:solidFill>
                  <a:srgbClr val="E8750C"/>
                </a:solidFill>
              </a:rPr>
              <a:t> (MAE/MSE)</a:t>
            </a:r>
          </a:p>
          <a:p>
            <a:pPr lvl="2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4\img\arima_predict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7" t="10262" r="9259" b="6559"/>
          <a:stretch/>
        </p:blipFill>
        <p:spPr bwMode="auto">
          <a:xfrm>
            <a:off x="467544" y="3140968"/>
            <a:ext cx="8136904" cy="33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5.66</a:t>
            </a:r>
          </a:p>
          <a:p>
            <a:r>
              <a:rPr lang="fr-FR" dirty="0"/>
              <a:t>MSE : </a:t>
            </a:r>
            <a:r>
              <a:rPr lang="fr-FR" dirty="0" smtClean="0"/>
              <a:t>65.99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ARIMA (Hors Sujet)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Validation sur 6 mois 2017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Prédiction max sur 7j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Réutilisation des données 2016</a:t>
            </a:r>
          </a:p>
          <a:p>
            <a:pPr lvl="2"/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4\img\arima_2017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 t="10764" r="9584" b="7986"/>
          <a:stretch/>
        </p:blipFill>
        <p:spPr bwMode="auto">
          <a:xfrm>
            <a:off x="395536" y="3068960"/>
            <a:ext cx="8276853" cy="33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4.96</a:t>
            </a:r>
          </a:p>
          <a:p>
            <a:r>
              <a:rPr lang="fr-FR" dirty="0"/>
              <a:t>MSE : 52.62</a:t>
            </a:r>
          </a:p>
        </p:txBody>
      </p:sp>
    </p:spTree>
    <p:extLst>
      <p:ext uri="{BB962C8B-B14F-4D97-AF65-F5344CB8AC3E}">
        <p14:creationId xmlns:p14="http://schemas.microsoft.com/office/powerpoint/2010/main" val="4304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RNN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Type LSTM/GRU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Entrée : 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Nb vol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compagnie,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aéroport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date/heure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retard T-1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Sortie : retard T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Validation sur 6 mois 2017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Hors sujet (il faut 1 an minimum)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5362" name="Picture 2" descr="http://www.jakob-aungiers.com/img/article/lstm-neural-network-timeseries/stockpointpredic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22" y="1271735"/>
            <a:ext cx="5564254" cy="323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Beaucoup de données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Dataset</a:t>
            </a:r>
            <a:r>
              <a:rPr lang="fr-FR" sz="2800" dirty="0" smtClean="0">
                <a:solidFill>
                  <a:srgbClr val="E8750C"/>
                </a:solidFill>
              </a:rPr>
              <a:t> propre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Tendances visibles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Peu de modèles possible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Problème mémoire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Underfitting</a:t>
            </a:r>
            <a:r>
              <a:rPr lang="fr-FR" sz="2800" dirty="0" smtClean="0">
                <a:solidFill>
                  <a:srgbClr val="E8750C"/>
                </a:solidFill>
              </a:rPr>
              <a:t> du modèle linéaire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MAE </a:t>
            </a:r>
            <a:r>
              <a:rPr lang="fr-FR" sz="2400" dirty="0" smtClean="0">
                <a:solidFill>
                  <a:srgbClr val="E8750C"/>
                </a:solidFill>
              </a:rPr>
              <a:t>~ 10 min (</a:t>
            </a:r>
            <a:r>
              <a:rPr lang="fr-FR" sz="2400" dirty="0" err="1" smtClean="0">
                <a:solidFill>
                  <a:srgbClr val="E8750C"/>
                </a:solidFill>
              </a:rPr>
              <a:t>dataset</a:t>
            </a:r>
            <a:r>
              <a:rPr lang="fr-FR" sz="2400" dirty="0" smtClean="0">
                <a:solidFill>
                  <a:srgbClr val="E8750C"/>
                </a:solidFill>
              </a:rPr>
              <a:t> 8,4 +/- 25 min)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E8750C"/>
                </a:solidFill>
              </a:rPr>
              <a:t>Peu d’avantages pour les petits retards</a:t>
            </a:r>
          </a:p>
          <a:p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Nettoyage global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redontantes</a:t>
            </a:r>
            <a:endParaRPr lang="fr-FR" dirty="0">
              <a:solidFill>
                <a:srgbClr val="E8750C"/>
              </a:solidFill>
            </a:endParaRP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AirlineID</a:t>
            </a:r>
            <a:r>
              <a:rPr lang="fr-FR" dirty="0" smtClean="0">
                <a:solidFill>
                  <a:srgbClr val="E8750C"/>
                </a:solidFill>
              </a:rPr>
              <a:t>, Carrier, dates, </a:t>
            </a:r>
            <a:r>
              <a:rPr lang="fr-FR" dirty="0" err="1" smtClean="0">
                <a:solidFill>
                  <a:srgbClr val="E8750C"/>
                </a:solidFill>
              </a:rPr>
              <a:t>airports</a:t>
            </a:r>
            <a:r>
              <a:rPr lang="fr-FR" dirty="0" smtClean="0">
                <a:solidFill>
                  <a:srgbClr val="E8750C"/>
                </a:solidFill>
              </a:rPr>
              <a:t>, …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inconnus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Tail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inutiles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Flight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wheelsON</a:t>
            </a:r>
            <a:r>
              <a:rPr lang="fr-FR" dirty="0" smtClean="0">
                <a:solidFill>
                  <a:srgbClr val="E8750C"/>
                </a:solidFill>
              </a:rPr>
              <a:t>/OFF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imprévisibles/semi-prévisible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 Delay, Security Delay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nécessaires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et heure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Aéroport de départ (et d’arrivé)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Modèle 1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solidFill>
                  <a:srgbClr val="E8750C"/>
                </a:solidFill>
              </a:rPr>
              <a:t>Mois d’avril – données erronées</a:t>
            </a:r>
          </a:p>
          <a:p>
            <a:r>
              <a:rPr lang="fr-FR" dirty="0">
                <a:solidFill>
                  <a:srgbClr val="E8750C"/>
                </a:solidFill>
              </a:rPr>
              <a:t>Suppression des vols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Retard semi-prévisible &gt; 60 min</a:t>
            </a:r>
          </a:p>
          <a:p>
            <a:pPr lvl="2"/>
            <a:r>
              <a:rPr lang="fr-FR" dirty="0" err="1">
                <a:solidFill>
                  <a:srgbClr val="E8750C"/>
                </a:solidFill>
              </a:rPr>
              <a:t>Weather</a:t>
            </a:r>
            <a:r>
              <a:rPr lang="fr-FR" dirty="0">
                <a:solidFill>
                  <a:srgbClr val="E8750C"/>
                </a:solidFill>
              </a:rPr>
              <a:t>/NAS/Security </a:t>
            </a:r>
            <a:r>
              <a:rPr lang="fr-FR" dirty="0" err="1">
                <a:solidFill>
                  <a:srgbClr val="E8750C"/>
                </a:solidFill>
              </a:rPr>
              <a:t>delay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err="1">
                <a:solidFill>
                  <a:srgbClr val="E8750C"/>
                </a:solidFill>
              </a:rPr>
              <a:t>Late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err="1">
                <a:solidFill>
                  <a:srgbClr val="E8750C"/>
                </a:solidFill>
              </a:rPr>
              <a:t>Aircraft</a:t>
            </a:r>
            <a:r>
              <a:rPr lang="fr-FR" dirty="0">
                <a:solidFill>
                  <a:srgbClr val="E8750C"/>
                </a:solidFill>
              </a:rPr>
              <a:t> Delay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Retard imprévisible &gt; 0 min</a:t>
            </a:r>
          </a:p>
          <a:p>
            <a:pPr lvl="2"/>
            <a:r>
              <a:rPr lang="fr-FR" dirty="0" err="1">
                <a:solidFill>
                  <a:srgbClr val="E8750C"/>
                </a:solidFill>
              </a:rPr>
              <a:t>Cancelled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err="1">
                <a:solidFill>
                  <a:srgbClr val="E8750C"/>
                </a:solidFill>
              </a:rPr>
              <a:t>Diverted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Modèle 2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>
                <a:solidFill>
                  <a:srgbClr val="E8750C"/>
                </a:solidFill>
              </a:rPr>
              <a:t>Mois d’avril – données </a:t>
            </a:r>
            <a:r>
              <a:rPr lang="fr-FR" dirty="0" smtClean="0">
                <a:solidFill>
                  <a:srgbClr val="E8750C"/>
                </a:solidFill>
              </a:rPr>
              <a:t>erronées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Agrégation par semaine/jour de la semaine/heure/aéroport de départ</a:t>
            </a:r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Pas d’utilisation de l’aéroport d’arrivé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Ajout du nombre de vols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Procédé </a:t>
            </a:r>
            <a:r>
              <a:rPr lang="fr-FR" b="1" dirty="0" smtClean="0">
                <a:solidFill>
                  <a:srgbClr val="E8750C"/>
                </a:solidFill>
              </a:rPr>
              <a:t>Modèle 1</a:t>
            </a:r>
            <a:r>
              <a:rPr lang="fr-FR" dirty="0" smtClean="0">
                <a:solidFill>
                  <a:srgbClr val="E8750C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1: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Allègement par mois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2: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Regroupement des 12 mois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Fin du nettoyage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Génération des </a:t>
            </a:r>
            <a:r>
              <a:rPr lang="fr-FR" dirty="0" err="1" smtClean="0">
                <a:solidFill>
                  <a:srgbClr val="E8750C"/>
                </a:solidFill>
              </a:rPr>
              <a:t>datasets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Production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3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Sauvegarde Train/Test sets en matrices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suivants: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 modèle par script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Ecrit les résultats dans un fichier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wnloads\Untitled Diagram (1)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48" y="836712"/>
            <a:ext cx="3036640" cy="554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Transporteur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Très variable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Non linéaire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Retard récupéré par Transporteur</a:t>
            </a:r>
          </a:p>
          <a:p>
            <a:pPr lvl="2"/>
            <a:r>
              <a:rPr lang="fr-FR" sz="2000" dirty="0">
                <a:solidFill>
                  <a:srgbClr val="E8750C"/>
                </a:solidFill>
              </a:rPr>
              <a:t>Très variable</a:t>
            </a:r>
          </a:p>
          <a:p>
            <a:pPr lvl="2"/>
            <a:r>
              <a:rPr lang="fr-FR" sz="2000" dirty="0">
                <a:solidFill>
                  <a:srgbClr val="E8750C"/>
                </a:solidFill>
              </a:rPr>
              <a:t>Non linéaire</a:t>
            </a:r>
          </a:p>
          <a:p>
            <a:pPr lvl="1"/>
            <a:endParaRPr lang="fr-FR" sz="2400" dirty="0">
              <a:solidFill>
                <a:srgbClr val="E8750C"/>
              </a:solidFill>
            </a:endParaRPr>
          </a:p>
          <a:p>
            <a:r>
              <a:rPr lang="fr-FR" sz="2800" dirty="0" smtClean="0">
                <a:solidFill>
                  <a:srgbClr val="E8750C"/>
                </a:solidFill>
              </a:rPr>
              <a:t>Simplification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OHE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4 - retard avion\carrier_delay_sav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9356" r="8900" b="8282"/>
          <a:stretch/>
        </p:blipFill>
        <p:spPr bwMode="auto">
          <a:xfrm>
            <a:off x="5933066" y="3593369"/>
            <a:ext cx="3126713" cy="30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4 - retard avion\carrier_delay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9530" r="7415" b="8241"/>
          <a:stretch/>
        </p:blipFill>
        <p:spPr bwMode="auto">
          <a:xfrm>
            <a:off x="5979694" y="721519"/>
            <a:ext cx="3128809" cy="28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aéroport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Regroupement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4 groupes par quartile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=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 ∗ 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𝑔𝑟𝑜𝑢𝑝𝑒</m:t>
                    </m:r>
                  </m:oMath>
                </a14:m>
                <a:r>
                  <a:rPr lang="fr-FR" sz="2400" dirty="0">
                    <a:solidFill>
                      <a:srgbClr val="E8750C"/>
                    </a:solidFill>
                  </a:rPr>
                  <a:t> + b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4 - retard avion\airport_delay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9152" r="8333" b="7609"/>
          <a:stretch/>
        </p:blipFill>
        <p:spPr bwMode="auto">
          <a:xfrm>
            <a:off x="5724128" y="1052736"/>
            <a:ext cx="2947505" cy="28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4 - retard avion\carrier_group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8881" r="8240" b="7786"/>
          <a:stretch/>
        </p:blipFill>
        <p:spPr bwMode="auto">
          <a:xfrm>
            <a:off x="5711890" y="3778284"/>
            <a:ext cx="2907881" cy="2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 (Modèle 1)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</a:t>
            </a:r>
            <a:r>
              <a:rPr lang="fr-FR" sz="2400" dirty="0">
                <a:solidFill>
                  <a:srgbClr val="E8750C"/>
                </a:solidFill>
              </a:rPr>
              <a:t>15 minutes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Linéaire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4 - retard avion\av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9322" r="8137" b="7345"/>
          <a:stretch/>
        </p:blipFill>
        <p:spPr bwMode="auto">
          <a:xfrm>
            <a:off x="3779912" y="2204864"/>
            <a:ext cx="5201134" cy="39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1058</Words>
  <Application>Microsoft Office PowerPoint</Application>
  <PresentationFormat>Affichage à l'écran (4:3)</PresentationFormat>
  <Paragraphs>387</Paragraphs>
  <Slides>40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Interprétation</vt:lpstr>
      <vt:lpstr>Interprétation</vt:lpstr>
      <vt:lpstr>Interprétation</vt:lpstr>
      <vt:lpstr>Interprétation</vt:lpstr>
      <vt:lpstr>Interprétation</vt:lpstr>
      <vt:lpstr>Interprétation</vt:lpstr>
      <vt:lpstr>Interprétation</vt:lpstr>
      <vt:lpstr>Interprétation</vt:lpstr>
      <vt:lpstr>API</vt:lpstr>
      <vt:lpstr>Ouverture à l’amélioration</vt:lpstr>
      <vt:lpstr>Modélisation</vt:lpstr>
      <vt:lpstr>Modélisation</vt:lpstr>
      <vt:lpstr>Modélisation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78</cp:revision>
  <dcterms:created xsi:type="dcterms:W3CDTF">2017-11-17T16:33:28Z</dcterms:created>
  <dcterms:modified xsi:type="dcterms:W3CDTF">2017-12-04T17:11:52Z</dcterms:modified>
</cp:coreProperties>
</file>