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2" r:id="rId4"/>
    <p:sldId id="284" r:id="rId5"/>
    <p:sldId id="285" r:id="rId6"/>
    <p:sldId id="286" r:id="rId7"/>
    <p:sldId id="287" r:id="rId8"/>
    <p:sldId id="298" r:id="rId9"/>
    <p:sldId id="302" r:id="rId10"/>
    <p:sldId id="299" r:id="rId11"/>
    <p:sldId id="305" r:id="rId12"/>
    <p:sldId id="304" r:id="rId13"/>
    <p:sldId id="301" r:id="rId14"/>
    <p:sldId id="303" r:id="rId15"/>
    <p:sldId id="306" r:id="rId16"/>
    <p:sldId id="288" r:id="rId17"/>
    <p:sldId id="289" r:id="rId18"/>
    <p:sldId id="290" r:id="rId19"/>
    <p:sldId id="291" r:id="rId20"/>
    <p:sldId id="292" r:id="rId21"/>
    <p:sldId id="296" r:id="rId22"/>
    <p:sldId id="297" r:id="rId23"/>
    <p:sldId id="307" r:id="rId24"/>
    <p:sldId id="281" r:id="rId25"/>
    <p:sldId id="282" r:id="rId26"/>
    <p:sldId id="293" r:id="rId27"/>
    <p:sldId id="294" r:id="rId28"/>
    <p:sldId id="295" r:id="rId29"/>
    <p:sldId id="283" r:id="rId30"/>
    <p:sldId id="263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23C"/>
    <a:srgbClr val="E87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15/01/2018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15/01/2018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15/01/2018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7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Classification de races de chiens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15/01/2018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pulardogbreed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35" y="3717032"/>
            <a:ext cx="6192688" cy="26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Attribut Couleur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Conversion HSV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Histogramme </a:t>
            </a:r>
            <a:r>
              <a:rPr lang="fr-FR" dirty="0" smtClean="0">
                <a:solidFill>
                  <a:srgbClr val="E8750C"/>
                </a:solidFill>
              </a:rPr>
              <a:t>Hue/Saturation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180 x 256 valeurs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PCA : 90% variance = 151 dimensions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9" name="Picture 3" descr="F:\Nicolas\Documents\OpenClassRoom\P7\img\rgb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55430"/>
            <a:ext cx="2376264" cy="2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Nicolas\Documents\OpenClassRoom\P7\img\do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" y="4157762"/>
            <a:ext cx="2325647" cy="229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Nicolas\Documents\OpenClassRoom\P7\img\hs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57763"/>
            <a:ext cx="3078608" cy="22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Analyse </a:t>
            </a:r>
            <a:r>
              <a:rPr lang="fr-FR" sz="2400" dirty="0" smtClean="0">
                <a:solidFill>
                  <a:srgbClr val="E8750C"/>
                </a:solidFill>
              </a:rPr>
              <a:t>FFT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valeur par pixel =&gt; 90k valeurs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Tentative 1 : réduction PCA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Variance 90 % = 4500 dimensions</a:t>
            </a:r>
            <a:endParaRPr lang="fr-FR" sz="1800" dirty="0" smtClean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Tentative 2 : Sélection patch au milieu + PCA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Variance 63% = 100 dimensions</a:t>
            </a:r>
            <a:endParaRPr lang="fr-FR" sz="1800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4" descr="F:\Nicolas\Documents\OpenClassRoom\P7\img\dog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2068" r="2642" b="4572"/>
          <a:stretch/>
        </p:blipFill>
        <p:spPr bwMode="auto">
          <a:xfrm>
            <a:off x="1187623" y="4435366"/>
            <a:ext cx="1800201" cy="180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:\Nicolas\Documents\OpenClassRoom\P7\img\dog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7" t="37834" r="38325" b="43250"/>
          <a:stretch/>
        </p:blipFill>
        <p:spPr bwMode="auto">
          <a:xfrm>
            <a:off x="3491880" y="4435523"/>
            <a:ext cx="1728192" cy="180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15717" y="5229200"/>
            <a:ext cx="252027" cy="275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267744" y="4435366"/>
            <a:ext cx="1224556" cy="793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267744" y="5504778"/>
            <a:ext cx="1224136" cy="731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:\Nicolas\Documents\OpenClassRoom\P7\img\pca_2500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34" y="3971156"/>
            <a:ext cx="2777770" cy="27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Histogramme </a:t>
            </a:r>
            <a:r>
              <a:rPr lang="fr-FR" dirty="0" smtClean="0">
                <a:solidFill>
                  <a:srgbClr val="E8750C"/>
                </a:solidFill>
              </a:rPr>
              <a:t>FFT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100 </a:t>
            </a:r>
            <a:r>
              <a:rPr lang="fr-FR" dirty="0" err="1" smtClean="0">
                <a:solidFill>
                  <a:srgbClr val="E8750C"/>
                </a:solidFill>
              </a:rPr>
              <a:t>bins</a:t>
            </a:r>
            <a:r>
              <a:rPr lang="fr-FR" dirty="0" smtClean="0">
                <a:solidFill>
                  <a:srgbClr val="E8750C"/>
                </a:solidFill>
              </a:rPr>
              <a:t> = 100 dimensions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4" descr="F:\Nicolas\Documents\OpenClassRoom\P7\img\dog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255301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Nicolas\Documents\OpenClassRoom\P7\img\ff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4" y="3645024"/>
            <a:ext cx="24402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7\img\fft_his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25680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Moments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Récupération des moments par couleurs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3 * 24 features </a:t>
            </a:r>
            <a:r>
              <a:rPr lang="fr-FR" dirty="0" smtClean="0">
                <a:solidFill>
                  <a:srgbClr val="E8750C"/>
                </a:solidFill>
              </a:rPr>
              <a:t>additionnelles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Très variables (de 10^7 à 10^-7)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Standard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par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10 Moments </a:t>
            </a:r>
            <a:r>
              <a:rPr lang="fr-FR" dirty="0" smtClean="0">
                <a:solidFill>
                  <a:srgbClr val="E8750C"/>
                </a:solidFill>
              </a:rPr>
              <a:t>Ordre 1, 2, 3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7 Moments Centrés Ordre 1, 2, 3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7 Moments Centrés Normalisés </a:t>
            </a:r>
            <a:r>
              <a:rPr lang="fr-FR" dirty="0">
                <a:solidFill>
                  <a:srgbClr val="E8750C"/>
                </a:solidFill>
              </a:rPr>
              <a:t>Ordre 1, 2, 3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Evaluation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Concaténation des matrices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X = 10222 x 523 (100+151+100+100+3*24)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Y = 10222 x 120 (120 races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Dummy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Classifieurs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Stratified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Full Dataset :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0,93 % (train)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0,98% (test)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à 5 classes :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20,8% (train)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23,5%(test)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Résultats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3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3 parties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Multiples modèles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Comparaison à classifieur unique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Test de </a:t>
            </a:r>
            <a:r>
              <a:rPr lang="fr-FR" dirty="0" err="1" smtClean="0">
                <a:solidFill>
                  <a:srgbClr val="E8750C"/>
                </a:solidFill>
              </a:rPr>
              <a:t>Classifieurs</a:t>
            </a: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https://www.mathworks.com/content/mathworks/www/en/discovery/convolutional-neural-network/_jcr_content/mainParsys/image_copy.adapt.full.high.jpg/150899949013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48" y="4221088"/>
            <a:ext cx="6408712" cy="21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Models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F:\Nicolas\Documents\OpenClassRoom\P7\img\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7"/>
            <a:ext cx="5400600" cy="353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Models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24771"/>
              </p:ext>
            </p:extLst>
          </p:nvPr>
        </p:nvGraphicFramePr>
        <p:xfrm>
          <a:off x="1259632" y="2924944"/>
          <a:ext cx="6912767" cy="31911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8746"/>
                <a:gridCol w="901665"/>
                <a:gridCol w="1051943"/>
                <a:gridCol w="826527"/>
                <a:gridCol w="1051943"/>
                <a:gridCol w="1051943"/>
              </a:tblGrid>
              <a:tr h="4558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Size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Params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Depth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Input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Output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Xception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88Mo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22,9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126*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299x299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VGG16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528Mo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138,3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224x224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512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ResNet50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99Mo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25,6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168*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InceptionV3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92Mo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23,8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159*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299x299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InceptionResNetV2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215Mo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55,8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572*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299x299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1536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MobileNet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4,2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88*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1024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E8750C"/>
                </a:solidFill>
              </a:rPr>
              <a:t>Comparaison à classifieur unique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D512 – D0,5 – D512 – D120+Softmax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Top 1 à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195" name="Picture 3" descr="F:\Nicolas\Documents\OpenClassRoom\P7\img\top_k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7864" r="8999" b="7258"/>
          <a:stretch/>
        </p:blipFill>
        <p:spPr bwMode="auto">
          <a:xfrm>
            <a:off x="1691680" y="2924943"/>
            <a:ext cx="5727141" cy="35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Exploration/Préparation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Modèles Classiques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Réseaux de Neurones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Kaggle</a:t>
            </a:r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983932" y="1052736"/>
            <a:ext cx="2835424" cy="265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27"/>
          <a:stretch/>
        </p:blipFill>
        <p:spPr bwMode="auto">
          <a:xfrm>
            <a:off x="5983932" y="3707471"/>
            <a:ext cx="2835424" cy="25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Test de </a:t>
            </a:r>
            <a:r>
              <a:rPr lang="fr-FR" dirty="0" smtClean="0">
                <a:solidFill>
                  <a:srgbClr val="E8750C"/>
                </a:solidFill>
              </a:rPr>
              <a:t>Classifieur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SGDC : Reg. =&gt; Chute du %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SVC : Top % - Mauvais </a:t>
            </a:r>
            <a:r>
              <a:rPr lang="fr-FR" dirty="0" err="1" smtClean="0">
                <a:solidFill>
                  <a:srgbClr val="E8750C"/>
                </a:solidFill>
              </a:rPr>
              <a:t>Loss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NN : D200+swish –D0,5 – D120+softmax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10374"/>
              </p:ext>
            </p:extLst>
          </p:nvPr>
        </p:nvGraphicFramePr>
        <p:xfrm>
          <a:off x="323528" y="3717032"/>
          <a:ext cx="8496944" cy="2687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/>
                <a:gridCol w="2304256"/>
                <a:gridCol w="1296144"/>
                <a:gridCol w="864096"/>
                <a:gridCol w="792088"/>
                <a:gridCol w="1080120"/>
                <a:gridCol w="100811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Modèle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Extra Info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Train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Test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Loss</a:t>
                      </a:r>
                      <a:r>
                        <a:rPr lang="fr-FR" sz="1600" dirty="0" smtClean="0"/>
                        <a:t> Train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Loss</a:t>
                      </a:r>
                      <a:r>
                        <a:rPr lang="fr-FR" sz="1600" baseline="0" dirty="0" smtClean="0"/>
                        <a:t> Test</a:t>
                      </a:r>
                    </a:p>
                    <a:p>
                      <a:pPr algn="ctr"/>
                      <a:r>
                        <a:rPr lang="fr-FR" sz="1600" baseline="0" dirty="0" smtClean="0"/>
                        <a:t>%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SGCD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Sans Reg.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94,2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90,3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0,479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1,326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Non-Linéaire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SVC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Probability</a:t>
                      </a:r>
                      <a:r>
                        <a:rPr lang="fr-FR" sz="1600" dirty="0" smtClean="0"/>
                        <a:t> = </a:t>
                      </a:r>
                      <a:r>
                        <a:rPr lang="fr-FR" sz="1600" dirty="0" err="1" smtClean="0"/>
                        <a:t>True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0,841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0,88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Ensemble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ExtraTrees</a:t>
                      </a:r>
                      <a:endParaRPr lang="fr-FR" sz="1600" dirty="0" smtClean="0"/>
                    </a:p>
                    <a:p>
                      <a:r>
                        <a:rPr lang="fr-FR" sz="1600" dirty="0" err="1" smtClean="0"/>
                        <a:t>RandomForest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Plusieurs</a:t>
                      </a:r>
                    </a:p>
                    <a:p>
                      <a:pPr algn="ctr"/>
                      <a:r>
                        <a:rPr lang="fr-FR" sz="1600" dirty="0" err="1" smtClean="0"/>
                        <a:t>Depth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Env. 80%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Env.</a:t>
                      </a:r>
                    </a:p>
                    <a:p>
                      <a:pPr algn="ctr"/>
                      <a:r>
                        <a:rPr lang="fr-FR" sz="1600" baseline="0" dirty="0" smtClean="0"/>
                        <a:t>T – 5%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N/A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N/A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Non-Linéaire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Neural Network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Plusieurs</a:t>
                      </a:r>
                    </a:p>
                    <a:p>
                      <a:pPr algn="ctr"/>
                      <a:r>
                        <a:rPr lang="fr-FR" sz="1600" dirty="0" smtClean="0"/>
                        <a:t>Topologies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91,71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91,20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0.2816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0.2821</a:t>
                      </a:r>
                      <a:endParaRPr lang="fr-FR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Kaggle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10357 images sans labels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204 / 847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827584" y="2724684"/>
            <a:ext cx="7776864" cy="3694711"/>
            <a:chOff x="1187624" y="2245235"/>
            <a:chExt cx="6984776" cy="3424045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99" b="50752"/>
            <a:stretch/>
          </p:blipFill>
          <p:spPr bwMode="auto">
            <a:xfrm>
              <a:off x="1187624" y="2245235"/>
              <a:ext cx="6984776" cy="1793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268" b="317"/>
            <a:stretch/>
          </p:blipFill>
          <p:spPr bwMode="auto">
            <a:xfrm>
              <a:off x="1187624" y="4038600"/>
              <a:ext cx="6984776" cy="163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50k images train + 10k test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28x28 pixels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Model: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Conv2D + relu =&gt; 32 </a:t>
            </a:r>
            <a:r>
              <a:rPr lang="fr-FR" dirty="0" err="1" smtClean="0">
                <a:solidFill>
                  <a:srgbClr val="E8750C"/>
                </a:solidFill>
              </a:rPr>
              <a:t>layers</a:t>
            </a:r>
            <a:r>
              <a:rPr lang="fr-FR" dirty="0" smtClean="0">
                <a:solidFill>
                  <a:srgbClr val="E8750C"/>
                </a:solidFill>
              </a:rPr>
              <a:t> de 26x26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32 filtres – </a:t>
            </a:r>
            <a:r>
              <a:rPr lang="fr-FR" dirty="0" err="1" smtClean="0">
                <a:solidFill>
                  <a:srgbClr val="E8750C"/>
                </a:solidFill>
              </a:rPr>
              <a:t>kernel</a:t>
            </a:r>
            <a:r>
              <a:rPr lang="fr-FR" dirty="0" smtClean="0">
                <a:solidFill>
                  <a:srgbClr val="E8750C"/>
                </a:solidFill>
              </a:rPr>
              <a:t> 3 – </a:t>
            </a:r>
            <a:r>
              <a:rPr lang="fr-FR" dirty="0" err="1" smtClean="0">
                <a:solidFill>
                  <a:srgbClr val="E8750C"/>
                </a:solidFill>
              </a:rPr>
              <a:t>strides</a:t>
            </a:r>
            <a:r>
              <a:rPr lang="fr-FR" dirty="0" smtClean="0">
                <a:solidFill>
                  <a:srgbClr val="E8750C"/>
                </a:solidFill>
              </a:rPr>
              <a:t> 1 – </a:t>
            </a:r>
            <a:r>
              <a:rPr lang="fr-FR" dirty="0" err="1" smtClean="0">
                <a:solidFill>
                  <a:srgbClr val="E8750C"/>
                </a:solidFill>
              </a:rPr>
              <a:t>padding</a:t>
            </a:r>
            <a:r>
              <a:rPr lang="fr-FR" dirty="0" smtClean="0">
                <a:solidFill>
                  <a:srgbClr val="E8750C"/>
                </a:solidFill>
              </a:rPr>
              <a:t> SAME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Conv2D</a:t>
            </a:r>
            <a:r>
              <a:rPr lang="fr-FR" dirty="0">
                <a:solidFill>
                  <a:srgbClr val="E8750C"/>
                </a:solidFill>
              </a:rPr>
              <a:t>+ </a:t>
            </a:r>
            <a:r>
              <a:rPr lang="fr-FR" dirty="0" smtClean="0">
                <a:solidFill>
                  <a:srgbClr val="E8750C"/>
                </a:solidFill>
              </a:rPr>
              <a:t>relu</a:t>
            </a:r>
            <a:r>
              <a:rPr lang="fr-FR" dirty="0">
                <a:solidFill>
                  <a:srgbClr val="E8750C"/>
                </a:solidFill>
              </a:rPr>
              <a:t> =&gt; </a:t>
            </a:r>
            <a:r>
              <a:rPr lang="fr-FR" dirty="0" smtClean="0">
                <a:solidFill>
                  <a:srgbClr val="E8750C"/>
                </a:solidFill>
              </a:rPr>
              <a:t>64 </a:t>
            </a:r>
            <a:r>
              <a:rPr lang="fr-FR" dirty="0" err="1">
                <a:solidFill>
                  <a:srgbClr val="E8750C"/>
                </a:solidFill>
              </a:rPr>
              <a:t>layers</a:t>
            </a:r>
            <a:r>
              <a:rPr lang="fr-FR" dirty="0">
                <a:solidFill>
                  <a:srgbClr val="E8750C"/>
                </a:solidFill>
              </a:rPr>
              <a:t> de </a:t>
            </a:r>
            <a:r>
              <a:rPr lang="fr-FR" dirty="0" smtClean="0">
                <a:solidFill>
                  <a:srgbClr val="E8750C"/>
                </a:solidFill>
              </a:rPr>
              <a:t>24x24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64 </a:t>
            </a:r>
            <a:r>
              <a:rPr lang="fr-FR" dirty="0">
                <a:solidFill>
                  <a:srgbClr val="E8750C"/>
                </a:solidFill>
              </a:rPr>
              <a:t>filtres – </a:t>
            </a:r>
            <a:r>
              <a:rPr lang="fr-FR" dirty="0" err="1">
                <a:solidFill>
                  <a:srgbClr val="E8750C"/>
                </a:solidFill>
              </a:rPr>
              <a:t>kernel</a:t>
            </a:r>
            <a:r>
              <a:rPr lang="fr-FR" dirty="0">
                <a:solidFill>
                  <a:srgbClr val="E8750C"/>
                </a:solidFill>
              </a:rPr>
              <a:t> 3 – </a:t>
            </a:r>
            <a:r>
              <a:rPr lang="fr-FR" dirty="0" err="1">
                <a:solidFill>
                  <a:srgbClr val="E8750C"/>
                </a:solidFill>
              </a:rPr>
              <a:t>strides</a:t>
            </a:r>
            <a:r>
              <a:rPr lang="fr-FR" dirty="0">
                <a:solidFill>
                  <a:srgbClr val="E8750C"/>
                </a:solidFill>
              </a:rPr>
              <a:t> 1 – </a:t>
            </a:r>
            <a:r>
              <a:rPr lang="fr-FR" dirty="0" err="1">
                <a:solidFill>
                  <a:srgbClr val="E8750C"/>
                </a:solidFill>
              </a:rPr>
              <a:t>padding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SAME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Max </a:t>
            </a:r>
            <a:r>
              <a:rPr lang="fr-FR" dirty="0" err="1" smtClean="0">
                <a:solidFill>
                  <a:srgbClr val="E8750C"/>
                </a:solidFill>
              </a:rPr>
              <a:t>Pooling</a:t>
            </a:r>
            <a:r>
              <a:rPr lang="fr-FR" dirty="0" smtClean="0">
                <a:solidFill>
                  <a:srgbClr val="E8750C"/>
                </a:solidFill>
              </a:rPr>
              <a:t> =&gt; 64 </a:t>
            </a:r>
            <a:r>
              <a:rPr lang="fr-FR" dirty="0" err="1" smtClean="0">
                <a:solidFill>
                  <a:srgbClr val="E8750C"/>
                </a:solidFill>
              </a:rPr>
              <a:t>layers</a:t>
            </a:r>
            <a:r>
              <a:rPr lang="fr-FR" dirty="0" smtClean="0">
                <a:solidFill>
                  <a:srgbClr val="E8750C"/>
                </a:solidFill>
              </a:rPr>
              <a:t> de 14x14 (à cause du </a:t>
            </a:r>
            <a:r>
              <a:rPr lang="fr-FR" dirty="0" err="1" smtClean="0">
                <a:solidFill>
                  <a:srgbClr val="E8750C"/>
                </a:solidFill>
              </a:rPr>
              <a:t>padding</a:t>
            </a:r>
            <a:r>
              <a:rPr lang="fr-FR" dirty="0" smtClean="0">
                <a:solidFill>
                  <a:srgbClr val="E8750C"/>
                </a:solidFill>
              </a:rPr>
              <a:t> VALID)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Kernel</a:t>
            </a:r>
            <a:r>
              <a:rPr lang="fr-FR" dirty="0" smtClean="0">
                <a:solidFill>
                  <a:srgbClr val="E8750C"/>
                </a:solidFill>
              </a:rPr>
              <a:t> 1-2-2-1 – </a:t>
            </a:r>
            <a:r>
              <a:rPr lang="fr-FR" dirty="0" err="1" smtClean="0">
                <a:solidFill>
                  <a:srgbClr val="E8750C"/>
                </a:solidFill>
              </a:rPr>
              <a:t>Strides</a:t>
            </a:r>
            <a:r>
              <a:rPr lang="fr-FR" dirty="0" smtClean="0">
                <a:solidFill>
                  <a:srgbClr val="E8750C"/>
                </a:solidFill>
              </a:rPr>
              <a:t> 1-2-2-1 – </a:t>
            </a:r>
            <a:r>
              <a:rPr lang="fr-FR" dirty="0" err="1" smtClean="0">
                <a:solidFill>
                  <a:srgbClr val="E8750C"/>
                </a:solidFill>
              </a:rPr>
              <a:t>Padding</a:t>
            </a:r>
            <a:r>
              <a:rPr lang="fr-FR" dirty="0" smtClean="0">
                <a:solidFill>
                  <a:srgbClr val="E8750C"/>
                </a:solidFill>
              </a:rPr>
              <a:t> VALID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Flattening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Dense 128 + relu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Dense 10 + </a:t>
            </a:r>
            <a:r>
              <a:rPr lang="fr-FR" dirty="0" err="1" smtClean="0">
                <a:solidFill>
                  <a:srgbClr val="E8750C"/>
                </a:solidFill>
              </a:rPr>
              <a:t>softmax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99.08% sur le test set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99.585% sur </a:t>
            </a:r>
            <a:r>
              <a:rPr lang="fr-FR" dirty="0" err="1" smtClean="0">
                <a:solidFill>
                  <a:srgbClr val="E8750C"/>
                </a:solidFill>
              </a:rPr>
              <a:t>Kaggle</a:t>
            </a:r>
            <a:r>
              <a:rPr lang="fr-FR" dirty="0" smtClean="0">
                <a:solidFill>
                  <a:srgbClr val="E8750C"/>
                </a:solidFill>
              </a:rPr>
              <a:t> (Classement entre 193 et 207/1943)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6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CNN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1 à N images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Pre-process</a:t>
            </a:r>
            <a:r>
              <a:rPr lang="fr-FR" dirty="0" smtClean="0">
                <a:solidFill>
                  <a:srgbClr val="E8750C"/>
                </a:solidFill>
              </a:rPr>
              <a:t> 1 par 1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Merge</a:t>
            </a:r>
            <a:r>
              <a:rPr lang="fr-FR" dirty="0" smtClean="0">
                <a:solidFill>
                  <a:srgbClr val="E8750C"/>
                </a:solidFill>
              </a:rPr>
              <a:t> (n, 299, 299, 3)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Extraction features (n, 1536)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Prediction</a:t>
            </a:r>
            <a:r>
              <a:rPr lang="fr-FR" dirty="0" smtClean="0">
                <a:solidFill>
                  <a:srgbClr val="E8750C"/>
                </a:solidFill>
              </a:rPr>
              <a:t> (n, 120)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Affichage par image du top 5 avec %</a:t>
            </a:r>
          </a:p>
          <a:p>
            <a:r>
              <a:rPr lang="fr-FR" sz="2800" dirty="0" smtClean="0">
                <a:solidFill>
                  <a:srgbClr val="95023C"/>
                </a:solidFill>
              </a:rPr>
              <a:t>python classifieur.py img1 img2 … </a:t>
            </a:r>
            <a:r>
              <a:rPr lang="fr-FR" sz="2800" dirty="0" err="1" smtClean="0">
                <a:solidFill>
                  <a:srgbClr val="95023C"/>
                </a:solidFill>
              </a:rPr>
              <a:t>imgn</a:t>
            </a:r>
            <a:endParaRPr lang="fr-FR" sz="2800" dirty="0" smtClean="0">
              <a:solidFill>
                <a:srgbClr val="95023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8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7\test\2f09a0cc0902a43ba8a410c259fb4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56" y="1556792"/>
            <a:ext cx="283314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7\test\resized\0a4ef19459cd2100977b052de5f462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2" r="56689" b="6773"/>
          <a:stretch/>
        </p:blipFill>
        <p:spPr bwMode="auto">
          <a:xfrm>
            <a:off x="2627784" y="4077072"/>
            <a:ext cx="3609069" cy="201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8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Classique</a:t>
            </a:r>
          </a:p>
          <a:p>
            <a:endParaRPr lang="fr-FR" sz="2800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1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CNN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Nettoyage images : </a:t>
            </a:r>
            <a:r>
              <a:rPr lang="fr-FR" dirty="0" err="1" smtClean="0">
                <a:solidFill>
                  <a:srgbClr val="E8750C"/>
                </a:solidFill>
              </a:rPr>
              <a:t>Regression</a:t>
            </a:r>
            <a:r>
              <a:rPr lang="fr-FR" dirty="0" smtClean="0">
                <a:solidFill>
                  <a:srgbClr val="E8750C"/>
                </a:solidFill>
              </a:rPr>
              <a:t> (YOLO)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Risque mauvais dimensions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Modèle manuel pas fait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Trop peu de données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Vanishing</a:t>
            </a:r>
            <a:r>
              <a:rPr lang="fr-FR" dirty="0" smtClean="0">
                <a:solidFill>
                  <a:srgbClr val="E8750C"/>
                </a:solidFill>
              </a:rPr>
              <a:t> Gradient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Beaucoup d’images nécessaires (</a:t>
            </a:r>
            <a:r>
              <a:rPr lang="fr-FR" dirty="0" err="1" smtClean="0">
                <a:solidFill>
                  <a:srgbClr val="E8750C"/>
                </a:solidFill>
              </a:rPr>
              <a:t>imagenet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Entrainement du </a:t>
            </a:r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Modifier </a:t>
            </a:r>
            <a:r>
              <a:rPr lang="fr-FR" dirty="0" err="1" smtClean="0">
                <a:solidFill>
                  <a:srgbClr val="E8750C"/>
                </a:solidFill>
              </a:rPr>
              <a:t>layers</a:t>
            </a:r>
            <a:r>
              <a:rPr lang="fr-FR" dirty="0" smtClean="0">
                <a:solidFill>
                  <a:srgbClr val="E8750C"/>
                </a:solidFill>
              </a:rPr>
              <a:t> de l’extracteur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Très lent : 1j =Env. 50 </a:t>
            </a:r>
            <a:r>
              <a:rPr lang="fr-FR" dirty="0" err="1" smtClean="0">
                <a:solidFill>
                  <a:srgbClr val="E8750C"/>
                </a:solidFill>
              </a:rPr>
              <a:t>Epochs</a:t>
            </a:r>
            <a:r>
              <a:rPr lang="fr-FR" dirty="0" smtClean="0">
                <a:solidFill>
                  <a:srgbClr val="E8750C"/>
                </a:solidFill>
              </a:rPr>
              <a:t> -&gt; 64% </a:t>
            </a:r>
            <a:r>
              <a:rPr lang="fr-FR" dirty="0" err="1" smtClean="0">
                <a:solidFill>
                  <a:srgbClr val="E8750C"/>
                </a:solidFill>
              </a:rPr>
              <a:t>Acc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sz="2800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8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Analyse de l’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Class Activation </a:t>
            </a:r>
            <a:r>
              <a:rPr lang="fr-FR" sz="2400" dirty="0" err="1" smtClean="0">
                <a:solidFill>
                  <a:srgbClr val="E8750C"/>
                </a:solidFill>
              </a:rPr>
              <a:t>Mapping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Possible sur VGG et </a:t>
            </a:r>
            <a:r>
              <a:rPr lang="fr-FR" dirty="0" err="1" smtClean="0">
                <a:solidFill>
                  <a:srgbClr val="E8750C"/>
                </a:solidFill>
              </a:rPr>
              <a:t>MobileNet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Pas de classifieur Customisé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Remonte le réseau pour l’analyse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20" name="Picture 4" descr="Résultat de recherche d'images pour &quot;VGG CAM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696744" cy="23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18" name="Picture 2" descr="Résultat de recherche d'images pour &quot;VGG CA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8" y="1546880"/>
            <a:ext cx="819290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Découverte de l’Analyse de Texte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Pas d’analyse de contexte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Résultats corrects en supervisé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Résultats moyen en non supervisé (parfois incohérents)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Diverses difficultés: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Taille des textes (petit comparé à des livres/articles)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Topics tous très proches (programmation)</a:t>
            </a:r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et </a:t>
            </a:r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Prédiction </a:t>
            </a:r>
            <a:r>
              <a:rPr lang="fr-FR" dirty="0" smtClean="0">
                <a:solidFill>
                  <a:srgbClr val="E8750C"/>
                </a:solidFill>
              </a:rPr>
              <a:t>de la Race d’un chien sur une image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>
                <a:solidFill>
                  <a:srgbClr val="E8750C"/>
                </a:solidFill>
              </a:rPr>
              <a:t>Méthode </a:t>
            </a:r>
            <a:r>
              <a:rPr lang="fr-FR" dirty="0" smtClean="0">
                <a:solidFill>
                  <a:srgbClr val="E8750C"/>
                </a:solidFill>
              </a:rPr>
              <a:t>Classique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Réseaux de Neurones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Mise en place d’une API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Présentation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Basé sur </a:t>
            </a:r>
            <a:r>
              <a:rPr lang="fr-FR" dirty="0" smtClean="0">
                <a:solidFill>
                  <a:srgbClr val="E8750C"/>
                </a:solidFill>
              </a:rPr>
              <a:t>un dataset labélisé de photos de chiens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Traitement </a:t>
            </a:r>
            <a:r>
              <a:rPr lang="fr-FR" dirty="0" smtClean="0">
                <a:solidFill>
                  <a:srgbClr val="E8750C"/>
                </a:solidFill>
              </a:rPr>
              <a:t>d’images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Dataset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10 222 </a:t>
            </a:r>
            <a:r>
              <a:rPr lang="fr-FR" dirty="0">
                <a:solidFill>
                  <a:srgbClr val="E8750C"/>
                </a:solidFill>
              </a:rPr>
              <a:t>images (</a:t>
            </a:r>
            <a:r>
              <a:rPr lang="fr-FR" dirty="0" err="1">
                <a:solidFill>
                  <a:srgbClr val="E8750C"/>
                </a:solidFill>
              </a:rPr>
              <a:t>Kaggle</a:t>
            </a:r>
            <a:r>
              <a:rPr lang="fr-FR" dirty="0">
                <a:solidFill>
                  <a:srgbClr val="E8750C"/>
                </a:solidFill>
              </a:rPr>
              <a:t> : 10357 images de test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120 races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Balance correcte mais pas optimale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66 -&gt; 126 images / race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120x102 -&gt; 3264x2448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Portrait et </a:t>
            </a:r>
            <a:r>
              <a:rPr lang="fr-FR" dirty="0" err="1" smtClean="0">
                <a:solidFill>
                  <a:srgbClr val="E8750C"/>
                </a:solidFill>
              </a:rPr>
              <a:t>Landscape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Ratio variable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&lt;0,5 jusqu’à &gt;2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0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Redimensionnement manuel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Si &gt;2 ou &lt;0,5</a:t>
            </a:r>
          </a:p>
          <a:p>
            <a:pPr marL="457200" lvl="1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7\img\2017-12-19 19_23_51-Dog bre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75"/>
          <a:stretch/>
        </p:blipFill>
        <p:spPr bwMode="auto">
          <a:xfrm>
            <a:off x="899592" y="2925876"/>
            <a:ext cx="7560840" cy="35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Data Augmentation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Flip Vertical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Supprimé (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r>
              <a:rPr lang="fr-FR" dirty="0" smtClean="0">
                <a:solidFill>
                  <a:srgbClr val="E8750C"/>
                </a:solidFill>
              </a:rPr>
              <a:t> sur </a:t>
            </a:r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Network)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7\train\cf01fdc8b8deede04eb88f0aee27b2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0400"/>
            <a:ext cx="2933517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Nicolas\Documents\OpenClassRoom\P7\train\cf01fdc8b8deede04eb88f0aee27b2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3600400"/>
            <a:ext cx="2933517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2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Concaténation de 4 types de données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Détection de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Attribut Couleur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Moments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7\img\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00" y="4240496"/>
            <a:ext cx="3240360" cy="22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exture fourrur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24900"/>
            <a:ext cx="2880320" cy="19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Visual </a:t>
            </a:r>
            <a:r>
              <a:rPr lang="fr-FR" dirty="0" err="1">
                <a:solidFill>
                  <a:srgbClr val="E8750C"/>
                </a:solidFill>
              </a:rPr>
              <a:t>BoW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SIFT </a:t>
            </a:r>
            <a:r>
              <a:rPr lang="fr-FR" dirty="0" err="1" smtClean="0">
                <a:solidFill>
                  <a:srgbClr val="E8750C"/>
                </a:solidFill>
              </a:rPr>
              <a:t>keypoints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BoW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 descr="F:\Nicolas\Documents\OpenClassRoom\P7\img\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3974835" cy="26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waterloowellingtonblogs.org/upload/2017/12/19/bag-of-words-models-for-visual-categorization-gil039s-cv-blog-bag-of-visual-words-l-0f88e882f4587d7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3765653"/>
            <a:ext cx="3240361" cy="24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(pas de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Env</a:t>
            </a:r>
            <a:r>
              <a:rPr lang="fr-FR" dirty="0" smtClean="0">
                <a:solidFill>
                  <a:srgbClr val="E8750C"/>
                </a:solidFill>
              </a:rPr>
              <a:t> 1k features / images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Sélection :100 </a:t>
            </a:r>
            <a:r>
              <a:rPr lang="fr-FR" dirty="0" smtClean="0">
                <a:solidFill>
                  <a:srgbClr val="E8750C"/>
                </a:solidFill>
              </a:rPr>
              <a:t>Clusters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Optimal : 27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7\img\silhouett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3" y="3472205"/>
            <a:ext cx="5328592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7\img\elbo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72205"/>
            <a:ext cx="5328592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9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906</Words>
  <Application>Microsoft Office PowerPoint</Application>
  <PresentationFormat>Affichage à l'écran (4:3)</PresentationFormat>
  <Paragraphs>319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Parcours Data Scientist</vt:lpstr>
      <vt:lpstr>Sommaire</vt:lpstr>
      <vt:lpstr>Présentation et Objectifs</vt:lpstr>
      <vt:lpstr>Exploration/Préparation</vt:lpstr>
      <vt:lpstr>Exploration/Préparation</vt:lpstr>
      <vt:lpstr>Exploration/Préparation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Réseaux de Neurones</vt:lpstr>
      <vt:lpstr>Réseaux de Neurones</vt:lpstr>
      <vt:lpstr>Réseaux de Neurones</vt:lpstr>
      <vt:lpstr>Réseaux de Neurones</vt:lpstr>
      <vt:lpstr>Réseaux de Neurones</vt:lpstr>
      <vt:lpstr>Kaggle</vt:lpstr>
      <vt:lpstr>MNIST</vt:lpstr>
      <vt:lpstr>API</vt:lpstr>
      <vt:lpstr>API</vt:lpstr>
      <vt:lpstr>Pistes d’évolutions</vt:lpstr>
      <vt:lpstr>Pistes d’évolutions</vt:lpstr>
      <vt:lpstr>Pistes d’évolutions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89</cp:revision>
  <dcterms:created xsi:type="dcterms:W3CDTF">2017-11-17T16:33:28Z</dcterms:created>
  <dcterms:modified xsi:type="dcterms:W3CDTF">2018-01-15T17:25:23Z</dcterms:modified>
</cp:coreProperties>
</file>