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8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50C"/>
    <a:srgbClr val="950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1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492E5-39EF-4EC5-9E99-7F0DBC26806B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3AC48-BB5B-4E19-BF08-6F5DD84A77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30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3AC48-BB5B-4E19-BF08-6F5DD84A77E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40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F02A-33DF-42A4-9F54-2DFA5B84052E}" type="datetime1">
              <a:rPr lang="fr-FR" smtClean="0"/>
              <a:t>30/01/2018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75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84F6-C923-4306-BC74-6AA1A26D5992}" type="datetime1">
              <a:rPr lang="fr-FR" smtClean="0"/>
              <a:t>30/01/2018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08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A1C8-56AA-40E0-92DC-CCF13B41CFF7}" type="datetime1">
              <a:rPr lang="fr-FR" smtClean="0"/>
              <a:t>30/01/2018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37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30/01/2018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22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0647-CE4F-4B82-BC14-997434234D2E}" type="datetime1">
              <a:rPr lang="fr-FR" smtClean="0"/>
              <a:t>30/01/2018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55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A1C6-1D15-44B1-8495-DE2EC5425D2F}" type="datetime1">
              <a:rPr lang="fr-FR" smtClean="0"/>
              <a:t>30/01/2018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86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B07A-1301-4558-A6E0-D7A436826ECB}" type="datetime1">
              <a:rPr lang="fr-FR" smtClean="0"/>
              <a:t>30/01/2018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11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6315-9A1E-41E9-BC28-33D394163B67}" type="datetime1">
              <a:rPr lang="fr-FR" smtClean="0"/>
              <a:t>30/01/2018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18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85C-1960-4CA0-B72B-A39E81C20158}" type="datetime1">
              <a:rPr lang="fr-FR" smtClean="0"/>
              <a:t>30/01/2018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87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14C0-C539-4FC5-A6ED-ABABD975303B}" type="datetime1">
              <a:rPr lang="fr-FR" smtClean="0"/>
              <a:t>30/01/2018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01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F3C9-8121-4DF6-9420-FBC4A08EF57A}" type="datetime1">
              <a:rPr lang="fr-FR" smtClean="0"/>
              <a:t>30/01/2018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05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bg2">
                <a:tint val="80000"/>
                <a:satMod val="300000"/>
                <a:lumMod val="1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29EF-B01B-4D4B-83A1-AFBB7696C373}" type="datetime1">
              <a:rPr lang="fr-FR" smtClean="0"/>
              <a:t>30/01/2018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41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rxiv.org/abs/1611.0157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fr-FR" dirty="0" smtClean="0">
                <a:solidFill>
                  <a:srgbClr val="95023C"/>
                </a:solidFill>
                <a:latin typeface="Lato" pitchFamily="34" charset="0"/>
              </a:rPr>
              <a:t>Parcours Data </a:t>
            </a:r>
            <a:r>
              <a:rPr lang="fr-FR" dirty="0" err="1" smtClean="0">
                <a:solidFill>
                  <a:srgbClr val="95023C"/>
                </a:solidFill>
                <a:latin typeface="Lato" pitchFamily="34" charset="0"/>
              </a:rPr>
              <a:t>Scientist</a:t>
            </a:r>
            <a:endParaRPr lang="fr-FR" dirty="0">
              <a:solidFill>
                <a:srgbClr val="95023C"/>
              </a:solidFill>
              <a:latin typeface="Lato" pitchFamily="34" charset="0"/>
            </a:endParaRP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1259632" y="2664495"/>
            <a:ext cx="6624736" cy="1752600"/>
          </a:xfrm>
        </p:spPr>
        <p:txBody>
          <a:bodyPr/>
          <a:lstStyle/>
          <a:p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Projet 8 :</a:t>
            </a:r>
          </a:p>
          <a:p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Veille Technologique</a:t>
            </a:r>
          </a:p>
          <a:p>
            <a:r>
              <a:rPr lang="fr-FR" dirty="0" err="1" smtClean="0">
                <a:solidFill>
                  <a:srgbClr val="E8750C"/>
                </a:solidFill>
                <a:latin typeface="Lato" pitchFamily="34" charset="0"/>
              </a:rPr>
              <a:t>Recurrent</a:t>
            </a:r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 Neural Networks</a:t>
            </a:r>
            <a:endParaRPr lang="fr-FR" dirty="0">
              <a:solidFill>
                <a:srgbClr val="E8750C"/>
              </a:solidFill>
              <a:latin typeface="Lato" pitchFamily="34" charset="0"/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F216-1A7A-4497-A719-EFC0618782F4}" type="datetime1">
              <a:rPr lang="fr-FR" smtClean="0">
                <a:solidFill>
                  <a:srgbClr val="95023C"/>
                </a:solidFill>
              </a:rPr>
              <a:t>30/01/2018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pic>
        <p:nvPicPr>
          <p:cNvPr id="1026" name="Picture 2" descr="F:\Nicolas\Desktop\LogoCS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31115"/>
            <a:ext cx="1792735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Nicolas\Desktop\Logo_OpenClassroo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223" y="31115"/>
            <a:ext cx="152833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RNN LSTM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222" y="4725144"/>
            <a:ext cx="5328592" cy="140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6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dirty="0">
                <a:solidFill>
                  <a:srgbClr val="E8750C"/>
                </a:solidFill>
              </a:rPr>
              <a:t>Dataset : Large </a:t>
            </a:r>
            <a:r>
              <a:rPr lang="fr-FR" dirty="0" err="1">
                <a:solidFill>
                  <a:srgbClr val="E8750C"/>
                </a:solidFill>
              </a:rPr>
              <a:t>Movie</a:t>
            </a:r>
            <a:r>
              <a:rPr lang="fr-FR" dirty="0">
                <a:solidFill>
                  <a:srgbClr val="E8750C"/>
                </a:solidFill>
              </a:rPr>
              <a:t> </a:t>
            </a:r>
            <a:r>
              <a:rPr lang="fr-FR" dirty="0" err="1">
                <a:solidFill>
                  <a:srgbClr val="E8750C"/>
                </a:solidFill>
              </a:rPr>
              <a:t>Review</a:t>
            </a:r>
            <a:r>
              <a:rPr lang="fr-FR" dirty="0">
                <a:solidFill>
                  <a:srgbClr val="E8750C"/>
                </a:solidFill>
              </a:rPr>
              <a:t> </a:t>
            </a:r>
            <a:r>
              <a:rPr lang="fr-FR" dirty="0" smtClean="0">
                <a:solidFill>
                  <a:srgbClr val="E8750C"/>
                </a:solidFill>
              </a:rPr>
              <a:t>Dataset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dirty="0" smtClean="0">
                <a:solidFill>
                  <a:srgbClr val="E8750C"/>
                </a:solidFill>
              </a:rPr>
              <a:t>Type </a:t>
            </a:r>
            <a:r>
              <a:rPr lang="fr-FR" dirty="0">
                <a:solidFill>
                  <a:srgbClr val="E8750C"/>
                </a:solidFill>
              </a:rPr>
              <a:t>: Analyse de </a:t>
            </a:r>
            <a:r>
              <a:rPr lang="fr-FR" dirty="0" smtClean="0">
                <a:solidFill>
                  <a:srgbClr val="E8750C"/>
                </a:solidFill>
              </a:rPr>
              <a:t>Sentiments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dirty="0" smtClean="0">
                <a:solidFill>
                  <a:srgbClr val="E8750C"/>
                </a:solidFill>
              </a:rPr>
              <a:t>Contenu : 25k commentaires train + 25k test</a:t>
            </a:r>
          </a:p>
          <a:p>
            <a:pPr marL="742950" lvl="2" indent="-342900"/>
            <a:r>
              <a:rPr lang="fr-FR" dirty="0" smtClean="0">
                <a:solidFill>
                  <a:srgbClr val="E8750C"/>
                </a:solidFill>
              </a:rPr>
              <a:t>(50 % positifs et Négatifs)</a:t>
            </a:r>
          </a:p>
          <a:p>
            <a:pPr marL="742950" lvl="2" indent="-342900"/>
            <a:r>
              <a:rPr lang="fr-FR" dirty="0" smtClean="0">
                <a:solidFill>
                  <a:srgbClr val="E8750C"/>
                </a:solidFill>
              </a:rPr>
              <a:t>Longueur de la séquence à choisir</a:t>
            </a:r>
          </a:p>
          <a:p>
            <a:pPr marL="742950" lvl="2" indent="-342900"/>
            <a:r>
              <a:rPr lang="fr-FR" dirty="0">
                <a:solidFill>
                  <a:srgbClr val="E8750C"/>
                </a:solidFill>
              </a:rPr>
              <a:t>Dataset </a:t>
            </a:r>
            <a:r>
              <a:rPr lang="fr-FR" dirty="0" smtClean="0">
                <a:solidFill>
                  <a:srgbClr val="E8750C"/>
                </a:solidFill>
              </a:rPr>
              <a:t>préparé</a:t>
            </a:r>
            <a:endParaRPr lang="fr-FR" dirty="0">
              <a:solidFill>
                <a:srgbClr val="E8750C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fr-FR" dirty="0" smtClean="0">
                <a:solidFill>
                  <a:srgbClr val="E8750C"/>
                </a:solidFill>
              </a:rPr>
              <a:t>Evaluation à topologie identique</a:t>
            </a:r>
          </a:p>
          <a:p>
            <a:pPr marL="742950" lvl="2" indent="-342900"/>
            <a:r>
              <a:rPr lang="fr-FR" dirty="0" smtClean="0">
                <a:solidFill>
                  <a:srgbClr val="E8750C"/>
                </a:solidFill>
              </a:rPr>
              <a:t>1 </a:t>
            </a:r>
            <a:r>
              <a:rPr lang="fr-FR" dirty="0" err="1" smtClean="0">
                <a:solidFill>
                  <a:srgbClr val="E8750C"/>
                </a:solidFill>
              </a:rPr>
              <a:t>Embedding</a:t>
            </a:r>
            <a:r>
              <a:rPr lang="fr-FR" dirty="0" smtClean="0">
                <a:solidFill>
                  <a:srgbClr val="E8750C"/>
                </a:solidFill>
              </a:rPr>
              <a:t> Layer (1 -&gt; 128 dimensions)</a:t>
            </a:r>
          </a:p>
          <a:p>
            <a:pPr marL="742950" lvl="2" indent="-342900"/>
            <a:r>
              <a:rPr lang="fr-FR" dirty="0" smtClean="0">
                <a:solidFill>
                  <a:srgbClr val="E8750C"/>
                </a:solidFill>
              </a:rPr>
              <a:t>1 Cellule SRNN/LSTM/GRU/QRNN</a:t>
            </a:r>
          </a:p>
          <a:p>
            <a:pPr marL="742950" lvl="2" indent="-342900"/>
            <a:r>
              <a:rPr lang="fr-FR" dirty="0" smtClean="0">
                <a:solidFill>
                  <a:srgbClr val="E8750C"/>
                </a:solidFill>
              </a:rPr>
              <a:t>1 Layer FC + Sigmoïde</a:t>
            </a:r>
          </a:p>
          <a:p>
            <a:pPr marL="742950" lvl="2" indent="-342900"/>
            <a:r>
              <a:rPr lang="fr-FR" dirty="0" smtClean="0">
                <a:solidFill>
                  <a:srgbClr val="E8750C"/>
                </a:solidFill>
              </a:rPr>
              <a:t>Optimiser : Adam</a:t>
            </a:r>
          </a:p>
          <a:p>
            <a:pPr marL="742950" lvl="2" indent="-342900"/>
            <a:r>
              <a:rPr lang="fr-FR" dirty="0" err="1" smtClean="0">
                <a:solidFill>
                  <a:srgbClr val="E8750C"/>
                </a:solidFill>
              </a:rPr>
              <a:t>Metriques</a:t>
            </a:r>
            <a:r>
              <a:rPr lang="fr-FR" dirty="0" smtClean="0">
                <a:solidFill>
                  <a:srgbClr val="E8750C"/>
                </a:solidFill>
              </a:rPr>
              <a:t> : </a:t>
            </a:r>
            <a:r>
              <a:rPr lang="fr-FR" dirty="0" err="1" smtClean="0">
                <a:solidFill>
                  <a:srgbClr val="E8750C"/>
                </a:solidFill>
              </a:rPr>
              <a:t>Accuracy</a:t>
            </a:r>
            <a:r>
              <a:rPr lang="fr-FR" dirty="0" smtClean="0">
                <a:solidFill>
                  <a:srgbClr val="E8750C"/>
                </a:solidFill>
              </a:rPr>
              <a:t>, </a:t>
            </a:r>
            <a:r>
              <a:rPr lang="fr-FR" dirty="0" err="1" smtClean="0">
                <a:solidFill>
                  <a:srgbClr val="E8750C"/>
                </a:solidFill>
              </a:rPr>
              <a:t>Loss</a:t>
            </a:r>
            <a:r>
              <a:rPr lang="fr-FR" dirty="0" smtClean="0">
                <a:solidFill>
                  <a:srgbClr val="E8750C"/>
                </a:solidFill>
              </a:rPr>
              <a:t>, Temps</a:t>
            </a:r>
          </a:p>
          <a:p>
            <a:pPr marL="742950" lvl="2" indent="-342900"/>
            <a:r>
              <a:rPr lang="fr-FR" dirty="0" smtClean="0">
                <a:solidFill>
                  <a:srgbClr val="E8750C"/>
                </a:solidFill>
              </a:rPr>
              <a:t>1 </a:t>
            </a:r>
            <a:r>
              <a:rPr lang="fr-FR" dirty="0" err="1" smtClean="0">
                <a:solidFill>
                  <a:srgbClr val="E8750C"/>
                </a:solidFill>
              </a:rPr>
              <a:t>Epoch</a:t>
            </a:r>
            <a:r>
              <a:rPr lang="fr-FR" dirty="0" smtClean="0">
                <a:solidFill>
                  <a:srgbClr val="E8750C"/>
                </a:solidFill>
              </a:rPr>
              <a:t> (</a:t>
            </a:r>
            <a:r>
              <a:rPr lang="fr-FR" dirty="0" err="1" smtClean="0">
                <a:solidFill>
                  <a:srgbClr val="E8750C"/>
                </a:solidFill>
              </a:rPr>
              <a:t>Overfitting</a:t>
            </a:r>
            <a:r>
              <a:rPr lang="fr-FR" dirty="0" smtClean="0">
                <a:solidFill>
                  <a:srgbClr val="E8750C"/>
                </a:solidFill>
              </a:rPr>
              <a:t>)</a:t>
            </a:r>
          </a:p>
          <a:p>
            <a:pPr lvl="1"/>
            <a:endParaRPr lang="fr-FR" sz="1800" dirty="0" smtClean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30/01/2018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992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fr-FR" sz="1800" dirty="0" smtClean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30/01/2018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1266" name="Picture 2" descr="F:\Nicolas\Documents\OpenClassRoom\P8\img\overfitting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96752"/>
            <a:ext cx="5400600" cy="519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2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fr-FR" sz="1800" dirty="0" smtClean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30/01/2018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7170" name="Picture 2" descr="loss_batch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" t="9541" r="7764" b="7886"/>
          <a:stretch>
            <a:fillRect/>
          </a:stretch>
        </p:blipFill>
        <p:spPr bwMode="auto">
          <a:xfrm>
            <a:off x="1763688" y="1196752"/>
            <a:ext cx="5374151" cy="5202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40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fr-FR" sz="1800" dirty="0" smtClean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30/01/2018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8194" name="Picture 2" descr="acc_batch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2" t="8525" r="7245" b="7498"/>
          <a:stretch>
            <a:fillRect/>
          </a:stretch>
        </p:blipFill>
        <p:spPr bwMode="auto">
          <a:xfrm>
            <a:off x="1691680" y="1124744"/>
            <a:ext cx="5508625" cy="536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220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fr-FR" sz="1800" dirty="0" smtClean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30/01/2018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9219" name="Picture 3" descr="acc_tim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2" t="9288" r="7378" b="7753"/>
          <a:stretch>
            <a:fillRect/>
          </a:stretch>
        </p:blipFill>
        <p:spPr bwMode="auto">
          <a:xfrm>
            <a:off x="1691680" y="1150077"/>
            <a:ext cx="5508625" cy="532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220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fr-FR" sz="1800" dirty="0" smtClean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30/01/2018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42" name="Picture 2" descr="heatmap_perf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5" t="9325" r="6624" b="5510"/>
          <a:stretch>
            <a:fillRect/>
          </a:stretch>
        </p:blipFill>
        <p:spPr bwMode="auto">
          <a:xfrm>
            <a:off x="179512" y="1503362"/>
            <a:ext cx="8801819" cy="463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75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dirty="0" smtClean="0">
                <a:solidFill>
                  <a:srgbClr val="E8750C"/>
                </a:solidFill>
              </a:rPr>
              <a:t>Pas les Performances souhaitées</a:t>
            </a:r>
          </a:p>
          <a:p>
            <a:pPr marL="742950" lvl="2" indent="-342900"/>
            <a:r>
              <a:rPr lang="fr-FR" dirty="0" smtClean="0">
                <a:solidFill>
                  <a:srgbClr val="E8750C"/>
                </a:solidFill>
              </a:rPr>
              <a:t>Possibilité d’optimisations importantes</a:t>
            </a:r>
          </a:p>
          <a:p>
            <a:pPr marL="1200150" lvl="3" indent="-342900"/>
            <a:r>
              <a:rPr lang="fr-FR" dirty="0" smtClean="0">
                <a:solidFill>
                  <a:srgbClr val="E8750C"/>
                </a:solidFill>
              </a:rPr>
              <a:t>Régularisations</a:t>
            </a:r>
          </a:p>
          <a:p>
            <a:pPr marL="1200150" lvl="3" indent="-342900"/>
            <a:r>
              <a:rPr lang="fr-FR" dirty="0" err="1" smtClean="0">
                <a:solidFill>
                  <a:srgbClr val="E8750C"/>
                </a:solidFill>
              </a:rPr>
              <a:t>Stride</a:t>
            </a:r>
            <a:r>
              <a:rPr lang="fr-FR" dirty="0" smtClean="0">
                <a:solidFill>
                  <a:srgbClr val="E8750C"/>
                </a:solidFill>
              </a:rPr>
              <a:t>/</a:t>
            </a:r>
            <a:r>
              <a:rPr lang="fr-FR" dirty="0" err="1" smtClean="0">
                <a:solidFill>
                  <a:srgbClr val="E8750C"/>
                </a:solidFill>
              </a:rPr>
              <a:t>Kernel</a:t>
            </a:r>
            <a:endParaRPr lang="fr-FR" dirty="0" smtClean="0">
              <a:solidFill>
                <a:srgbClr val="E8750C"/>
              </a:solidFill>
            </a:endParaRPr>
          </a:p>
          <a:p>
            <a:pPr marL="1200150" lvl="3" indent="-342900"/>
            <a:r>
              <a:rPr lang="fr-FR" dirty="0" smtClean="0">
                <a:solidFill>
                  <a:srgbClr val="E8750C"/>
                </a:solidFill>
              </a:rPr>
              <a:t>Dropout (1D)</a:t>
            </a:r>
          </a:p>
          <a:p>
            <a:pPr marL="1200150" lvl="3" indent="-342900"/>
            <a:r>
              <a:rPr lang="fr-FR" dirty="0" smtClean="0">
                <a:solidFill>
                  <a:srgbClr val="E8750C"/>
                </a:solidFill>
              </a:rPr>
              <a:t>Gradient </a:t>
            </a:r>
            <a:r>
              <a:rPr lang="fr-FR" dirty="0" err="1" smtClean="0">
                <a:solidFill>
                  <a:srgbClr val="E8750C"/>
                </a:solidFill>
              </a:rPr>
              <a:t>Clipping</a:t>
            </a:r>
            <a:endParaRPr lang="fr-FR" dirty="0" smtClean="0">
              <a:solidFill>
                <a:srgbClr val="E8750C"/>
              </a:solidFill>
            </a:endParaRPr>
          </a:p>
          <a:p>
            <a:pPr marL="742950" lvl="2" indent="-342900"/>
            <a:r>
              <a:rPr lang="fr-FR" dirty="0" smtClean="0">
                <a:solidFill>
                  <a:srgbClr val="E8750C"/>
                </a:solidFill>
              </a:rPr>
              <a:t>Modèles récent</a:t>
            </a:r>
            <a:endParaRPr lang="fr-FR" dirty="0">
              <a:solidFill>
                <a:srgbClr val="E8750C"/>
              </a:solidFill>
            </a:endParaRPr>
          </a:p>
          <a:p>
            <a:pPr marL="1200150" lvl="3" indent="-342900"/>
            <a:r>
              <a:rPr lang="fr-FR" dirty="0" smtClean="0">
                <a:solidFill>
                  <a:srgbClr val="E8750C"/>
                </a:solidFill>
              </a:rPr>
              <a:t>Evolutions possible (LSTM)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dirty="0">
                <a:solidFill>
                  <a:srgbClr val="E8750C"/>
                </a:solidFill>
              </a:rPr>
              <a:t>Pas </a:t>
            </a:r>
            <a:r>
              <a:rPr lang="fr-FR" dirty="0" smtClean="0">
                <a:solidFill>
                  <a:srgbClr val="E8750C"/>
                </a:solidFill>
              </a:rPr>
              <a:t>le gain de temps évalué</a:t>
            </a:r>
            <a:endParaRPr lang="fr-FR" dirty="0">
              <a:solidFill>
                <a:srgbClr val="E8750C"/>
              </a:solidFill>
            </a:endParaRPr>
          </a:p>
          <a:p>
            <a:pPr marL="742950" lvl="2" indent="-342900"/>
            <a:r>
              <a:rPr lang="fr-FR" dirty="0" smtClean="0">
                <a:solidFill>
                  <a:srgbClr val="E8750C"/>
                </a:solidFill>
              </a:rPr>
              <a:t>Différents critères</a:t>
            </a:r>
          </a:p>
          <a:p>
            <a:pPr marL="742950" lvl="2" indent="-342900"/>
            <a:r>
              <a:rPr lang="fr-FR" dirty="0" smtClean="0">
                <a:solidFill>
                  <a:srgbClr val="E8750C"/>
                </a:solidFill>
              </a:rPr>
              <a:t>Différents GPU ?</a:t>
            </a:r>
          </a:p>
          <a:p>
            <a:pPr marL="742950" lvl="2" indent="-342900"/>
            <a:r>
              <a:rPr lang="fr-FR" dirty="0" smtClean="0">
                <a:solidFill>
                  <a:srgbClr val="E8750C"/>
                </a:solidFill>
              </a:rPr>
              <a:t>Modèle non optimisé (</a:t>
            </a:r>
            <a:r>
              <a:rPr lang="fr-FR" dirty="0" err="1">
                <a:solidFill>
                  <a:srgbClr val="E8750C"/>
                </a:solidFill>
              </a:rPr>
              <a:t>G</a:t>
            </a:r>
            <a:r>
              <a:rPr lang="fr-FR" dirty="0" err="1" smtClean="0">
                <a:solidFill>
                  <a:srgbClr val="E8750C"/>
                </a:solidFill>
              </a:rPr>
              <a:t>ithub</a:t>
            </a:r>
            <a:r>
              <a:rPr lang="fr-FR" dirty="0" smtClean="0">
                <a:solidFill>
                  <a:srgbClr val="E8750C"/>
                </a:solidFill>
              </a:rPr>
              <a:t>) ?</a:t>
            </a:r>
            <a:endParaRPr lang="fr-FR" dirty="0">
              <a:solidFill>
                <a:srgbClr val="E8750C"/>
              </a:solidFill>
            </a:endParaRPr>
          </a:p>
          <a:p>
            <a:pPr marL="342900" lvl="1" indent="-342900"/>
            <a:endParaRPr lang="fr-FR" dirty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30/01/2018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85"/>
          <a:stretch/>
        </p:blipFill>
        <p:spPr bwMode="auto">
          <a:xfrm>
            <a:off x="5358381" y="2852936"/>
            <a:ext cx="3785619" cy="253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214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marL="457200" lvl="1" indent="-457200">
              <a:buFont typeface="Arial" pitchFamily="34" charset="0"/>
              <a:buChar char="•"/>
            </a:pPr>
            <a:r>
              <a:rPr lang="fr-FR" dirty="0" smtClean="0">
                <a:solidFill>
                  <a:srgbClr val="E8750C"/>
                </a:solidFill>
              </a:rPr>
              <a:t>Forte évolutions en 50 ans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fr-FR" dirty="0" smtClean="0">
                <a:solidFill>
                  <a:srgbClr val="E8750C"/>
                </a:solidFill>
              </a:rPr>
              <a:t>Champ d’application très large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fr-FR" dirty="0">
                <a:solidFill>
                  <a:srgbClr val="E8750C"/>
                </a:solidFill>
              </a:rPr>
              <a:t>Très démocratisé (traduction, Analyse de sentiments, classification</a:t>
            </a:r>
            <a:r>
              <a:rPr lang="fr-FR" dirty="0" smtClean="0">
                <a:solidFill>
                  <a:srgbClr val="E8750C"/>
                </a:solidFill>
              </a:rPr>
              <a:t>)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fr-FR" dirty="0" smtClean="0">
                <a:solidFill>
                  <a:srgbClr val="E8750C"/>
                </a:solidFill>
              </a:rPr>
              <a:t>30 ans de flottements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fr-FR" dirty="0" smtClean="0">
                <a:solidFill>
                  <a:srgbClr val="E8750C"/>
                </a:solidFill>
              </a:rPr>
              <a:t>Encore limite (musique : </a:t>
            </a:r>
            <a:r>
              <a:rPr lang="fr-FR" dirty="0" err="1" smtClean="0">
                <a:solidFill>
                  <a:srgbClr val="E8750C"/>
                </a:solidFill>
              </a:rPr>
              <a:t>GANs</a:t>
            </a:r>
            <a:r>
              <a:rPr lang="fr-FR" dirty="0" smtClean="0">
                <a:solidFill>
                  <a:srgbClr val="E8750C"/>
                </a:solidFill>
              </a:rPr>
              <a:t>)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fr-FR" dirty="0" smtClean="0">
                <a:solidFill>
                  <a:srgbClr val="E8750C"/>
                </a:solidFill>
              </a:rPr>
              <a:t>LSTM très majoritaire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fr-FR" dirty="0" smtClean="0">
                <a:solidFill>
                  <a:srgbClr val="E8750C"/>
                </a:solidFill>
              </a:rPr>
              <a:t>QRNN encore un peu jeune mais </a:t>
            </a:r>
            <a:r>
              <a:rPr lang="fr-FR" dirty="0" smtClean="0">
                <a:solidFill>
                  <a:srgbClr val="E8750C"/>
                </a:solidFill>
              </a:rPr>
              <a:t>prometteur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fr-FR" dirty="0" smtClean="0">
                <a:solidFill>
                  <a:srgbClr val="E8750C"/>
                </a:solidFill>
              </a:rPr>
              <a:t>Le </a:t>
            </a:r>
            <a:r>
              <a:rPr lang="fr-FR" dirty="0" err="1" smtClean="0">
                <a:solidFill>
                  <a:srgbClr val="E8750C"/>
                </a:solidFill>
              </a:rPr>
              <a:t>sythetic</a:t>
            </a:r>
            <a:r>
              <a:rPr lang="fr-FR" dirty="0" smtClean="0">
                <a:solidFill>
                  <a:srgbClr val="E8750C"/>
                </a:solidFill>
              </a:rPr>
              <a:t> gradient : novateur contre BPTT ?</a:t>
            </a:r>
            <a:endParaRPr lang="fr-FR" dirty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30/01/2018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775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30/01/2018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6146" name="Picture 2" descr="F:\Nicolas\Documents\OpenClassRoom\questios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-387424"/>
            <a:ext cx="9753601" cy="731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38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Principe du RNN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Problèmes liés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Utilisation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Etat de l’art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Simple RNN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LSTM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GRU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QRNN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Evaluation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Conclusion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30/01/2018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2050" name="Picture 2" descr="Résultat de recherche d'images pour &quot;recurrent neural network cloud word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348880"/>
            <a:ext cx="5835564" cy="310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7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du RNN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Prédictions sur des données temporelles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Sorties récurrentes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Utilisation multiples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Retards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analyse de texte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Traduction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…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Back propagation différente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BP dans le temps et l’espace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Problème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Vanishing</a:t>
            </a:r>
            <a:r>
              <a:rPr lang="fr-FR" dirty="0" smtClean="0">
                <a:solidFill>
                  <a:srgbClr val="E8750C"/>
                </a:solidFill>
              </a:rPr>
              <a:t> Gradient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30/01/2018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7" name="Image 6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36096" y="4149080"/>
            <a:ext cx="3594477" cy="2158360"/>
          </a:xfrm>
          <a:prstGeom prst="rect">
            <a:avLst/>
          </a:prstGeom>
        </p:spPr>
      </p:pic>
      <p:pic>
        <p:nvPicPr>
          <p:cNvPr id="1026" name="Picture 2" descr="Résultat de recherche d'images pour &quot;unfold RNN&quot;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204864"/>
            <a:ext cx="4104456" cy="164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65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du RNN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Utilisation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1-to-1 :  Classification simple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1-to-N : Générateur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N-to-1 : Classification « complexe »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N-to-N : Traduction / multi Classification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30/01/2018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8" name="Image 7" descr="https://discuss.pytorch.org/uploads/default/optimized/1X/6415da0424dd66f2f5b134709b92baa59e604c55_1_690x215.jpg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65104"/>
            <a:ext cx="7776864" cy="20475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627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l’art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09120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>
                    <a:solidFill>
                      <a:srgbClr val="E8750C"/>
                    </a:solidFill>
                  </a:rPr>
                  <a:t>Simple RNN</a:t>
                </a:r>
              </a:p>
              <a:p>
                <a:pPr lvl="1"/>
                <a:r>
                  <a:rPr lang="fr-FR" dirty="0" smtClean="0">
                    <a:solidFill>
                      <a:srgbClr val="E8750C"/>
                    </a:solidFill>
                  </a:rPr>
                  <a:t>1970’s</a:t>
                </a:r>
              </a:p>
              <a:p>
                <a:pPr lvl="1"/>
                <a:r>
                  <a:rPr lang="fr-FR" dirty="0" smtClean="0">
                    <a:solidFill>
                      <a:srgbClr val="E8750C"/>
                    </a:solidFill>
                  </a:rPr>
                  <a:t>Pb </a:t>
                </a:r>
                <a:r>
                  <a:rPr lang="fr-FR" dirty="0" err="1" smtClean="0">
                    <a:solidFill>
                      <a:srgbClr val="E8750C"/>
                    </a:solidFill>
                  </a:rPr>
                  <a:t>Vanishing</a:t>
                </a:r>
                <a:r>
                  <a:rPr lang="fr-FR" dirty="0" smtClean="0">
                    <a:solidFill>
                      <a:srgbClr val="E8750C"/>
                    </a:solidFill>
                  </a:rPr>
                  <a:t> Gradient</a:t>
                </a:r>
              </a:p>
              <a:p>
                <a:pPr lvl="1"/>
                <a:r>
                  <a:rPr lang="fr-FR" dirty="0" smtClean="0">
                    <a:solidFill>
                      <a:srgbClr val="E8750C"/>
                    </a:solidFill>
                  </a:rPr>
                  <a:t>Rapide (calcul simple)</a:t>
                </a:r>
              </a:p>
              <a:p>
                <a:pPr lvl="1"/>
                <a:r>
                  <a:rPr lang="fr-FR" dirty="0" smtClean="0">
                    <a:solidFill>
                      <a:srgbClr val="E8750C"/>
                    </a:solidFill>
                  </a:rPr>
                  <a:t>Peu utilisé</a:t>
                </a:r>
                <a:endParaRPr lang="fr-FR" dirty="0">
                  <a:solidFill>
                    <a:srgbClr val="E8750C"/>
                  </a:solidFill>
                </a:endParaRPr>
              </a:p>
              <a:p>
                <a:endParaRPr lang="fr-FR" sz="1600" i="1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fr-FR" sz="2000" i="1" smtClean="0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  <m:r>
                      <a:rPr lang="fr-FR" sz="200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fr-FR" sz="2000" i="1" smtClean="0">
                        <a:solidFill>
                          <a:srgbClr val="FF0000"/>
                        </a:solidFill>
                        <a:latin typeface="Cambria Math"/>
                      </a:rPr>
                      <m:t>𝑡</m:t>
                    </m:r>
                    <m:r>
                      <a:rPr lang="fr-FR" sz="2000" i="1" smtClean="0">
                        <a:solidFill>
                          <a:srgbClr val="FF0000"/>
                        </a:solidFill>
                        <a:latin typeface="Cambria Math"/>
                      </a:rPr>
                      <m:t>)=</m:t>
                    </m:r>
                    <m:r>
                      <a:rPr lang="fr-FR" sz="200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fr-FR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fr-FR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fr-FR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𝑖𝑛𝑝𝑢𝑡𝑠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fr-FR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fr-FR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fr-FR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fr-FR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fr-FR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nary>
                        <m:r>
                          <a:rPr lang="fr-FR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fr-FR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fr-FR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fr-FR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fr-FR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𝑖𝑛𝑝𝑢𝑡𝑠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fr-FR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fr-FR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fr-FR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−1)</m:t>
                                </m:r>
                              </m:e>
                            </m:nary>
                          </m:e>
                        </m:d>
                      </m:e>
                    </m:d>
                  </m:oMath>
                </a14:m>
                <a:endParaRPr lang="fr-FR" sz="2000" dirty="0"/>
              </a:p>
              <a:p>
                <a14:m>
                  <m:oMath xmlns:m="http://schemas.openxmlformats.org/officeDocument/2006/math">
                    <m:r>
                      <a:rPr lang="fr-FR" sz="2000" i="1" smtClean="0">
                        <a:solidFill>
                          <a:srgbClr val="00B050"/>
                        </a:solidFill>
                        <a:latin typeface="Cambria Math"/>
                      </a:rPr>
                      <m:t>𝑆</m:t>
                    </m:r>
                    <m:r>
                      <a:rPr lang="fr-FR" sz="2000" i="1" smtClean="0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r>
                      <a:rPr lang="fr-FR" sz="2000" i="1" smtClean="0">
                        <a:solidFill>
                          <a:srgbClr val="00B050"/>
                        </a:solidFill>
                        <a:latin typeface="Cambria Math"/>
                      </a:rPr>
                      <m:t>𝑡</m:t>
                    </m:r>
                    <m:r>
                      <a:rPr lang="fr-FR" sz="2000" i="1" smtClean="0">
                        <a:solidFill>
                          <a:srgbClr val="00B050"/>
                        </a:solidFill>
                        <a:latin typeface="Cambria Math"/>
                      </a:rPr>
                      <m:t>)=</m:t>
                    </m:r>
                    <m:r>
                      <a:rPr lang="fr-FR" sz="2000" i="1" smtClean="0">
                        <a:solidFill>
                          <a:srgbClr val="00B05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fr-FR" sz="2000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fr-FR" sz="2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fr-FR" sz="2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𝑖𝑛𝑝𝑢𝑡𝑠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fr-FR" sz="20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fr-FR" sz="20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2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fr-FR" sz="20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fr-FR" sz="20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fr-FR" sz="20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𝑏</m:t>
                        </m:r>
                        <m:r>
                          <a:rPr lang="fr-FR" sz="20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2∗</m:t>
                        </m:r>
                        <m:d>
                          <m:dPr>
                            <m:ctrlPr>
                              <a:rPr lang="fr-FR" sz="2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𝑆</m:t>
                            </m:r>
                            <m:r>
                              <a:rPr lang="fr-FR" sz="2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fr-FR" sz="2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fr-FR" sz="2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−1)</m:t>
                            </m:r>
                          </m:e>
                        </m:d>
                      </m:e>
                    </m:d>
                  </m:oMath>
                </a14:m>
                <a:endParaRPr lang="fr-FR" sz="1600" dirty="0"/>
              </a:p>
              <a:p>
                <a:endParaRPr lang="fr-FR" sz="1600" dirty="0"/>
              </a:p>
              <a:p>
                <a:endParaRPr lang="fr-FR" dirty="0" smtClean="0">
                  <a:solidFill>
                    <a:srgbClr val="E8750C"/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09120"/>
              </a:xfrm>
              <a:blipFill rotWithShape="1">
                <a:blip r:embed="rId2"/>
                <a:stretch>
                  <a:fillRect l="-1630" t="-16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30/01/2018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7" name="Image 6" descr="Untitled Diagram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156" y="1916832"/>
            <a:ext cx="4066406" cy="22322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424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l’art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sz="2400" dirty="0" smtClean="0">
                <a:solidFill>
                  <a:srgbClr val="E8750C"/>
                </a:solidFill>
              </a:rPr>
              <a:t>LSTM 1997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2 portes + 2 Etats</a:t>
            </a:r>
          </a:p>
          <a:p>
            <a:pPr lvl="2"/>
            <a:r>
              <a:rPr lang="fr-FR" sz="1800" dirty="0" err="1" smtClean="0">
                <a:solidFill>
                  <a:srgbClr val="E8750C"/>
                </a:solidFill>
              </a:rPr>
              <a:t>Hidden</a:t>
            </a:r>
            <a:r>
              <a:rPr lang="fr-FR" sz="1800" dirty="0" smtClean="0">
                <a:solidFill>
                  <a:srgbClr val="E8750C"/>
                </a:solidFill>
              </a:rPr>
              <a:t> &amp; </a:t>
            </a:r>
            <a:r>
              <a:rPr lang="fr-FR" sz="1800" dirty="0" err="1" smtClean="0">
                <a:solidFill>
                  <a:srgbClr val="E8750C"/>
                </a:solidFill>
              </a:rPr>
              <a:t>Cell</a:t>
            </a:r>
            <a:r>
              <a:rPr lang="fr-FR" sz="1800" dirty="0" smtClean="0">
                <a:solidFill>
                  <a:srgbClr val="E8750C"/>
                </a:solidFill>
              </a:rPr>
              <a:t> State</a:t>
            </a:r>
          </a:p>
          <a:p>
            <a:pPr lvl="2"/>
            <a:r>
              <a:rPr lang="fr-FR" sz="1800" dirty="0" smtClean="0">
                <a:solidFill>
                  <a:srgbClr val="E8750C"/>
                </a:solidFill>
              </a:rPr>
              <a:t>Input &amp; Output </a:t>
            </a:r>
            <a:r>
              <a:rPr lang="fr-FR" sz="1800" dirty="0" err="1" smtClean="0">
                <a:solidFill>
                  <a:srgbClr val="E8750C"/>
                </a:solidFill>
              </a:rPr>
              <a:t>Gate</a:t>
            </a:r>
            <a:endParaRPr lang="fr-FR" sz="1800" dirty="0" smtClean="0">
              <a:solidFill>
                <a:srgbClr val="E8750C"/>
              </a:solidFill>
            </a:endParaRPr>
          </a:p>
          <a:p>
            <a:pPr lvl="1"/>
            <a:endParaRPr lang="fr-FR" sz="2400" dirty="0">
              <a:solidFill>
                <a:srgbClr val="E8750C"/>
              </a:solidFill>
            </a:endParaRPr>
          </a:p>
          <a:p>
            <a:r>
              <a:rPr lang="fr-FR" sz="2400" dirty="0" smtClean="0">
                <a:solidFill>
                  <a:srgbClr val="E8750C"/>
                </a:solidFill>
              </a:rPr>
              <a:t>LSTM 2000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3ème porte</a:t>
            </a:r>
          </a:p>
          <a:p>
            <a:pPr lvl="2"/>
            <a:r>
              <a:rPr lang="fr-FR" sz="1800" dirty="0" smtClean="0">
                <a:solidFill>
                  <a:srgbClr val="E8750C"/>
                </a:solidFill>
              </a:rPr>
              <a:t>Forget </a:t>
            </a:r>
            <a:r>
              <a:rPr lang="fr-FR" sz="1800" dirty="0" err="1" smtClean="0">
                <a:solidFill>
                  <a:srgbClr val="E8750C"/>
                </a:solidFill>
              </a:rPr>
              <a:t>Gate</a:t>
            </a:r>
            <a:endParaRPr lang="fr-FR" sz="1800" dirty="0" smtClean="0">
              <a:solidFill>
                <a:srgbClr val="E8750C"/>
              </a:solidFill>
            </a:endParaRPr>
          </a:p>
          <a:p>
            <a:endParaRPr lang="fr-FR" sz="2400" dirty="0"/>
          </a:p>
          <a:p>
            <a:r>
              <a:rPr lang="fr-FR" sz="2400" dirty="0" smtClean="0">
                <a:solidFill>
                  <a:srgbClr val="E8750C"/>
                </a:solidFill>
              </a:rPr>
              <a:t>Performances très hautes</a:t>
            </a:r>
          </a:p>
          <a:p>
            <a:r>
              <a:rPr lang="fr-FR" sz="2400" dirty="0" smtClean="0">
                <a:solidFill>
                  <a:srgbClr val="E8750C"/>
                </a:solidFill>
              </a:rPr>
              <a:t>Gourmant en calcul</a:t>
            </a:r>
          </a:p>
          <a:p>
            <a:r>
              <a:rPr lang="fr-FR" sz="2400" dirty="0" smtClean="0">
                <a:solidFill>
                  <a:srgbClr val="E8750C"/>
                </a:solidFill>
              </a:rPr>
              <a:t>Nombreuses variations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30/01/2018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3074" name="Picture 2" descr="800px-Long_Short-Term_Mem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531" y="2708920"/>
            <a:ext cx="5772150" cy="256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l’art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dirty="0" smtClean="0">
                <a:solidFill>
                  <a:srgbClr val="E8750C"/>
                </a:solidFill>
              </a:rPr>
              <a:t>GRU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2014</a:t>
            </a:r>
          </a:p>
          <a:p>
            <a:pPr lvl="1"/>
            <a:r>
              <a:rPr lang="fr-FR" sz="2400" dirty="0">
                <a:solidFill>
                  <a:srgbClr val="E8750C"/>
                </a:solidFill>
              </a:rPr>
              <a:t>Plus rapide que LSTM</a:t>
            </a:r>
          </a:p>
          <a:p>
            <a:pPr lvl="1"/>
            <a:r>
              <a:rPr lang="fr-FR" sz="2400" dirty="0">
                <a:solidFill>
                  <a:srgbClr val="E8750C"/>
                </a:solidFill>
              </a:rPr>
              <a:t>Même </a:t>
            </a:r>
            <a:r>
              <a:rPr lang="fr-FR" sz="2400" dirty="0" smtClean="0">
                <a:solidFill>
                  <a:srgbClr val="E8750C"/>
                </a:solidFill>
              </a:rPr>
              <a:t>performances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Basé sur LSTM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1 état (</a:t>
            </a:r>
            <a:r>
              <a:rPr lang="fr-FR" sz="2000" dirty="0" err="1" smtClean="0">
                <a:solidFill>
                  <a:srgbClr val="E8750C"/>
                </a:solidFill>
              </a:rPr>
              <a:t>Hidden</a:t>
            </a:r>
            <a:r>
              <a:rPr lang="fr-FR" sz="2000" dirty="0" smtClean="0">
                <a:solidFill>
                  <a:srgbClr val="E8750C"/>
                </a:solidFill>
              </a:rPr>
              <a:t> State)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2 portes</a:t>
            </a:r>
          </a:p>
          <a:p>
            <a:pPr lvl="3"/>
            <a:r>
              <a:rPr lang="fr-FR" sz="1800" dirty="0" smtClean="0">
                <a:solidFill>
                  <a:srgbClr val="E8750C"/>
                </a:solidFill>
              </a:rPr>
              <a:t>Update </a:t>
            </a:r>
            <a:r>
              <a:rPr lang="fr-FR" sz="1800" dirty="0" err="1" smtClean="0">
                <a:solidFill>
                  <a:srgbClr val="E8750C"/>
                </a:solidFill>
              </a:rPr>
              <a:t>Gate</a:t>
            </a:r>
            <a:endParaRPr lang="fr-FR" sz="1800" dirty="0" smtClean="0">
              <a:solidFill>
                <a:srgbClr val="E8750C"/>
              </a:solidFill>
            </a:endParaRPr>
          </a:p>
          <a:p>
            <a:pPr lvl="3"/>
            <a:r>
              <a:rPr lang="fr-FR" sz="1800" dirty="0" smtClean="0">
                <a:solidFill>
                  <a:srgbClr val="E8750C"/>
                </a:solidFill>
              </a:rPr>
              <a:t>Reset </a:t>
            </a:r>
            <a:r>
              <a:rPr lang="fr-FR" sz="1800" dirty="0" err="1" smtClean="0">
                <a:solidFill>
                  <a:srgbClr val="E8750C"/>
                </a:solidFill>
              </a:rPr>
              <a:t>Gate</a:t>
            </a:r>
            <a:endParaRPr lang="fr-FR" sz="1800" dirty="0" smtClean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30/01/2018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4098" name="Picture 2" descr="800px-Gated_Recurrent_Un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573016"/>
            <a:ext cx="5772150" cy="256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336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l’art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dirty="0" smtClean="0">
                <a:solidFill>
                  <a:srgbClr val="E8750C"/>
                </a:solidFill>
              </a:rPr>
              <a:t>QRNN</a:t>
            </a:r>
          </a:p>
          <a:p>
            <a:pPr lvl="1"/>
            <a:r>
              <a:rPr lang="fr-FR" sz="2400" dirty="0">
                <a:solidFill>
                  <a:srgbClr val="E8750C"/>
                </a:solidFill>
              </a:rPr>
              <a:t>2016/2017 (</a:t>
            </a:r>
            <a:r>
              <a:rPr lang="fr-FR" sz="2400" dirty="0">
                <a:solidFill>
                  <a:srgbClr val="E8750C"/>
                </a:solidFill>
                <a:hlinkClick r:id="rId2"/>
              </a:rPr>
              <a:t>https://arxiv.org/abs/1611.01576</a:t>
            </a:r>
            <a:r>
              <a:rPr lang="fr-FR" sz="2400" dirty="0">
                <a:solidFill>
                  <a:srgbClr val="E8750C"/>
                </a:solidFill>
              </a:rPr>
              <a:t>)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/>
            <a:r>
              <a:rPr lang="fr-FR" sz="2400" dirty="0">
                <a:solidFill>
                  <a:srgbClr val="E8750C"/>
                </a:solidFill>
              </a:rPr>
              <a:t>Nouvelle architecture (Parallélisme des calculs</a:t>
            </a:r>
            <a:r>
              <a:rPr lang="fr-FR" sz="2400" dirty="0" smtClean="0">
                <a:solidFill>
                  <a:srgbClr val="E8750C"/>
                </a:solidFill>
              </a:rPr>
              <a:t>)</a:t>
            </a:r>
          </a:p>
          <a:p>
            <a:pPr lvl="1"/>
            <a:r>
              <a:rPr lang="fr-FR" sz="2400" dirty="0">
                <a:solidFill>
                  <a:srgbClr val="E8750C"/>
                </a:solidFill>
              </a:rPr>
              <a:t>Plus rapide que </a:t>
            </a:r>
            <a:r>
              <a:rPr lang="fr-FR" sz="2400" dirty="0" smtClean="0">
                <a:solidFill>
                  <a:srgbClr val="E8750C"/>
                </a:solidFill>
              </a:rPr>
              <a:t>LSTM/GRU</a:t>
            </a:r>
            <a:endParaRPr lang="fr-FR" sz="2400" dirty="0">
              <a:solidFill>
                <a:srgbClr val="E8750C"/>
              </a:solidFill>
            </a:endParaRP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Performances encore basses</a:t>
            </a: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30/01/2018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65910"/>
            <a:ext cx="7428334" cy="2298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79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l’art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dirty="0" smtClean="0">
                <a:solidFill>
                  <a:srgbClr val="E8750C"/>
                </a:solidFill>
              </a:rPr>
              <a:t>QRNN</a:t>
            </a:r>
          </a:p>
          <a:p>
            <a:pPr lvl="1"/>
            <a:endParaRPr lang="fr-FR" sz="1800" dirty="0" smtClean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30/01/2018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6146" name="Picture 2" descr="F:\Nicolas\Documents\OpenClassRoom\P8\img\Training dia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1738" b="54718"/>
          <a:stretch/>
        </p:blipFill>
        <p:spPr bwMode="auto">
          <a:xfrm>
            <a:off x="17657" y="2204864"/>
            <a:ext cx="4460567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:\Nicolas\Documents\OpenClassRoom\P8\img\Training dia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392"/>
          <a:stretch/>
        </p:blipFill>
        <p:spPr bwMode="auto">
          <a:xfrm>
            <a:off x="4331189" y="2204864"/>
            <a:ext cx="481429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331640" y="580486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SRNN/LSTM/GRU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292080" y="580486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QRNN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821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 1">
      <a:dk1>
        <a:srgbClr val="95023C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nalisé 1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465</Words>
  <Application>Microsoft Office PowerPoint</Application>
  <PresentationFormat>Affichage à l'écran (4:3)</PresentationFormat>
  <Paragraphs>153</Paragraphs>
  <Slides>18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Parcours Data Scientist</vt:lpstr>
      <vt:lpstr>Sommaire</vt:lpstr>
      <vt:lpstr>Principe du RNN</vt:lpstr>
      <vt:lpstr>Principe du RNN</vt:lpstr>
      <vt:lpstr>Etat de l’art</vt:lpstr>
      <vt:lpstr>Etat de l’art</vt:lpstr>
      <vt:lpstr>Etat de l’art</vt:lpstr>
      <vt:lpstr>Etat de l’art</vt:lpstr>
      <vt:lpstr>Etat de l’art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Conclusion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Parcours Data Scientist</dc:title>
  <dc:creator>admin</dc:creator>
  <cp:lastModifiedBy>admin</cp:lastModifiedBy>
  <cp:revision>29</cp:revision>
  <dcterms:created xsi:type="dcterms:W3CDTF">2017-11-17T16:33:28Z</dcterms:created>
  <dcterms:modified xsi:type="dcterms:W3CDTF">2018-01-30T19:49:47Z</dcterms:modified>
</cp:coreProperties>
</file>