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750C"/>
    <a:srgbClr val="9502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8" d="100"/>
          <a:sy n="158" d="100"/>
        </p:scale>
        <p:origin x="-21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492E5-39EF-4EC5-9E99-7F0DBC26806B}" type="datetimeFigureOut">
              <a:rPr lang="fr-FR" smtClean="0"/>
              <a:t>18/11/2017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13AC48-BB5B-4E19-BF08-6F5DD84A77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4309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3AC48-BB5B-4E19-BF08-6F5DD84A77E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3403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5F02A-33DF-42A4-9F54-2DFA5B84052E}" type="datetime1">
              <a:rPr lang="fr-FR" smtClean="0"/>
              <a:t>18/11/2017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1758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84F6-C923-4306-BC74-6AA1A26D5992}" type="datetime1">
              <a:rPr lang="fr-FR" smtClean="0"/>
              <a:t>18/11/2017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5081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A1C8-56AA-40E0-92DC-CCF13B41CFF7}" type="datetime1">
              <a:rPr lang="fr-FR" smtClean="0"/>
              <a:t>18/11/2017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8377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18/11/2017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9229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0647-CE4F-4B82-BC14-997434234D2E}" type="datetime1">
              <a:rPr lang="fr-FR" smtClean="0"/>
              <a:t>18/11/2017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755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A1C6-1D15-44B1-8495-DE2EC5425D2F}" type="datetime1">
              <a:rPr lang="fr-FR" smtClean="0"/>
              <a:t>18/11/2017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6863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6B07A-1301-4558-A6E0-D7A436826ECB}" type="datetime1">
              <a:rPr lang="fr-FR" smtClean="0"/>
              <a:t>18/11/2017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2110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6315-9A1E-41E9-BC28-33D394163B67}" type="datetime1">
              <a:rPr lang="fr-FR" smtClean="0"/>
              <a:t>18/11/2017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6183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A85C-1960-4CA0-B72B-A39E81C20158}" type="datetime1">
              <a:rPr lang="fr-FR" smtClean="0"/>
              <a:t>18/11/2017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287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A14C0-C539-4FC5-A6ED-ABABD975303B}" type="datetime1">
              <a:rPr lang="fr-FR" smtClean="0"/>
              <a:t>18/11/2017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2019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F3C9-8121-4DF6-9420-FBC4A08EF57A}" type="datetime1">
              <a:rPr lang="fr-FR" smtClean="0"/>
              <a:t>18/11/2017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1050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5000">
              <a:schemeClr val="bg2">
                <a:tint val="80000"/>
                <a:satMod val="300000"/>
                <a:lumMod val="100000"/>
              </a:schemeClr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329EF-B01B-4D4B-83A1-AFBB7696C373}" type="datetime1">
              <a:rPr lang="fr-FR" smtClean="0"/>
              <a:t>18/11/2017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417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/>
          <a:lstStyle/>
          <a:p>
            <a:r>
              <a:rPr lang="fr-FR" dirty="0" smtClean="0">
                <a:solidFill>
                  <a:srgbClr val="95023C"/>
                </a:solidFill>
                <a:latin typeface="Lato" pitchFamily="34" charset="0"/>
              </a:rPr>
              <a:t>Parcours Data </a:t>
            </a:r>
            <a:r>
              <a:rPr lang="fr-FR" dirty="0" err="1" smtClean="0">
                <a:solidFill>
                  <a:srgbClr val="95023C"/>
                </a:solidFill>
                <a:latin typeface="Lato" pitchFamily="34" charset="0"/>
              </a:rPr>
              <a:t>Scientist</a:t>
            </a:r>
            <a:endParaRPr lang="fr-FR" dirty="0">
              <a:solidFill>
                <a:srgbClr val="95023C"/>
              </a:solidFill>
              <a:latin typeface="Lato" pitchFamily="34" charset="0"/>
            </a:endParaRPr>
          </a:p>
        </p:txBody>
      </p:sp>
      <p:sp>
        <p:nvSpPr>
          <p:cNvPr id="7" name="Sous-titre 6"/>
          <p:cNvSpPr>
            <a:spLocks noGrp="1"/>
          </p:cNvSpPr>
          <p:nvPr>
            <p:ph type="subTitle" idx="1"/>
          </p:nvPr>
        </p:nvSpPr>
        <p:spPr>
          <a:xfrm>
            <a:off x="827584" y="2664495"/>
            <a:ext cx="7344816" cy="1752600"/>
          </a:xfrm>
        </p:spPr>
        <p:txBody>
          <a:bodyPr/>
          <a:lstStyle/>
          <a:p>
            <a:r>
              <a:rPr lang="fr-FR" dirty="0" smtClean="0">
                <a:solidFill>
                  <a:srgbClr val="E8750C"/>
                </a:solidFill>
                <a:latin typeface="Lato" pitchFamily="34" charset="0"/>
              </a:rPr>
              <a:t>Projet </a:t>
            </a:r>
            <a:r>
              <a:rPr lang="fr-FR" dirty="0" smtClean="0">
                <a:solidFill>
                  <a:srgbClr val="E8750C"/>
                </a:solidFill>
                <a:latin typeface="Lato" pitchFamily="34" charset="0"/>
              </a:rPr>
              <a:t>3 </a:t>
            </a:r>
            <a:r>
              <a:rPr lang="fr-FR" dirty="0" smtClean="0">
                <a:solidFill>
                  <a:srgbClr val="E8750C"/>
                </a:solidFill>
                <a:latin typeface="Lato" pitchFamily="34" charset="0"/>
              </a:rPr>
              <a:t>:</a:t>
            </a:r>
          </a:p>
          <a:p>
            <a:r>
              <a:rPr lang="fr-FR" dirty="0">
                <a:solidFill>
                  <a:srgbClr val="E8750C"/>
                </a:solidFill>
              </a:rPr>
              <a:t>Développez un moteur de recommandations de films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F216-1A7A-4497-A719-EFC0618782F4}" type="datetime1">
              <a:rPr lang="fr-FR" smtClean="0">
                <a:solidFill>
                  <a:srgbClr val="95023C"/>
                </a:solidFill>
              </a:rPr>
              <a:t>18/11/2017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 Nicolas</a:t>
            </a:r>
            <a:endParaRPr lang="fr-FR" dirty="0">
              <a:solidFill>
                <a:srgbClr val="95023C"/>
              </a:solidFill>
            </a:endParaRPr>
          </a:p>
        </p:txBody>
      </p:sp>
      <p:pic>
        <p:nvPicPr>
          <p:cNvPr id="1026" name="Picture 2" descr="F:\Nicolas\Desktop\LogoCS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31115"/>
            <a:ext cx="1792735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Nicolas\Desktop\Logo_OpenClassroom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223" y="31115"/>
            <a:ext cx="152833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Résultat de recherche d'images pour &quot;movies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583415"/>
            <a:ext cx="1636441" cy="1636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ésultat de recherche d'images pour &quot;imdb&quot;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369678"/>
            <a:ext cx="3312368" cy="206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46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TSNE</a:t>
            </a:r>
            <a:endParaRPr lang="fr-FR" dirty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a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18/11/2017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125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Non </a:t>
            </a:r>
            <a:r>
              <a:rPr lang="fr-FR" dirty="0" err="1" smtClean="0">
                <a:solidFill>
                  <a:srgbClr val="E8750C"/>
                </a:solidFill>
              </a:rPr>
              <a:t>evalués</a:t>
            </a:r>
            <a:endParaRPr lang="fr-FR" dirty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dirty="0" err="1" smtClean="0">
                <a:solidFill>
                  <a:srgbClr val="E8750C"/>
                </a:solidFill>
              </a:rPr>
              <a:t>Clustering</a:t>
            </a:r>
            <a:r>
              <a:rPr lang="fr-FR" dirty="0" smtClean="0">
                <a:solidFill>
                  <a:srgbClr val="E8750C"/>
                </a:solidFill>
              </a:rPr>
              <a:t> </a:t>
            </a:r>
            <a:r>
              <a:rPr lang="fr-FR" dirty="0" err="1" smtClean="0">
                <a:solidFill>
                  <a:srgbClr val="E8750C"/>
                </a:solidFill>
              </a:rPr>
              <a:t>hierarchique</a:t>
            </a:r>
            <a:endParaRPr lang="fr-FR" dirty="0" smtClean="0">
              <a:solidFill>
                <a:srgbClr val="E8750C"/>
              </a:solidFill>
            </a:endParaRPr>
          </a:p>
          <a:p>
            <a:pPr lvl="2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Similarité par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dirty="0" err="1" smtClean="0">
                <a:solidFill>
                  <a:srgbClr val="E8750C"/>
                </a:solidFill>
              </a:rPr>
              <a:t>BDScan</a:t>
            </a:r>
            <a:endParaRPr lang="fr-FR" dirty="0" smtClean="0">
              <a:solidFill>
                <a:srgbClr val="E8750C"/>
              </a:solidFill>
            </a:endParaRPr>
          </a:p>
          <a:p>
            <a:pPr lvl="2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Cluster très séparés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Spectral </a:t>
            </a:r>
            <a:r>
              <a:rPr lang="fr-FR" dirty="0" err="1" smtClean="0">
                <a:solidFill>
                  <a:srgbClr val="E8750C"/>
                </a:solidFill>
              </a:rPr>
              <a:t>Embedding</a:t>
            </a:r>
            <a:endParaRPr lang="fr-FR" dirty="0" smtClean="0">
              <a:solidFill>
                <a:srgbClr val="E8750C"/>
              </a:solidFill>
            </a:endParaRPr>
          </a:p>
          <a:p>
            <a:pPr lvl="2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« Même principe » que K-</a:t>
            </a:r>
            <a:r>
              <a:rPr lang="fr-FR" dirty="0" err="1" smtClean="0">
                <a:solidFill>
                  <a:srgbClr val="E8750C"/>
                </a:solidFill>
              </a:rPr>
              <a:t>means</a:t>
            </a:r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18/11/2017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125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95023C"/>
                </a:solidFill>
              </a:rPr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fr-FR" dirty="0">
                <a:solidFill>
                  <a:srgbClr val="E8750C"/>
                </a:solidFill>
              </a:rPr>
              <a:t>Présentation et Objectifs</a:t>
            </a:r>
          </a:p>
          <a:p>
            <a:pPr>
              <a:buFont typeface="Wingdings" pitchFamily="2" charset="2"/>
              <a:buChar char="Ø"/>
            </a:pPr>
            <a:endParaRPr lang="fr-FR" dirty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>
                <a:solidFill>
                  <a:srgbClr val="E8750C"/>
                </a:solidFill>
              </a:rPr>
              <a:t>Nettoyage</a:t>
            </a:r>
          </a:p>
          <a:p>
            <a:pPr lvl="1">
              <a:buFont typeface="Wingdings" pitchFamily="2" charset="2"/>
              <a:buChar char="Ø"/>
            </a:pPr>
            <a:endParaRPr lang="fr-FR" dirty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Modélisation</a:t>
            </a:r>
            <a:endParaRPr lang="fr-FR" dirty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K-</a:t>
            </a:r>
            <a:r>
              <a:rPr lang="fr-FR" dirty="0" err="1" smtClean="0">
                <a:solidFill>
                  <a:srgbClr val="E8750C"/>
                </a:solidFill>
              </a:rPr>
              <a:t>means</a:t>
            </a:r>
            <a:endParaRPr lang="fr-FR" dirty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PCA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TSNE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Non testés</a:t>
            </a:r>
            <a:endParaRPr lang="fr-FR" dirty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Modèle final</a:t>
            </a:r>
            <a:endParaRPr lang="fr-FR" dirty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Mise en place</a:t>
            </a:r>
            <a:endParaRPr lang="fr-FR" dirty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API</a:t>
            </a:r>
            <a:endParaRPr lang="fr-FR" dirty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Conclusion</a:t>
            </a:r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18/11/2017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2050" name="Picture 2" descr="Résultat de recherche d'images pour &quot;clustering image&quot;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124744"/>
            <a:ext cx="4877773" cy="485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70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solidFill>
                  <a:srgbClr val="95023C"/>
                </a:solidFill>
              </a:rPr>
              <a:t>Presentation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fr-FR" dirty="0" err="1" smtClean="0">
                <a:solidFill>
                  <a:srgbClr val="E8750C"/>
                </a:solidFill>
              </a:rPr>
              <a:t>Dataset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5043 films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28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r>
              <a:rPr lang="fr-FR" dirty="0" smtClean="0">
                <a:solidFill>
                  <a:srgbClr val="E8750C"/>
                </a:solidFill>
              </a:rPr>
              <a:t> (genre, titre, année de sorties,  ….)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Issue de </a:t>
            </a:r>
            <a:r>
              <a:rPr lang="fr-FR" dirty="0" err="1" smtClean="0">
                <a:solidFill>
                  <a:srgbClr val="E8750C"/>
                </a:solidFill>
              </a:rPr>
              <a:t>IMDb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endParaRPr lang="fr-FR" dirty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Objectif :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Faire un moteur de recommandation de films similaires</a:t>
            </a:r>
          </a:p>
          <a:p>
            <a:pPr lvl="2">
              <a:buFont typeface="Wingdings" pitchFamily="2" charset="2"/>
              <a:buChar char="Ø"/>
            </a:pPr>
            <a:r>
              <a:rPr lang="fr-FR" dirty="0" err="1" smtClean="0">
                <a:solidFill>
                  <a:srgbClr val="E8750C"/>
                </a:solidFill>
              </a:rPr>
              <a:t>Clustering</a:t>
            </a:r>
            <a:r>
              <a:rPr lang="fr-FR" dirty="0" smtClean="0">
                <a:solidFill>
                  <a:srgbClr val="E8750C"/>
                </a:solidFill>
              </a:rPr>
              <a:t> sans labels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err="1" smtClean="0">
                <a:solidFill>
                  <a:srgbClr val="E8750C"/>
                </a:solidFill>
              </a:rPr>
              <a:t>Generer</a:t>
            </a:r>
            <a:r>
              <a:rPr lang="fr-FR" dirty="0" smtClean="0">
                <a:solidFill>
                  <a:srgbClr val="E8750C"/>
                </a:solidFill>
              </a:rPr>
              <a:t> une simple API</a:t>
            </a:r>
          </a:p>
          <a:p>
            <a:pPr lvl="1">
              <a:buFont typeface="Wingdings" pitchFamily="2" charset="2"/>
              <a:buChar char="Ø"/>
            </a:pPr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18/11/2017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77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Nettoyage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Phase 1 : Données manquantes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err="1" smtClean="0">
                <a:solidFill>
                  <a:srgbClr val="E8750C"/>
                </a:solidFill>
              </a:rPr>
              <a:t>Color</a:t>
            </a:r>
            <a:r>
              <a:rPr lang="fr-FR" dirty="0" smtClean="0">
                <a:solidFill>
                  <a:srgbClr val="E8750C"/>
                </a:solidFill>
              </a:rPr>
              <a:t> : basé sur la date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err="1" smtClean="0">
                <a:solidFill>
                  <a:srgbClr val="E8750C"/>
                </a:solidFill>
              </a:rPr>
              <a:t>Critic</a:t>
            </a:r>
            <a:r>
              <a:rPr lang="fr-FR" dirty="0" smtClean="0">
                <a:solidFill>
                  <a:srgbClr val="E8750C"/>
                </a:solidFill>
              </a:rPr>
              <a:t>/</a:t>
            </a:r>
            <a:r>
              <a:rPr lang="fr-FR" dirty="0" err="1" smtClean="0">
                <a:solidFill>
                  <a:srgbClr val="E8750C"/>
                </a:solidFill>
              </a:rPr>
              <a:t>likes</a:t>
            </a:r>
            <a:r>
              <a:rPr lang="fr-FR" dirty="0">
                <a:solidFill>
                  <a:srgbClr val="E8750C"/>
                </a:solidFill>
              </a:rPr>
              <a:t>/"compte": </a:t>
            </a:r>
            <a:r>
              <a:rPr lang="fr-FR" dirty="0" smtClean="0">
                <a:solidFill>
                  <a:srgbClr val="E8750C"/>
                </a:solidFill>
              </a:rPr>
              <a:t>0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Durée/vente/budget/</a:t>
            </a:r>
            <a:r>
              <a:rPr lang="fr-FR" dirty="0" err="1" smtClean="0">
                <a:solidFill>
                  <a:srgbClr val="E8750C"/>
                </a:solidFill>
              </a:rPr>
              <a:t>year</a:t>
            </a:r>
            <a:r>
              <a:rPr lang="fr-FR" dirty="0" smtClean="0">
                <a:solidFill>
                  <a:srgbClr val="E8750C"/>
                </a:solidFill>
              </a:rPr>
              <a:t> : moyenne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Langue/Country: Majorité (English/USA)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Noms : None</a:t>
            </a: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18/11/2017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5122" name="Picture 2" descr="F:\Nicolas\Documents\OpenClassRoom\Projet 3 - recomm. de films\country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012" y="4077072"/>
            <a:ext cx="4353644" cy="290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979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Nettoyage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Phase 1 : Simplification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Genres : </a:t>
            </a:r>
          </a:p>
          <a:p>
            <a:pPr lvl="2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Split et OHE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Rating : </a:t>
            </a:r>
          </a:p>
          <a:p>
            <a:pPr lvl="2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Par âge (OHE+)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Acteurs:</a:t>
            </a:r>
          </a:p>
          <a:p>
            <a:pPr lvl="2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Par </a:t>
            </a:r>
            <a:r>
              <a:rPr lang="fr-FR" dirty="0" err="1" smtClean="0">
                <a:solidFill>
                  <a:srgbClr val="E8750C"/>
                </a:solidFill>
              </a:rPr>
              <a:t>occurence</a:t>
            </a:r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18/11/2017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3074" name="Picture 2" descr="F:\Nicolas\Documents\OpenClassRoom\Projet 3 - recomm. de films\genres_cloud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56791"/>
            <a:ext cx="4859297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F:\Nicolas\Documents\OpenClassRoom\Projet 3 - recomm. de films\actor_cloud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3501008"/>
            <a:ext cx="4859297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34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Nettoyage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Phase 2.1 : Suppression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Keywords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Ratio (pas estimable)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Nom du film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Lien </a:t>
            </a:r>
            <a:r>
              <a:rPr lang="fr-FR" dirty="0" err="1" smtClean="0">
                <a:solidFill>
                  <a:srgbClr val="E8750C"/>
                </a:solidFill>
              </a:rPr>
              <a:t>IMDb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>
                <a:solidFill>
                  <a:srgbClr val="E8750C"/>
                </a:solidFill>
              </a:rPr>
              <a:t>Phase </a:t>
            </a:r>
            <a:r>
              <a:rPr lang="fr-FR" dirty="0" smtClean="0">
                <a:solidFill>
                  <a:srgbClr val="E8750C"/>
                </a:solidFill>
              </a:rPr>
              <a:t>2.2 : Suppression Films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Directeur ou </a:t>
            </a:r>
            <a:r>
              <a:rPr lang="fr-FR" dirty="0" err="1" smtClean="0">
                <a:solidFill>
                  <a:srgbClr val="E8750C"/>
                </a:solidFill>
              </a:rPr>
              <a:t>likes</a:t>
            </a:r>
            <a:r>
              <a:rPr lang="fr-FR" dirty="0" smtClean="0">
                <a:solidFill>
                  <a:srgbClr val="E8750C"/>
                </a:solidFill>
              </a:rPr>
              <a:t> </a:t>
            </a:r>
            <a:r>
              <a:rPr lang="fr-FR" dirty="0" err="1" smtClean="0">
                <a:solidFill>
                  <a:srgbClr val="E8750C"/>
                </a:solidFill>
              </a:rPr>
              <a:t>act</a:t>
            </a:r>
            <a:r>
              <a:rPr lang="fr-FR" dirty="0" smtClean="0">
                <a:solidFill>
                  <a:srgbClr val="E8750C"/>
                </a:solidFill>
              </a:rPr>
              <a:t>. 3 manquant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Duplicata et </a:t>
            </a:r>
            <a:r>
              <a:rPr lang="fr-FR" dirty="0" err="1" smtClean="0">
                <a:solidFill>
                  <a:srgbClr val="E8750C"/>
                </a:solidFill>
              </a:rPr>
              <a:t>reindexation</a:t>
            </a:r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18/11/2017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4098" name="Picture 2" descr="F:\Nicolas\Documents\OpenClassRoom\Projet 3 - recomm. de films\keywork_cloud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700808"/>
            <a:ext cx="4084035" cy="2723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65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Nettoyage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Phase 3 : Encodage/Clean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1 version non-encodée </a:t>
            </a:r>
            <a:r>
              <a:rPr lang="fr-FR" dirty="0" err="1" smtClean="0">
                <a:solidFill>
                  <a:srgbClr val="E8750C"/>
                </a:solidFill>
              </a:rPr>
              <a:t>allegé</a:t>
            </a:r>
            <a:endParaRPr lang="fr-FR" dirty="0" smtClean="0">
              <a:solidFill>
                <a:srgbClr val="E8750C"/>
              </a:solidFill>
            </a:endParaRPr>
          </a:p>
          <a:p>
            <a:pPr lvl="2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Pour la production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1 version encodée</a:t>
            </a:r>
          </a:p>
          <a:p>
            <a:pPr lvl="2">
              <a:buFont typeface="Wingdings" pitchFamily="2" charset="2"/>
              <a:buChar char="Ø"/>
            </a:pPr>
            <a:r>
              <a:rPr lang="fr-FR" dirty="0" err="1" smtClean="0">
                <a:solidFill>
                  <a:srgbClr val="E8750C"/>
                </a:solidFill>
              </a:rPr>
              <a:t>Scaling</a:t>
            </a:r>
            <a:r>
              <a:rPr lang="fr-FR" dirty="0" smtClean="0">
                <a:solidFill>
                  <a:srgbClr val="E8750C"/>
                </a:solidFill>
              </a:rPr>
              <a:t> (</a:t>
            </a:r>
            <a:r>
              <a:rPr lang="fr-FR" dirty="0" err="1" smtClean="0">
                <a:solidFill>
                  <a:srgbClr val="E8750C"/>
                </a:solidFill>
              </a:rPr>
              <a:t>MinMax</a:t>
            </a:r>
            <a:r>
              <a:rPr lang="fr-FR" dirty="0" smtClean="0">
                <a:solidFill>
                  <a:srgbClr val="E8750C"/>
                </a:solidFill>
              </a:rPr>
              <a:t>)</a:t>
            </a:r>
          </a:p>
          <a:p>
            <a:pPr lvl="2">
              <a:buFont typeface="Wingdings" pitchFamily="2" charset="2"/>
              <a:buChar char="Ø"/>
            </a:pPr>
            <a:r>
              <a:rPr lang="fr-FR" dirty="0" err="1" smtClean="0">
                <a:solidFill>
                  <a:srgbClr val="E8750C"/>
                </a:solidFill>
              </a:rPr>
              <a:t>LabelEncoder</a:t>
            </a:r>
            <a:r>
              <a:rPr lang="fr-FR" dirty="0" smtClean="0">
                <a:solidFill>
                  <a:srgbClr val="E8750C"/>
                </a:solidFill>
              </a:rPr>
              <a:t> pour textes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18/11/2017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578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dirty="0">
                <a:solidFill>
                  <a:srgbClr val="E8750C"/>
                </a:solidFill>
              </a:rPr>
              <a:t>K-</a:t>
            </a:r>
            <a:r>
              <a:rPr lang="fr-FR" dirty="0" err="1">
                <a:solidFill>
                  <a:srgbClr val="E8750C"/>
                </a:solidFill>
              </a:rPr>
              <a:t>means</a:t>
            </a:r>
            <a:endParaRPr lang="fr-FR" dirty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a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18/11/2017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696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PCA</a:t>
            </a:r>
            <a:endParaRPr lang="fr-FR" dirty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a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18/11/2017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125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Personnalisé 1">
      <a:dk1>
        <a:srgbClr val="95023C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nalisé 1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229</Words>
  <Application>Microsoft Office PowerPoint</Application>
  <PresentationFormat>Affichage à l'écran (4:3)</PresentationFormat>
  <Paragraphs>100</Paragraphs>
  <Slides>11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Office</vt:lpstr>
      <vt:lpstr>Parcours Data Scientist</vt:lpstr>
      <vt:lpstr>Sommaire</vt:lpstr>
      <vt:lpstr>Presentation</vt:lpstr>
      <vt:lpstr>Nettoyage</vt:lpstr>
      <vt:lpstr>Nettoyage</vt:lpstr>
      <vt:lpstr>Nettoyage</vt:lpstr>
      <vt:lpstr>Nettoyage</vt:lpstr>
      <vt:lpstr>Modélisation</vt:lpstr>
      <vt:lpstr>Modélisation</vt:lpstr>
      <vt:lpstr>Modélisation</vt:lpstr>
      <vt:lpstr>Modélisation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Parcours Data Scientist</dc:title>
  <dc:creator>admin</dc:creator>
  <cp:lastModifiedBy>admin</cp:lastModifiedBy>
  <cp:revision>19</cp:revision>
  <dcterms:created xsi:type="dcterms:W3CDTF">2017-11-17T16:33:28Z</dcterms:created>
  <dcterms:modified xsi:type="dcterms:W3CDTF">2017-11-18T19:00:00Z</dcterms:modified>
</cp:coreProperties>
</file>