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59" r:id="rId5"/>
    <p:sldId id="263" r:id="rId6"/>
    <p:sldId id="265" r:id="rId7"/>
    <p:sldId id="278" r:id="rId8"/>
    <p:sldId id="266" r:id="rId9"/>
    <p:sldId id="267" r:id="rId10"/>
    <p:sldId id="273" r:id="rId11"/>
    <p:sldId id="270" r:id="rId12"/>
    <p:sldId id="271" r:id="rId13"/>
    <p:sldId id="274" r:id="rId14"/>
    <p:sldId id="275" r:id="rId15"/>
    <p:sldId id="272" r:id="rId16"/>
    <p:sldId id="280" r:id="rId17"/>
    <p:sldId id="281" r:id="rId18"/>
    <p:sldId id="276" r:id="rId19"/>
    <p:sldId id="268" r:id="rId20"/>
    <p:sldId id="269" r:id="rId21"/>
    <p:sldId id="262" r:id="rId22"/>
    <p:sldId id="282" r:id="rId2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23C"/>
    <a:srgbClr val="E8750C"/>
    <a:srgbClr val="E8110C"/>
    <a:srgbClr val="10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984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E77B-30B8-4C0B-A11C-8A1E4096BC49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487D-F240-4B84-8850-10E84C352EB1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8105-F678-4D41-84BD-86790DCA2A8F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0357-2AFD-4EAE-B70B-7CDE6C5663FB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FA1E-86E9-4CDA-A594-4C5FE62ADAE9}" type="datetime1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8EF2-E86E-49A0-9CFD-35CA5B676A74}" type="datetime1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59FC-03C8-4D20-86C0-8F8036DE2236}" type="datetime1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042-1A1F-4BD1-8AA2-1E9B1B113970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619-D7F5-4159-BDF5-B310FC982CD5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F13B-C46A-41AA-B49F-F35F751C6D8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1102519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1779662"/>
            <a:ext cx="6624736" cy="131445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2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Analyse des données nutritionnelles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A0D3-0C42-45AD-A227-BD248627D2AD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336"/>
            <a:ext cx="149192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59" y="23336"/>
            <a:ext cx="127384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42" y="3057805"/>
            <a:ext cx="6953250" cy="1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Ligne fruit, </a:t>
            </a:r>
            <a:r>
              <a:rPr lang="fr-FR" sz="1800" dirty="0" err="1">
                <a:solidFill>
                  <a:srgbClr val="E8750C"/>
                </a:solidFill>
              </a:rPr>
              <a:t>veget</a:t>
            </a:r>
            <a:r>
              <a:rPr lang="fr-FR" sz="1800" dirty="0">
                <a:solidFill>
                  <a:srgbClr val="E8750C"/>
                </a:solidFill>
              </a:rPr>
              <a:t>. &amp; </a:t>
            </a:r>
            <a:r>
              <a:rPr lang="fr-FR" sz="1800" dirty="0" err="1">
                <a:solidFill>
                  <a:srgbClr val="E8750C"/>
                </a:solidFill>
              </a:rPr>
              <a:t>nuts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fruit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7174"/>
            <a:ext cx="6934473" cy="41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Graisses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fat-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2 - donnees nutritionnelles\monounsaturated-fat_polyunsaturated-fa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0" y="2045526"/>
            <a:ext cx="1988551" cy="19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polyunsaturated-fat_fa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2644038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monounsaturated-fat_fat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538864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87574"/>
            <a:ext cx="7416824" cy="339447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E8750C"/>
                </a:solidFill>
              </a:rPr>
              <a:t>Vitamine </a:t>
            </a:r>
            <a:r>
              <a:rPr lang="fr-FR" sz="1600" dirty="0">
                <a:solidFill>
                  <a:srgbClr val="E8750C"/>
                </a:solidFill>
              </a:rPr>
              <a:t>E et graisses</a:t>
            </a:r>
          </a:p>
          <a:p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1" name="Picture 3" descr="F:\Nicolas\Documents\OpenClassRoom\Projet 2 - donnees nutritionnelles\vit-e_vs_fat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9561" r="8878" b="8746"/>
          <a:stretch/>
        </p:blipFill>
        <p:spPr bwMode="auto">
          <a:xfrm>
            <a:off x="1835696" y="1281841"/>
            <a:ext cx="5720454" cy="34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796136" y="3147813"/>
            <a:ext cx="223224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La </a:t>
            </a:r>
            <a:r>
              <a:rPr lang="fr-FR" sz="1400" dirty="0">
                <a:solidFill>
                  <a:srgbClr val="E8750C"/>
                </a:solidFill>
              </a:rPr>
              <a:t>vitamine E ou tocophérol est une vitamine soluble dans les </a:t>
            </a:r>
            <a:r>
              <a:rPr lang="fr-FR" sz="1400" dirty="0" smtClean="0">
                <a:solidFill>
                  <a:srgbClr val="E8750C"/>
                </a:solidFill>
              </a:rPr>
              <a:t>graisses</a:t>
            </a:r>
          </a:p>
          <a:p>
            <a:pPr algn="r"/>
            <a:r>
              <a:rPr lang="fr-FR" sz="1100" dirty="0">
                <a:solidFill>
                  <a:srgbClr val="E8750C"/>
                </a:solidFill>
              </a:rPr>
              <a:t>caducee.net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96136" y="4182928"/>
            <a:ext cx="2232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8750C"/>
                </a:solidFill>
              </a:rPr>
              <a:t>Besoin : 15mg/j</a:t>
            </a:r>
          </a:p>
          <a:p>
            <a:pPr algn="r"/>
            <a:r>
              <a:rPr lang="fr-FR" sz="1100" dirty="0" smtClean="0">
                <a:solidFill>
                  <a:srgbClr val="E8750C"/>
                </a:solidFill>
              </a:rPr>
              <a:t>wikipedia.org</a:t>
            </a:r>
            <a:endParaRPr lang="fr-FR" sz="11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Energie et magnésium, </a:t>
            </a:r>
            <a:r>
              <a:rPr lang="fr-FR" sz="1800" dirty="0" smtClean="0">
                <a:solidFill>
                  <a:srgbClr val="E8750C"/>
                </a:solidFill>
              </a:rPr>
              <a:t>potassium</a:t>
            </a:r>
            <a:r>
              <a:rPr lang="fr-FR" sz="1800" dirty="0">
                <a:solidFill>
                  <a:srgbClr val="E8750C"/>
                </a:solidFill>
              </a:rPr>
              <a:t>, </a:t>
            </a:r>
            <a:r>
              <a:rPr lang="fr-FR" sz="1800" dirty="0" smtClean="0">
                <a:solidFill>
                  <a:srgbClr val="E8750C"/>
                </a:solidFill>
              </a:rPr>
              <a:t>phosphore, carbohydrates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Picture 2" descr="F:\Nicolas\Documents\OpenClassRoom\Projet 2 - donnees nutritionnelles\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3" y="915566"/>
            <a:ext cx="7046557" cy="42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E8750C"/>
                </a:solidFill>
              </a:rPr>
              <a:t>Sucres et carbohydrates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sucre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9848" r="50724" b="49757"/>
          <a:stretch/>
        </p:blipFill>
        <p:spPr bwMode="auto">
          <a:xfrm>
            <a:off x="1626081" y="1330116"/>
            <a:ext cx="360615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627784" y="364257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Les Carbohydrates proviennent en partie du sucre</a:t>
            </a:r>
            <a:endParaRPr lang="fr-FR" dirty="0">
              <a:solidFill>
                <a:srgbClr val="E8750C"/>
              </a:solidFill>
            </a:endParaRPr>
          </a:p>
        </p:txBody>
      </p:sp>
      <p:pic>
        <p:nvPicPr>
          <p:cNvPr id="2052" name="Picture 4" descr="F:\Nicolas\Documents\OpenClassRoom\Projet 2 - donnees nutritionnelles\sucres_diff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9879" r="51455" b="50307"/>
          <a:stretch/>
        </p:blipFill>
        <p:spPr bwMode="auto">
          <a:xfrm>
            <a:off x="5220072" y="1330116"/>
            <a:ext cx="3573709" cy="21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099" name="Picture 3" descr="F:\Nicolas\Documents\OpenClassRoom\Projet 2 - donnees nutritionnelles\score_per_group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76" y="1121894"/>
            <a:ext cx="3763744" cy="37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41223"/>
            <a:ext cx="4680520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8194" name="Picture 2" descr="F:\Nicolas\Documents\OpenClassRoom\Projet 2 - donnees nutritionnelles\palm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3918"/>
            <a:ext cx="377945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Nicolas\Documents\OpenClassRoom\Projet 2 - donnees nutritionnelles\maybe_pal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63917"/>
            <a:ext cx="377945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218" name="Picture 2" descr="F:\Nicolas\Documents\OpenClassRoom\Projet 2 - donnees nutritionnelles\score_additiv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Nicolas\Documents\OpenClassRoom\Projet 2 - donnees nutritionnelles\score_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3159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9" name="Picture 2" descr="F:\Nicolas\Documents\OpenClassRoom\Projet 2 - donnees nutritionnelles\energy_100g vs nutrition-score-uk_100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35646"/>
            <a:ext cx="2921496" cy="29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rojet 2 - donnees nutritionnelles\fibre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"/>
          <a:stretch/>
        </p:blipFill>
        <p:spPr bwMode="auto">
          <a:xfrm>
            <a:off x="4644008" y="1635647"/>
            <a:ext cx="4385081" cy="27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Exploitation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Nettoyage correct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d’agréger plusieurs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Vitamines et graisses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Essayer de récupérer de la donnée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Ajouter les apports journaliers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Sommaire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4B72-1442-4AC5-A98B-542CDC9F55EA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059582"/>
            <a:ext cx="3015615" cy="31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Exploitation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Problèmes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Points manquants (imputer KNN, </a:t>
            </a:r>
            <a:r>
              <a:rPr lang="fr-FR" sz="1600" dirty="0" err="1">
                <a:solidFill>
                  <a:srgbClr val="E8750C"/>
                </a:solidFill>
              </a:rPr>
              <a:t>mean</a:t>
            </a:r>
            <a:r>
              <a:rPr lang="fr-FR" sz="1600" dirty="0">
                <a:solidFill>
                  <a:srgbClr val="E8750C"/>
                </a:solidFill>
              </a:rPr>
              <a:t>, 0, …) </a:t>
            </a:r>
            <a:r>
              <a:rPr lang="fr-FR" sz="1600" dirty="0" smtClean="0">
                <a:solidFill>
                  <a:srgbClr val="E8750C"/>
                </a:solidFill>
              </a:rPr>
              <a:t>?</a:t>
            </a:r>
          </a:p>
          <a:p>
            <a:endParaRPr lang="fr-FR" sz="20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Régression (Score = f(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))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Modèles linéaire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    (SGD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Regression</a:t>
            </a:r>
            <a:r>
              <a:rPr lang="fr-FR" sz="1600" dirty="0" smtClean="0">
                <a:solidFill>
                  <a:srgbClr val="E8750C"/>
                </a:solidFill>
              </a:rPr>
              <a:t> par proximité              </a:t>
            </a:r>
            <a:r>
              <a:rPr lang="fr-FR" sz="1200" dirty="0" smtClean="0">
                <a:solidFill>
                  <a:srgbClr val="E8750C"/>
                </a:solidFill>
              </a:rPr>
              <a:t>      (KNN </a:t>
            </a:r>
            <a:r>
              <a:rPr lang="fr-FR" sz="1200" dirty="0" err="1" smtClean="0">
                <a:solidFill>
                  <a:srgbClr val="E8750C"/>
                </a:solidFill>
              </a:rPr>
              <a:t>Regressor</a:t>
            </a:r>
            <a:r>
              <a:rPr lang="fr-FR" sz="1200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non </a:t>
            </a:r>
            <a:r>
              <a:rPr lang="fr-FR" sz="1600" dirty="0" err="1" smtClean="0">
                <a:solidFill>
                  <a:srgbClr val="E8750C"/>
                </a:solidFill>
              </a:rPr>
              <a:t>lineaire</a:t>
            </a:r>
            <a:r>
              <a:rPr lang="fr-FR" sz="1600" dirty="0" smtClean="0">
                <a:solidFill>
                  <a:srgbClr val="E8750C"/>
                </a:solidFill>
              </a:rPr>
              <a:t>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(</a:t>
            </a:r>
            <a:r>
              <a:rPr lang="fr-FR" sz="1200" dirty="0" err="1" smtClean="0">
                <a:solidFill>
                  <a:srgbClr val="E8750C"/>
                </a:solidFill>
              </a:rPr>
              <a:t>Linearisation</a:t>
            </a:r>
            <a:r>
              <a:rPr lang="fr-FR" sz="1200" dirty="0" smtClean="0">
                <a:solidFill>
                  <a:srgbClr val="E8750C"/>
                </a:solidFill>
              </a:rPr>
              <a:t>, SVM)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Classification (bon/pas bon)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Possibilité de multi-classes               </a:t>
            </a:r>
            <a:r>
              <a:rPr lang="fr-FR" sz="1200" dirty="0" smtClean="0">
                <a:solidFill>
                  <a:srgbClr val="E8750C"/>
                </a:solidFill>
              </a:rPr>
              <a:t>(OVA, OVO)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Modèle </a:t>
            </a:r>
            <a:r>
              <a:rPr lang="fr-FR" sz="1600" dirty="0">
                <a:solidFill>
                  <a:srgbClr val="E8750C"/>
                </a:solidFill>
              </a:rPr>
              <a:t>linéaire  </a:t>
            </a:r>
            <a:r>
              <a:rPr lang="fr-FR" sz="1600" dirty="0" smtClean="0">
                <a:solidFill>
                  <a:srgbClr val="E8750C"/>
                </a:solidFill>
              </a:rPr>
              <a:t>       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  (Reg</a:t>
            </a:r>
            <a:r>
              <a:rPr lang="fr-FR" sz="1200" dirty="0">
                <a:solidFill>
                  <a:srgbClr val="E8750C"/>
                </a:solidFill>
              </a:rPr>
              <a:t>. </a:t>
            </a:r>
            <a:r>
              <a:rPr lang="fr-FR" sz="1200" dirty="0" smtClean="0">
                <a:solidFill>
                  <a:srgbClr val="E8750C"/>
                </a:solidFill>
              </a:rPr>
              <a:t>Logistique)</a:t>
            </a:r>
          </a:p>
          <a:p>
            <a:pPr lvl="1"/>
            <a:r>
              <a:rPr lang="fr-FR" sz="1600" dirty="0" err="1">
                <a:solidFill>
                  <a:srgbClr val="E8750C"/>
                </a:solidFill>
              </a:rPr>
              <a:t>Regression</a:t>
            </a:r>
            <a:r>
              <a:rPr lang="fr-FR" sz="1600" dirty="0">
                <a:solidFill>
                  <a:srgbClr val="E8750C"/>
                </a:solidFill>
              </a:rPr>
              <a:t> par </a:t>
            </a:r>
            <a:r>
              <a:rPr lang="fr-FR" sz="1600" dirty="0" smtClean="0">
                <a:solidFill>
                  <a:srgbClr val="E8750C"/>
                </a:solidFill>
              </a:rPr>
              <a:t>proximité                  </a:t>
            </a:r>
            <a:r>
              <a:rPr lang="fr-FR" sz="1200" dirty="0" smtClean="0">
                <a:solidFill>
                  <a:srgbClr val="E8750C"/>
                </a:solidFill>
              </a:rPr>
              <a:t>(KNN Classifier)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Modèle non </a:t>
            </a:r>
            <a:r>
              <a:rPr lang="fr-FR" sz="1600" dirty="0" smtClean="0">
                <a:solidFill>
                  <a:srgbClr val="E8750C"/>
                </a:solidFill>
              </a:rPr>
              <a:t>linéaire                         </a:t>
            </a:r>
            <a:r>
              <a:rPr lang="fr-FR" sz="1200" dirty="0" smtClean="0">
                <a:solidFill>
                  <a:srgbClr val="E8750C"/>
                </a:solidFill>
              </a:rPr>
              <a:t>      </a:t>
            </a:r>
            <a:r>
              <a:rPr lang="fr-FR" sz="1200" dirty="0">
                <a:solidFill>
                  <a:srgbClr val="E8750C"/>
                </a:solidFill>
              </a:rPr>
              <a:t>(</a:t>
            </a:r>
            <a:r>
              <a:rPr lang="fr-FR" sz="1200" dirty="0" err="1">
                <a:solidFill>
                  <a:srgbClr val="E8750C"/>
                </a:solidFill>
              </a:rPr>
              <a:t>Linearisation</a:t>
            </a:r>
            <a:r>
              <a:rPr lang="fr-FR" sz="1200" dirty="0">
                <a:solidFill>
                  <a:srgbClr val="E8750C"/>
                </a:solidFill>
              </a:rPr>
              <a:t>, </a:t>
            </a:r>
            <a:r>
              <a:rPr lang="fr-FR" sz="1200" dirty="0" smtClean="0">
                <a:solidFill>
                  <a:srgbClr val="E8750C"/>
                </a:solidFill>
              </a:rPr>
              <a:t>SVC)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smtClean="0">
                <a:solidFill>
                  <a:srgbClr val="E8750C"/>
                </a:solidFill>
              </a:rPr>
              <a:t>Nettoyage correct mais améliorable</a:t>
            </a:r>
          </a:p>
          <a:p>
            <a:r>
              <a:rPr lang="fr-FR" sz="2600" dirty="0" smtClean="0">
                <a:solidFill>
                  <a:srgbClr val="E8750C"/>
                </a:solidFill>
              </a:rPr>
              <a:t>Certains critères ont été extraits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Produit </a:t>
            </a:r>
            <a:r>
              <a:rPr lang="fr-FR" sz="2000" dirty="0" err="1" smtClean="0">
                <a:solidFill>
                  <a:srgbClr val="E8750C"/>
                </a:solidFill>
              </a:rPr>
              <a:t>labelisés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d’additifs (naturels)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Peu gras et calorifique (fruits, légumes, pommes de terres, …)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Bémol : 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reversed</a:t>
            </a:r>
            <a:r>
              <a:rPr lang="fr-FR" sz="2000" dirty="0" smtClean="0">
                <a:solidFill>
                  <a:srgbClr val="E8750C"/>
                </a:solidFill>
              </a:rPr>
              <a:t> engineering plus que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sz="2000" dirty="0" smtClean="0">
                <a:solidFill>
                  <a:srgbClr val="E8750C"/>
                </a:solidFill>
              </a:rPr>
              <a:t> engineering</a:t>
            </a:r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43" name="Picture 3" descr="F:\Nicolas\Desktop\téléchar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94903"/>
            <a:ext cx="7045920" cy="52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Présentation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nutritionnelles d’aliments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Dataset</a:t>
            </a:r>
            <a:r>
              <a:rPr lang="fr-FR" sz="1600" dirty="0" smtClean="0">
                <a:solidFill>
                  <a:srgbClr val="E8750C"/>
                </a:solidFill>
              </a:rPr>
              <a:t> peu « fourni »</a:t>
            </a: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Paramètres influant la qualité </a:t>
            </a:r>
            <a:r>
              <a:rPr lang="fr-FR" sz="1600" dirty="0" smtClean="0">
                <a:solidFill>
                  <a:srgbClr val="E8750C"/>
                </a:solidFill>
              </a:rPr>
              <a:t>nutritionnelle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Avantages </a:t>
            </a:r>
            <a:r>
              <a:rPr lang="fr-FR" sz="1600" dirty="0">
                <a:solidFill>
                  <a:srgbClr val="E8750C"/>
                </a:solidFill>
              </a:rPr>
              <a:t>et désavantages nutritionnels des aliments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Sortie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Etre capable d’évaluer si une recette a une bonne qualité nutritionnelle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7170" name="Picture 2" descr="Résultat de recherche d'images pour &quot;openfoodfact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45188"/>
            <a:ext cx="2598812" cy="20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 smtClean="0">
                <a:solidFill>
                  <a:srgbClr val="E8750C"/>
                </a:solidFill>
              </a:rPr>
              <a:t>320772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162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75 % are Nan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51,965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39,6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 descr="F:\Nicolas\Documents\OpenClassRoom\Projet 2 - donnees nutritionnelles\nan_coun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9" y="1977684"/>
            <a:ext cx="4060861" cy="27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Suppression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Trop de données manquantes</a:t>
            </a:r>
          </a:p>
          <a:p>
            <a:pPr lvl="2"/>
            <a:r>
              <a:rPr lang="fr-FR" sz="1200" dirty="0">
                <a:solidFill>
                  <a:srgbClr val="E8750C"/>
                </a:solidFill>
              </a:rPr>
              <a:t>&lt; 1000 pts post-nettoyage</a:t>
            </a:r>
            <a:endParaRPr lang="fr-FR" sz="12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inutiles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Temporelles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url, nom, origine, stores, CO2, …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Agrégation </a:t>
            </a:r>
            <a:r>
              <a:rPr lang="fr-FR" sz="2000" dirty="0">
                <a:solidFill>
                  <a:srgbClr val="E8750C"/>
                </a:solidFill>
              </a:rPr>
              <a:t>sous un count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Labels, Huile de Palme, Additifs, </a:t>
            </a:r>
            <a:r>
              <a:rPr lang="fr-FR" sz="1600" dirty="0" err="1" smtClean="0">
                <a:solidFill>
                  <a:srgbClr val="E8750C"/>
                </a:solidFill>
              </a:rPr>
              <a:t>Allergens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Correction certaines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Pnns_groups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10" name="Chevron 9"/>
          <p:cNvSpPr/>
          <p:nvPr/>
        </p:nvSpPr>
        <p:spPr>
          <a:xfrm rot="5400000">
            <a:off x="6725617" y="958193"/>
            <a:ext cx="1484312" cy="1039018"/>
          </a:xfrm>
          <a:prstGeom prst="chevron">
            <a:avLst/>
          </a:prstGeom>
          <a:solidFill>
            <a:srgbClr val="95023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hevron 11"/>
          <p:cNvSpPr/>
          <p:nvPr/>
        </p:nvSpPr>
        <p:spPr>
          <a:xfrm rot="5400000">
            <a:off x="6725617" y="2146325"/>
            <a:ext cx="1484312" cy="1039018"/>
          </a:xfrm>
          <a:prstGeom prst="chevron">
            <a:avLst/>
          </a:prstGeom>
          <a:solidFill>
            <a:srgbClr val="E8750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hevron 12"/>
          <p:cNvSpPr/>
          <p:nvPr/>
        </p:nvSpPr>
        <p:spPr>
          <a:xfrm rot="5400000">
            <a:off x="6725617" y="3326757"/>
            <a:ext cx="1484312" cy="103901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ZoneTexte 3"/>
          <p:cNvSpPr txBox="1"/>
          <p:nvPr/>
        </p:nvSpPr>
        <p:spPr>
          <a:xfrm>
            <a:off x="7107733" y="13535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162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092280" y="2571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80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07733" y="37238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44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En parallèle avec l’exploration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des </a:t>
            </a:r>
            <a:r>
              <a:rPr lang="fr-FR" sz="1600" dirty="0" err="1" smtClean="0">
                <a:solidFill>
                  <a:srgbClr val="E8750C"/>
                </a:solidFill>
              </a:rPr>
              <a:t>outliers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400" dirty="0" smtClean="0">
                <a:solidFill>
                  <a:srgbClr val="E8750C"/>
                </a:solidFill>
              </a:rPr>
              <a:t>+/- </a:t>
            </a:r>
            <a:r>
              <a:rPr lang="fr-FR" sz="1400" dirty="0" err="1" smtClean="0">
                <a:solidFill>
                  <a:srgbClr val="E8750C"/>
                </a:solidFill>
              </a:rPr>
              <a:t>Mediane</a:t>
            </a:r>
            <a:r>
              <a:rPr lang="fr-FR" sz="1400" dirty="0" smtClean="0">
                <a:solidFill>
                  <a:srgbClr val="E8750C"/>
                </a:solidFill>
              </a:rPr>
              <a:t> </a:t>
            </a:r>
            <a:r>
              <a:rPr lang="fr-FR" sz="1400" dirty="0" smtClean="0">
                <a:solidFill>
                  <a:srgbClr val="E8750C"/>
                </a:solidFill>
              </a:rPr>
              <a:t>+ 5 x Standard </a:t>
            </a:r>
            <a:r>
              <a:rPr lang="fr-FR" sz="1400" dirty="0" err="1" smtClean="0">
                <a:solidFill>
                  <a:srgbClr val="E8750C"/>
                </a:solidFill>
              </a:rPr>
              <a:t>Deviation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 « faux points »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Graisses spécifiques &gt; Graisse totale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Valeurs négatives</a:t>
            </a:r>
            <a:endParaRPr lang="fr-FR" sz="12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fa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42327"/>
            <a:ext cx="1406786" cy="52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1" t="11813" r="8286" b="85852"/>
          <a:stretch/>
        </p:blipFill>
        <p:spPr bwMode="auto">
          <a:xfrm>
            <a:off x="1979712" y="2972829"/>
            <a:ext cx="4680520" cy="13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>
                <a:solidFill>
                  <a:srgbClr val="E8750C"/>
                </a:solidFill>
              </a:rPr>
              <a:t>248463 lignes </a:t>
            </a:r>
            <a:r>
              <a:rPr lang="fr-FR" sz="2000" dirty="0" smtClean="0">
                <a:solidFill>
                  <a:srgbClr val="E8750C"/>
                </a:solidFill>
              </a:rPr>
              <a:t>(-</a:t>
            </a:r>
            <a:r>
              <a:rPr lang="fr-FR" sz="2000" dirty="0">
                <a:solidFill>
                  <a:srgbClr val="E8750C"/>
                </a:solidFill>
              </a:rPr>
              <a:t>23</a:t>
            </a:r>
            <a:r>
              <a:rPr lang="fr-FR" sz="2000" dirty="0" smtClean="0">
                <a:solidFill>
                  <a:srgbClr val="E8750C"/>
                </a:solidFill>
              </a:rPr>
              <a:t>%) </a:t>
            </a:r>
          </a:p>
          <a:p>
            <a:r>
              <a:rPr lang="fr-FR" sz="2000" dirty="0">
                <a:solidFill>
                  <a:srgbClr val="E8750C"/>
                </a:solidFill>
              </a:rPr>
              <a:t>44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(-73%) 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56 % are Nan (-19%)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10,93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6,22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146" name="Picture 2" descr="F:\Nicolas\Documents\OpenClassRoom\Projet 2 - donnees nutritionnelles\nan_count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03740"/>
            <a:ext cx="4695900" cy="31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Histogramme : données catégoriques</a:t>
            </a:r>
          </a:p>
          <a:p>
            <a:r>
              <a:rPr lang="fr-FR" sz="2000" dirty="0" err="1" smtClean="0">
                <a:solidFill>
                  <a:srgbClr val="E8750C"/>
                </a:solidFill>
              </a:rPr>
              <a:t>Violinplot</a:t>
            </a:r>
            <a:r>
              <a:rPr lang="fr-FR" sz="2000" dirty="0" smtClean="0">
                <a:solidFill>
                  <a:srgbClr val="E8750C"/>
                </a:solidFill>
              </a:rPr>
              <a:t> : données continues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Pie : données presque binaires</a:t>
            </a:r>
          </a:p>
          <a:p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81348" r="7867" b="14254"/>
          <a:stretch/>
        </p:blipFill>
        <p:spPr bwMode="auto">
          <a:xfrm>
            <a:off x="5343168" y="2499742"/>
            <a:ext cx="3683416" cy="19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hist_cat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50649" r="6233" b="37804"/>
          <a:stretch/>
        </p:blipFill>
        <p:spPr bwMode="auto">
          <a:xfrm>
            <a:off x="1691680" y="2355726"/>
            <a:ext cx="1751422" cy="2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ingredients_that_may_be_from_palm_oil_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20" y="2664662"/>
            <a:ext cx="2128576" cy="14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Analyse de </a:t>
            </a:r>
            <a:r>
              <a:rPr lang="fr-FR" sz="2000" dirty="0" err="1" smtClean="0">
                <a:solidFill>
                  <a:srgbClr val="E8750C"/>
                </a:solidFill>
              </a:rPr>
              <a:t>Correlation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b9 &amp; </a:t>
            </a:r>
            <a:r>
              <a:rPr lang="fr-FR" sz="1600" dirty="0" err="1" smtClean="0">
                <a:solidFill>
                  <a:srgbClr val="E8750C"/>
                </a:solidFill>
              </a:rPr>
              <a:t>folates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Ligne fruit, </a:t>
            </a:r>
            <a:r>
              <a:rPr lang="fr-FR" sz="1600" dirty="0" err="1" smtClean="0">
                <a:solidFill>
                  <a:srgbClr val="E8750C"/>
                </a:solidFill>
              </a:rPr>
              <a:t>veget</a:t>
            </a:r>
            <a:r>
              <a:rPr lang="fr-FR" sz="1600" dirty="0" smtClean="0">
                <a:solidFill>
                  <a:srgbClr val="E8750C"/>
                </a:solidFill>
              </a:rPr>
              <a:t>. &amp; </a:t>
            </a:r>
            <a:r>
              <a:rPr lang="fr-FR" sz="1600" dirty="0" err="1" smtClean="0">
                <a:solidFill>
                  <a:srgbClr val="E8750C"/>
                </a:solidFill>
              </a:rPr>
              <a:t>nuts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E et 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Energie et magnésium, </a:t>
            </a:r>
          </a:p>
          <a:p>
            <a:pPr marL="457200" lvl="1" indent="0">
              <a:buNone/>
            </a:pPr>
            <a:r>
              <a:rPr lang="fr-FR" sz="1600" dirty="0" smtClean="0">
                <a:solidFill>
                  <a:srgbClr val="E8750C"/>
                </a:solidFill>
              </a:rPr>
              <a:t>       potassium, phosphore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Sucres et carbohydrates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Autres analyses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correlatio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r="13241"/>
          <a:stretch/>
        </p:blipFill>
        <p:spPr bwMode="auto">
          <a:xfrm>
            <a:off x="5183443" y="1059582"/>
            <a:ext cx="3960558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873</Words>
  <Application>Microsoft Office PowerPoint</Application>
  <PresentationFormat>Affichage à l'écran (16:9)</PresentationFormat>
  <Paragraphs>432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Exploitation</vt:lpstr>
      <vt:lpstr>Exploitation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60</cp:revision>
  <dcterms:created xsi:type="dcterms:W3CDTF">2017-11-17T16:33:28Z</dcterms:created>
  <dcterms:modified xsi:type="dcterms:W3CDTF">2017-11-18T12:55:39Z</dcterms:modified>
</cp:coreProperties>
</file>