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72" r:id="rId10"/>
    <p:sldId id="273" r:id="rId11"/>
    <p:sldId id="274" r:id="rId12"/>
    <p:sldId id="268" r:id="rId13"/>
    <p:sldId id="270" r:id="rId14"/>
    <p:sldId id="271" r:id="rId15"/>
    <p:sldId id="277" r:id="rId16"/>
    <p:sldId id="275" r:id="rId17"/>
    <p:sldId id="276" r:id="rId18"/>
    <p:sldId id="278" r:id="rId19"/>
    <p:sldId id="279" r:id="rId20"/>
    <p:sldId id="282" r:id="rId21"/>
    <p:sldId id="283" r:id="rId22"/>
    <p:sldId id="281" r:id="rId23"/>
    <p:sldId id="280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0C"/>
    <a:srgbClr val="950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144" y="-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492E5-39EF-4EC5-9E99-7F0DBC26806B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3AC48-BB5B-4E19-BF08-6F5DD84A7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0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AC48-BB5B-4E19-BF08-6F5DD84A77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0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F02A-33DF-42A4-9F54-2DFA5B84052E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5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84F6-C923-4306-BC74-6AA1A26D5992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A1C8-56AA-40E0-92DC-CCF13B41CFF7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0647-CE4F-4B82-BC14-997434234D2E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A1C6-1D15-44B1-8495-DE2EC5425D2F}" type="datetime1">
              <a:rPr lang="fr-FR" smtClean="0"/>
              <a:t>27/11/2017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B07A-1301-4558-A6E0-D7A436826ECB}" type="datetime1">
              <a:rPr lang="fr-FR" smtClean="0"/>
              <a:t>27/11/2017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6315-9A1E-41E9-BC28-33D394163B67}" type="datetime1">
              <a:rPr lang="fr-FR" smtClean="0"/>
              <a:t>27/11/2017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85C-1960-4CA0-B72B-A39E81C20158}" type="datetime1">
              <a:rPr lang="fr-FR" smtClean="0"/>
              <a:t>27/11/2017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4C0-C539-4FC5-A6ED-ABABD975303B}" type="datetime1">
              <a:rPr lang="fr-FR" smtClean="0"/>
              <a:t>27/11/2017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1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F3C9-8121-4DF6-9420-FBC4A08EF57A}" type="datetime1">
              <a:rPr lang="fr-FR" smtClean="0"/>
              <a:t>27/11/2017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2">
                <a:tint val="80000"/>
                <a:satMod val="300000"/>
                <a:lumMod val="1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29EF-B01B-4D4B-83A1-AFBB7696C373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95023C"/>
                </a:solidFill>
                <a:latin typeface="Lato" pitchFamily="34" charset="0"/>
              </a:rPr>
              <a:t>Parcours Data </a:t>
            </a:r>
            <a:r>
              <a:rPr lang="fr-FR" dirty="0" err="1" smtClean="0">
                <a:solidFill>
                  <a:srgbClr val="95023C"/>
                </a:solidFill>
                <a:latin typeface="Lato" pitchFamily="34" charset="0"/>
              </a:rPr>
              <a:t>Scientist</a:t>
            </a:r>
            <a:endParaRPr lang="fr-FR" dirty="0">
              <a:solidFill>
                <a:srgbClr val="95023C"/>
              </a:solidFill>
              <a:latin typeface="Lato" pitchFamily="34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59632" y="2664495"/>
            <a:ext cx="6624736" cy="1752600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Projet 4 :</a:t>
            </a:r>
          </a:p>
          <a:p>
            <a:r>
              <a:rPr lang="fr-FR" dirty="0">
                <a:solidFill>
                  <a:srgbClr val="E8750C"/>
                </a:solidFill>
                <a:latin typeface="Lato" pitchFamily="34" charset="0"/>
              </a:rPr>
              <a:t>Anticipez le retard de vol des avions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216-1A7A-4497-A719-EFC0618782F4}" type="datetime1">
              <a:rPr lang="fr-FR" smtClean="0">
                <a:solidFill>
                  <a:srgbClr val="95023C"/>
                </a:solidFill>
              </a:rPr>
              <a:t>27/11/2017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F:\Nicolas\Desktop\LogoC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1115"/>
            <a:ext cx="179273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esktop\Logo_OpenClassroo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23" y="31115"/>
            <a:ext cx="152833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Votre chauffeur vous attends même avec du retar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005064"/>
            <a:ext cx="335172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Par heure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Linéarisation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X = abs(X-15)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Assez stable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Pas encodé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F:\Nicolas\Documents\OpenClassRoom\Projet 4 - retard avion\reg_lat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5" t="8239" r="8188" b="8149"/>
          <a:stretch/>
        </p:blipFill>
        <p:spPr bwMode="auto">
          <a:xfrm>
            <a:off x="3707905" y="2121034"/>
            <a:ext cx="5432668" cy="404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Par heure et date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Peu </a:t>
            </a:r>
            <a:r>
              <a:rPr lang="fr-FR" sz="2000" dirty="0" smtClean="0">
                <a:solidFill>
                  <a:srgbClr val="E8750C"/>
                </a:solidFill>
              </a:rPr>
              <a:t>d’</a:t>
            </a:r>
            <a:r>
              <a:rPr lang="fr-FR" sz="2000" dirty="0" err="1" smtClean="0">
                <a:solidFill>
                  <a:srgbClr val="E8750C"/>
                </a:solidFill>
              </a:rPr>
              <a:t>interêt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Impact de l’heure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Régulier par jours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7170" name="Picture 2" descr="F:\Nicolas\Documents\OpenClassRoom\Projet 4 - retard avion\joinplot_date_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268760"/>
            <a:ext cx="4976936" cy="49769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7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Jour de la semaine</a:t>
            </a:r>
          </a:p>
          <a:p>
            <a:pPr lvl="1"/>
            <a:endParaRPr lang="fr-FR" sz="24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2" name="Picture 4" descr="F:\Nicolas\Documents\OpenClassRoom\Projet 4 - retard avion\day_lat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14854"/>
            <a:ext cx="6191374" cy="464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75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Jour et Mois de l’année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Très irrégulier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Pic Juin/Juillet/Aout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Pic vers </a:t>
            </a:r>
            <a:r>
              <a:rPr lang="fr-FR" sz="2000" dirty="0" err="1" smtClean="0">
                <a:solidFill>
                  <a:srgbClr val="E8750C"/>
                </a:solidFill>
              </a:rPr>
              <a:t>noel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2"/>
            <a:endParaRPr lang="fr-FR" sz="2000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Possibilité OHE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31 + 12 dimensions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Solution 1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 descr="F:\Nicolas\Documents\OpenClassRoom\Projet 4 - retard avion\joinplot_date_month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88840"/>
            <a:ext cx="4384650" cy="438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4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Par semaine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Irrégulier mais peu variable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Pic Juin/Juillet/Aout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Pic vers noël</a:t>
            </a:r>
          </a:p>
          <a:p>
            <a:pPr lvl="2"/>
            <a:endParaRPr lang="fr-FR" sz="2000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Possibilité OHE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53 dimensions</a:t>
            </a:r>
          </a:p>
          <a:p>
            <a:pPr lvl="2"/>
            <a:r>
              <a:rPr lang="fr-FR" dirty="0">
                <a:solidFill>
                  <a:srgbClr val="E8750C"/>
                </a:solidFill>
              </a:rPr>
              <a:t>Solution 2</a:t>
            </a:r>
          </a:p>
          <a:p>
            <a:pPr lvl="2"/>
            <a:endParaRPr lang="fr-FR" sz="20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8" name="Picture 2" descr="F:\Nicolas\Documents\OpenClassRoom\Projet 4 - retard avion\week_lat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524590"/>
            <a:ext cx="5814392" cy="436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80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Nicolas\Documents\OpenClassRoom\InitiationMachineLearning-Python-3-scikit-overview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>
                  <a:alpha val="96863"/>
                </a:srgbClr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827924"/>
            <a:ext cx="4665340" cy="258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>
                <a:solidFill>
                  <a:srgbClr val="E8750C"/>
                </a:solidFill>
              </a:rPr>
              <a:t>Choix des modèles</a:t>
            </a:r>
          </a:p>
          <a:p>
            <a:pPr lvl="1"/>
            <a:r>
              <a:rPr lang="fr-FR" sz="2400" dirty="0" err="1" smtClean="0">
                <a:solidFill>
                  <a:srgbClr val="E8750C"/>
                </a:solidFill>
              </a:rPr>
              <a:t>Std</a:t>
            </a:r>
            <a:r>
              <a:rPr lang="fr-FR" sz="2400" dirty="0" smtClean="0">
                <a:solidFill>
                  <a:srgbClr val="E8750C"/>
                </a:solidFill>
              </a:rPr>
              <a:t>. </a:t>
            </a:r>
            <a:r>
              <a:rPr lang="fr-FR" sz="2400" dirty="0" err="1" smtClean="0">
                <a:solidFill>
                  <a:srgbClr val="E8750C"/>
                </a:solidFill>
              </a:rPr>
              <a:t>Regression</a:t>
            </a:r>
            <a:r>
              <a:rPr lang="fr-FR" sz="2400" dirty="0" smtClean="0">
                <a:solidFill>
                  <a:srgbClr val="E8750C"/>
                </a:solidFill>
              </a:rPr>
              <a:t> </a:t>
            </a:r>
            <a:r>
              <a:rPr lang="fr-FR" sz="2400" dirty="0" err="1" smtClean="0">
                <a:solidFill>
                  <a:srgbClr val="E8750C"/>
                </a:solidFill>
              </a:rPr>
              <a:t>Lineaire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Batch GD </a:t>
            </a:r>
            <a:r>
              <a:rPr lang="fr-FR" sz="2400" dirty="0" err="1" smtClean="0">
                <a:solidFill>
                  <a:srgbClr val="E8750C"/>
                </a:solidFill>
              </a:rPr>
              <a:t>Regressor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 err="1" smtClean="0">
                <a:solidFill>
                  <a:srgbClr val="E8750C"/>
                </a:solidFill>
              </a:rPr>
              <a:t>Stochastic</a:t>
            </a:r>
            <a:r>
              <a:rPr lang="fr-FR" sz="2400" dirty="0" smtClean="0">
                <a:solidFill>
                  <a:srgbClr val="E8750C"/>
                </a:solidFill>
              </a:rPr>
              <a:t> GD </a:t>
            </a:r>
            <a:r>
              <a:rPr lang="fr-FR" sz="2400" dirty="0" err="1" smtClean="0">
                <a:solidFill>
                  <a:srgbClr val="E8750C"/>
                </a:solidFill>
              </a:rPr>
              <a:t>Regressor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 err="1" smtClean="0">
                <a:solidFill>
                  <a:srgbClr val="E8750C"/>
                </a:solidFill>
              </a:rPr>
              <a:t>Boosting</a:t>
            </a:r>
            <a:r>
              <a:rPr lang="fr-FR" sz="2400" dirty="0" smtClean="0">
                <a:solidFill>
                  <a:srgbClr val="E8750C"/>
                </a:solidFill>
              </a:rPr>
              <a:t> (avec SGD Reg.)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Ensembles Learning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Simple ANN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KNN </a:t>
            </a:r>
            <a:r>
              <a:rPr lang="fr-FR" sz="2400" dirty="0" err="1" smtClean="0">
                <a:solidFill>
                  <a:srgbClr val="E8750C"/>
                </a:solidFill>
              </a:rPr>
              <a:t>Regression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SVM </a:t>
            </a:r>
            <a:r>
              <a:rPr lang="fr-FR" sz="2400" dirty="0" err="1" smtClean="0">
                <a:solidFill>
                  <a:srgbClr val="E8750C"/>
                </a:solidFill>
              </a:rPr>
              <a:t>Regression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58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smtClean="0"/>
              <a:t>Modèle Jour / mois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5,25 millions de lignes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55 </a:t>
            </a:r>
            <a:r>
              <a:rPr lang="fr-FR" sz="2000" dirty="0" err="1" smtClean="0">
                <a:solidFill>
                  <a:srgbClr val="E8750C"/>
                </a:solidFill>
              </a:rPr>
              <a:t>features</a:t>
            </a:r>
            <a:r>
              <a:rPr lang="fr-FR" sz="2000" dirty="0" smtClean="0">
                <a:solidFill>
                  <a:srgbClr val="E8750C"/>
                </a:solidFill>
              </a:rPr>
              <a:t> ( dont 51 OHE)</a:t>
            </a:r>
          </a:p>
          <a:p>
            <a:pPr lvl="1"/>
            <a:r>
              <a:rPr lang="fr-FR" sz="1800" dirty="0" err="1" smtClean="0">
                <a:solidFill>
                  <a:srgbClr val="E8750C"/>
                </a:solidFill>
              </a:rPr>
              <a:t>sparse</a:t>
            </a:r>
            <a:r>
              <a:rPr lang="fr-FR" sz="1800" dirty="0" smtClean="0">
                <a:solidFill>
                  <a:srgbClr val="E8750C"/>
                </a:solidFill>
              </a:rPr>
              <a:t> matrices</a:t>
            </a:r>
          </a:p>
          <a:p>
            <a:pPr lvl="2"/>
            <a:endParaRPr lang="fr-FR" dirty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 smtClean="0"/>
              <a:t>Modèle Semaines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1800" dirty="0">
                <a:solidFill>
                  <a:srgbClr val="E8750C"/>
                </a:solidFill>
              </a:rPr>
              <a:t>5,25 millions de lignes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65 </a:t>
            </a:r>
            <a:r>
              <a:rPr lang="fr-FR" sz="2000" dirty="0" err="1">
                <a:solidFill>
                  <a:srgbClr val="E8750C"/>
                </a:solidFill>
              </a:rPr>
              <a:t>features</a:t>
            </a:r>
            <a:r>
              <a:rPr lang="fr-FR" sz="2000" dirty="0">
                <a:solidFill>
                  <a:srgbClr val="E8750C"/>
                </a:solidFill>
              </a:rPr>
              <a:t> ( dont </a:t>
            </a:r>
            <a:r>
              <a:rPr lang="fr-FR" sz="2000" dirty="0" smtClean="0">
                <a:solidFill>
                  <a:srgbClr val="E8750C"/>
                </a:solidFill>
              </a:rPr>
              <a:t>61 </a:t>
            </a:r>
            <a:r>
              <a:rPr lang="fr-FR" sz="2000" dirty="0">
                <a:solidFill>
                  <a:srgbClr val="E8750C"/>
                </a:solidFill>
              </a:rPr>
              <a:t>OHE)</a:t>
            </a:r>
          </a:p>
          <a:p>
            <a:pPr lvl="1"/>
            <a:r>
              <a:rPr lang="fr-FR" sz="1800" dirty="0" err="1">
                <a:solidFill>
                  <a:srgbClr val="E8750C"/>
                </a:solidFill>
              </a:rPr>
              <a:t>sparse</a:t>
            </a:r>
            <a:r>
              <a:rPr lang="fr-FR" sz="1800" dirty="0">
                <a:solidFill>
                  <a:srgbClr val="E8750C"/>
                </a:solidFill>
              </a:rPr>
              <a:t> matrices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7" name="Picture 3" descr="F:\Nicolas\Documents\OpenClassRoom\Projet 4 - retard avion\performance_tes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24944"/>
            <a:ext cx="5328592" cy="355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Modèle choisi – </a:t>
            </a:r>
            <a:r>
              <a:rPr lang="fr-FR" sz="2400" u="sng" dirty="0" smtClean="0">
                <a:solidFill>
                  <a:srgbClr val="E8750C"/>
                </a:solidFill>
              </a:rPr>
              <a:t>Semaines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Plus logique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Meilleur ANN/SGD </a:t>
            </a:r>
            <a:r>
              <a:rPr lang="fr-FR" sz="2000" dirty="0" err="1" smtClean="0">
                <a:solidFill>
                  <a:srgbClr val="E8750C"/>
                </a:solidFill>
              </a:rPr>
              <a:t>Regressor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2"/>
            <a:r>
              <a:rPr lang="fr-FR" sz="1800" dirty="0" smtClean="0">
                <a:solidFill>
                  <a:srgbClr val="E8750C"/>
                </a:solidFill>
              </a:rPr>
              <a:t>Doutes sur le </a:t>
            </a:r>
            <a:r>
              <a:rPr lang="fr-FR" sz="1800" dirty="0" err="1" smtClean="0">
                <a:solidFill>
                  <a:srgbClr val="E8750C"/>
                </a:solidFill>
              </a:rPr>
              <a:t>Boosting</a:t>
            </a:r>
            <a:endParaRPr lang="fr-FR" sz="2000" dirty="0">
              <a:solidFill>
                <a:srgbClr val="E8750C"/>
              </a:solidFill>
            </a:endParaRPr>
          </a:p>
          <a:p>
            <a:r>
              <a:rPr lang="fr-FR" sz="2400" dirty="0" smtClean="0">
                <a:solidFill>
                  <a:srgbClr val="E8750C"/>
                </a:solidFill>
              </a:rPr>
              <a:t>SGD </a:t>
            </a:r>
            <a:r>
              <a:rPr lang="fr-FR" sz="2400" dirty="0" err="1" smtClean="0">
                <a:solidFill>
                  <a:srgbClr val="E8750C"/>
                </a:solidFill>
              </a:rPr>
              <a:t>Regressor</a:t>
            </a:r>
            <a:r>
              <a:rPr lang="fr-FR" sz="2400" dirty="0" smtClean="0">
                <a:solidFill>
                  <a:srgbClr val="E8750C"/>
                </a:solidFill>
              </a:rPr>
              <a:t> &amp; </a:t>
            </a:r>
            <a:r>
              <a:rPr lang="fr-FR" sz="2400" dirty="0" err="1" smtClean="0">
                <a:solidFill>
                  <a:srgbClr val="E8750C"/>
                </a:solidFill>
              </a:rPr>
              <a:t>Boosting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Optimisation au </a:t>
            </a:r>
            <a:r>
              <a:rPr lang="fr-FR" sz="2000" dirty="0" err="1" smtClean="0">
                <a:solidFill>
                  <a:srgbClr val="E8750C"/>
                </a:solidFill>
              </a:rPr>
              <a:t>Grid</a:t>
            </a:r>
            <a:r>
              <a:rPr lang="fr-FR" sz="2000" dirty="0" smtClean="0">
                <a:solidFill>
                  <a:srgbClr val="E8750C"/>
                </a:solidFill>
              </a:rPr>
              <a:t> </a:t>
            </a:r>
            <a:r>
              <a:rPr lang="fr-FR" sz="2000" dirty="0" err="1" smtClean="0">
                <a:solidFill>
                  <a:srgbClr val="E8750C"/>
                </a:solidFill>
              </a:rPr>
              <a:t>Search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Test avec ou sans OHE Groupe </a:t>
            </a:r>
            <a:r>
              <a:rPr lang="fr-FR" sz="2000" dirty="0" err="1" smtClean="0">
                <a:solidFill>
                  <a:srgbClr val="E8750C"/>
                </a:solidFill>
              </a:rPr>
              <a:t>Aeroport</a:t>
            </a:r>
            <a:endParaRPr lang="fr-FR" sz="20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99592" y="4319225"/>
            <a:ext cx="5400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"</a:t>
            </a:r>
            <a:r>
              <a:rPr lang="fr-FR" sz="1600" dirty="0" err="1"/>
              <a:t>loss</a:t>
            </a:r>
            <a:r>
              <a:rPr lang="fr-FR" sz="1600" dirty="0"/>
              <a:t>" : </a:t>
            </a:r>
            <a:r>
              <a:rPr lang="fr-FR" sz="1600" dirty="0" smtClean="0"/>
              <a:t>               </a:t>
            </a:r>
            <a:r>
              <a:rPr lang="fr-FR" sz="1600" dirty="0" err="1" smtClean="0"/>
              <a:t>huber</a:t>
            </a:r>
            <a:endParaRPr lang="fr-FR" sz="1600" dirty="0"/>
          </a:p>
          <a:p>
            <a:r>
              <a:rPr lang="fr-FR" sz="1600" dirty="0"/>
              <a:t> "</a:t>
            </a:r>
            <a:r>
              <a:rPr lang="fr-FR" sz="1600" dirty="0" err="1"/>
              <a:t>max_iter</a:t>
            </a:r>
            <a:r>
              <a:rPr lang="fr-FR" sz="1600" dirty="0"/>
              <a:t>": </a:t>
            </a:r>
            <a:r>
              <a:rPr lang="fr-FR" sz="1600" dirty="0" smtClean="0"/>
              <a:t>    3</a:t>
            </a:r>
            <a:r>
              <a:rPr lang="fr-FR" sz="1600" dirty="0"/>
              <a:t>, 5, </a:t>
            </a:r>
            <a:r>
              <a:rPr lang="fr-FR" sz="1600" dirty="0" smtClean="0"/>
              <a:t>10</a:t>
            </a:r>
            <a:endParaRPr lang="fr-FR" sz="1600" dirty="0"/>
          </a:p>
          <a:p>
            <a:r>
              <a:rPr lang="fr-FR" sz="1600" dirty="0"/>
              <a:t>"penalty" : </a:t>
            </a:r>
            <a:r>
              <a:rPr lang="fr-FR" sz="1600" dirty="0" smtClean="0"/>
              <a:t>       Aucune</a:t>
            </a:r>
            <a:r>
              <a:rPr lang="fr-FR" sz="1600" dirty="0"/>
              <a:t>, l2,  l1, </a:t>
            </a:r>
            <a:r>
              <a:rPr lang="fr-FR" sz="1600" dirty="0" err="1"/>
              <a:t>elasticnet</a:t>
            </a:r>
            <a:endParaRPr lang="fr-FR" sz="1600" dirty="0"/>
          </a:p>
          <a:p>
            <a:r>
              <a:rPr lang="fr-FR" sz="1600" dirty="0"/>
              <a:t>"l1_ratio" : </a:t>
            </a:r>
            <a:r>
              <a:rPr lang="fr-FR" sz="1600" dirty="0" smtClean="0"/>
              <a:t>       0.15</a:t>
            </a:r>
            <a:r>
              <a:rPr lang="fr-FR" sz="1600" dirty="0"/>
              <a:t>, 0.50, 0.85</a:t>
            </a:r>
          </a:p>
          <a:p>
            <a:endParaRPr lang="fr-FR" sz="1600" dirty="0"/>
          </a:p>
          <a:p>
            <a:r>
              <a:rPr lang="fr-FR" sz="1600" dirty="0" smtClean="0"/>
              <a:t>"</a:t>
            </a:r>
            <a:r>
              <a:rPr lang="fr-FR" sz="1600" dirty="0" err="1"/>
              <a:t>base_estimator</a:t>
            </a:r>
            <a:r>
              <a:rPr lang="fr-FR" sz="1600" dirty="0"/>
              <a:t>" : </a:t>
            </a:r>
            <a:r>
              <a:rPr lang="fr-FR" sz="1600" dirty="0" smtClean="0"/>
              <a:t>    </a:t>
            </a:r>
            <a:r>
              <a:rPr lang="fr-FR" sz="1600" dirty="0" err="1" smtClean="0"/>
              <a:t>SGDRegressor</a:t>
            </a:r>
            <a:r>
              <a:rPr lang="fr-FR" sz="1600" dirty="0" smtClean="0"/>
              <a:t>(</a:t>
            </a:r>
            <a:r>
              <a:rPr lang="fr-FR" sz="1600" dirty="0" err="1" smtClean="0"/>
              <a:t>best_params_SGDR</a:t>
            </a:r>
            <a:r>
              <a:rPr lang="fr-FR" sz="1600" dirty="0" smtClean="0"/>
              <a:t>)</a:t>
            </a:r>
            <a:endParaRPr lang="fr-FR" sz="1600" dirty="0"/>
          </a:p>
          <a:p>
            <a:r>
              <a:rPr lang="fr-FR" sz="1600" dirty="0" smtClean="0"/>
              <a:t>"</a:t>
            </a:r>
            <a:r>
              <a:rPr lang="fr-FR" sz="1600" dirty="0" err="1"/>
              <a:t>n_estimators</a:t>
            </a:r>
            <a:r>
              <a:rPr lang="fr-FR" sz="1600" dirty="0"/>
              <a:t>" : </a:t>
            </a:r>
            <a:r>
              <a:rPr lang="fr-FR" sz="1600" dirty="0" smtClean="0"/>
              <a:t>         2</a:t>
            </a:r>
            <a:r>
              <a:rPr lang="fr-FR" sz="1600" dirty="0"/>
              <a:t>, 5, 10, </a:t>
            </a:r>
            <a:r>
              <a:rPr lang="fr-FR" sz="1600" dirty="0" smtClean="0"/>
              <a:t>20</a:t>
            </a:r>
            <a:endParaRPr lang="fr-FR" sz="1600" dirty="0"/>
          </a:p>
          <a:p>
            <a:r>
              <a:rPr lang="fr-FR" sz="1600" dirty="0" smtClean="0"/>
              <a:t>"</a:t>
            </a:r>
            <a:r>
              <a:rPr lang="fr-FR" sz="1600" dirty="0" err="1"/>
              <a:t>loss</a:t>
            </a:r>
            <a:r>
              <a:rPr lang="fr-FR" sz="1600" dirty="0"/>
              <a:t>" : </a:t>
            </a:r>
            <a:r>
              <a:rPr lang="fr-FR" sz="1600" dirty="0" smtClean="0"/>
              <a:t>                             </a:t>
            </a:r>
            <a:r>
              <a:rPr lang="fr-FR" sz="1600" dirty="0" err="1" smtClean="0"/>
              <a:t>linear</a:t>
            </a:r>
            <a:r>
              <a:rPr lang="fr-FR" sz="1600" dirty="0" smtClean="0"/>
              <a:t>, square</a:t>
            </a:r>
            <a:r>
              <a:rPr lang="fr-FR" sz="1600" dirty="0"/>
              <a:t>,</a:t>
            </a:r>
            <a:r>
              <a:rPr lang="fr-FR" sz="1600" dirty="0" smtClean="0"/>
              <a:t>  </a:t>
            </a:r>
            <a:r>
              <a:rPr lang="fr-FR" sz="1600" dirty="0" err="1" smtClean="0"/>
              <a:t>exponential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8969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Résultats :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Objectif : Prédire les petits retard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Métrique : MAE (MSLE possible aussi)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Si MAE identique</a:t>
            </a:r>
          </a:p>
          <a:p>
            <a:pPr lvl="3"/>
            <a:r>
              <a:rPr lang="fr-FR" sz="1200" dirty="0" smtClean="0">
                <a:solidFill>
                  <a:srgbClr val="E8750C"/>
                </a:solidFill>
              </a:rPr>
              <a:t>MSE/RMSE</a:t>
            </a:r>
          </a:p>
          <a:p>
            <a:pPr lvl="3"/>
            <a:endParaRPr lang="fr-FR" sz="1200" dirty="0">
              <a:solidFill>
                <a:srgbClr val="E8750C"/>
              </a:solidFill>
            </a:endParaRPr>
          </a:p>
          <a:p>
            <a:pPr lvl="1"/>
            <a:r>
              <a:rPr lang="fr-FR" sz="2000" dirty="0">
                <a:solidFill>
                  <a:srgbClr val="E8750C"/>
                </a:solidFill>
              </a:rPr>
              <a:t>MAE : 10.2008 </a:t>
            </a:r>
            <a:r>
              <a:rPr lang="fr-FR" sz="2000" dirty="0" smtClean="0">
                <a:solidFill>
                  <a:srgbClr val="E8750C"/>
                </a:solidFill>
              </a:rPr>
              <a:t>   (</a:t>
            </a:r>
            <a:r>
              <a:rPr lang="fr-FR" sz="2000" dirty="0">
                <a:solidFill>
                  <a:srgbClr val="E8750C"/>
                </a:solidFill>
              </a:rPr>
              <a:t>9.9598)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>
                <a:solidFill>
                  <a:srgbClr val="E8750C"/>
                </a:solidFill>
              </a:rPr>
              <a:t>MSE : 875.1533 </a:t>
            </a:r>
            <a:r>
              <a:rPr lang="fr-FR" sz="2000" dirty="0" smtClean="0">
                <a:solidFill>
                  <a:srgbClr val="E8750C"/>
                </a:solidFill>
              </a:rPr>
              <a:t> (</a:t>
            </a:r>
            <a:r>
              <a:rPr lang="fr-FR" sz="2000" dirty="0">
                <a:solidFill>
                  <a:srgbClr val="E8750C"/>
                </a:solidFill>
              </a:rPr>
              <a:t>845.0382)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RMSE : 29.5830  (29.06)</a:t>
            </a:r>
          </a:p>
          <a:p>
            <a:pPr lvl="1"/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err="1" smtClean="0">
                <a:solidFill>
                  <a:srgbClr val="E8750C"/>
                </a:solidFill>
              </a:rPr>
              <a:t>AdaBoost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2 estimateurs</a:t>
            </a:r>
          </a:p>
          <a:p>
            <a:pPr lvl="2"/>
            <a:r>
              <a:rPr lang="fr-FR" sz="1600" dirty="0" err="1" smtClean="0">
                <a:solidFill>
                  <a:srgbClr val="E8750C"/>
                </a:solidFill>
              </a:rPr>
              <a:t>Loss</a:t>
            </a:r>
            <a:r>
              <a:rPr lang="fr-FR" sz="1600" dirty="0" smtClean="0">
                <a:solidFill>
                  <a:srgbClr val="E8750C"/>
                </a:solidFill>
              </a:rPr>
              <a:t> </a:t>
            </a:r>
            <a:r>
              <a:rPr lang="fr-FR" sz="1600" dirty="0">
                <a:solidFill>
                  <a:srgbClr val="E8750C"/>
                </a:solidFill>
              </a:rPr>
              <a:t>: </a:t>
            </a:r>
            <a:r>
              <a:rPr lang="fr-FR" sz="1600" dirty="0" err="1">
                <a:solidFill>
                  <a:srgbClr val="E8750C"/>
                </a:solidFill>
              </a:rPr>
              <a:t>exponential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SGD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2"/>
            <a:r>
              <a:rPr lang="fr-FR" sz="1600" dirty="0">
                <a:solidFill>
                  <a:srgbClr val="E8750C"/>
                </a:solidFill>
              </a:rPr>
              <a:t>L1_ratio : 0,15</a:t>
            </a:r>
          </a:p>
          <a:p>
            <a:pPr lvl="2"/>
            <a:r>
              <a:rPr lang="fr-FR" sz="1600" dirty="0" err="1" smtClean="0">
                <a:solidFill>
                  <a:srgbClr val="E8750C"/>
                </a:solidFill>
              </a:rPr>
              <a:t>Iter</a:t>
            </a:r>
            <a:r>
              <a:rPr lang="fr-FR" sz="1600" dirty="0" smtClean="0">
                <a:solidFill>
                  <a:srgbClr val="E8750C"/>
                </a:solidFill>
              </a:rPr>
              <a:t> : 10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Penalty : Aucune</a:t>
            </a:r>
            <a:endParaRPr lang="fr-FR" sz="1600" dirty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818" y="3140968"/>
            <a:ext cx="5216702" cy="327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4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20000"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Ouverture à l’amélioration</a:t>
            </a:r>
            <a:endParaRPr lang="fr-FR" sz="2800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Objectif modèle linéaire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Autres solutions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Matrice Départ/Arrivé/jour/heure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311*310*365*24 = 844m de données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Possiblement des données manquantes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Modèle temporel simple</a:t>
            </a:r>
          </a:p>
          <a:p>
            <a:pPr lvl="3"/>
            <a:r>
              <a:rPr lang="fr-FR" dirty="0" err="1" smtClean="0">
                <a:solidFill>
                  <a:srgbClr val="E8750C"/>
                </a:solidFill>
              </a:rPr>
              <a:t>fbProphet</a:t>
            </a:r>
            <a:r>
              <a:rPr lang="fr-FR" dirty="0" smtClean="0">
                <a:solidFill>
                  <a:srgbClr val="E8750C"/>
                </a:solidFill>
              </a:rPr>
              <a:t> / ARIMA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« </a:t>
            </a:r>
            <a:r>
              <a:rPr lang="fr-FR" dirty="0" err="1" smtClean="0">
                <a:solidFill>
                  <a:srgbClr val="E8750C"/>
                </a:solidFill>
              </a:rPr>
              <a:t>Boosting</a:t>
            </a:r>
            <a:r>
              <a:rPr lang="fr-FR" dirty="0" smtClean="0">
                <a:solidFill>
                  <a:srgbClr val="E8750C"/>
                </a:solidFill>
              </a:rPr>
              <a:t> » temporel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Uniquement date/retard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RNN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LSTM/GRU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Aéroport de départ/arrivé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Nombre de vols au départ/heure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Compagnie choisie</a:t>
            </a:r>
            <a:endParaRPr lang="fr-FR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 descr="F:\Nicolas\Documents\OpenClassRoom\P4\img\retard_residuel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9" t="9175" r="7784" b="7492"/>
          <a:stretch/>
        </p:blipFill>
        <p:spPr bwMode="auto">
          <a:xfrm>
            <a:off x="6126096" y="3741595"/>
            <a:ext cx="2982408" cy="288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Nicolas\Documents\OpenClassRoom\P4\img\distrib_retard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1" t="9175" r="8051" b="8788"/>
          <a:stretch/>
        </p:blipFill>
        <p:spPr bwMode="auto">
          <a:xfrm>
            <a:off x="6155894" y="476672"/>
            <a:ext cx="2922812" cy="282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8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Présentation et Objectifs</a:t>
            </a: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>
                <a:solidFill>
                  <a:srgbClr val="E8750C"/>
                </a:solidFill>
              </a:rPr>
              <a:t>Modèle Mois/Date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>
                <a:solidFill>
                  <a:srgbClr val="E8750C"/>
                </a:solidFill>
              </a:rPr>
              <a:t>Modèle Semaine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Optimisation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API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Résultat de recherche d'images pour &quot;boarding pass USA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2564904"/>
            <a:ext cx="5217181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7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ARIMA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Création d’un </a:t>
            </a:r>
            <a:r>
              <a:rPr lang="fr-FR" sz="2000" dirty="0" err="1" smtClean="0">
                <a:solidFill>
                  <a:srgbClr val="E8750C"/>
                </a:solidFill>
              </a:rPr>
              <a:t>dataset</a:t>
            </a:r>
            <a:endParaRPr lang="fr-FR" sz="2000" dirty="0">
              <a:solidFill>
                <a:srgbClr val="E8750C"/>
              </a:solidFill>
            </a:endParaRP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Date / retard moyen (365 lignes)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Recherche de paramètre (p, q, r) par </a:t>
            </a:r>
            <a:r>
              <a:rPr lang="fr-FR" sz="2000" dirty="0" err="1" smtClean="0">
                <a:solidFill>
                  <a:srgbClr val="E8750C"/>
                </a:solidFill>
              </a:rPr>
              <a:t>grid</a:t>
            </a:r>
            <a:r>
              <a:rPr lang="fr-FR" sz="2000" dirty="0" smtClean="0">
                <a:solidFill>
                  <a:srgbClr val="E8750C"/>
                </a:solidFill>
              </a:rPr>
              <a:t> </a:t>
            </a:r>
            <a:r>
              <a:rPr lang="fr-FR" sz="2000" dirty="0" err="1" smtClean="0">
                <a:solidFill>
                  <a:srgbClr val="E8750C"/>
                </a:solidFill>
              </a:rPr>
              <a:t>search</a:t>
            </a:r>
            <a:r>
              <a:rPr lang="fr-FR" sz="2000" dirty="0" smtClean="0">
                <a:solidFill>
                  <a:srgbClr val="E8750C"/>
                </a:solidFill>
              </a:rPr>
              <a:t> (MAE/MSE)</a:t>
            </a:r>
          </a:p>
          <a:p>
            <a:pPr lvl="2"/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F:\Nicolas\Documents\OpenClassRoom\P4\img\arima_predicted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7" t="10262" r="9259" b="6559"/>
          <a:stretch/>
        </p:blipFill>
        <p:spPr bwMode="auto">
          <a:xfrm>
            <a:off x="467544" y="3140968"/>
            <a:ext cx="8136904" cy="334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228184" y="198884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MAE : </a:t>
            </a:r>
            <a:r>
              <a:rPr lang="fr-FR" dirty="0" smtClean="0"/>
              <a:t>5.66</a:t>
            </a:r>
          </a:p>
          <a:p>
            <a:r>
              <a:rPr lang="fr-FR" dirty="0"/>
              <a:t>MSE : </a:t>
            </a:r>
            <a:r>
              <a:rPr lang="fr-FR" dirty="0" smtClean="0"/>
              <a:t>65.99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0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ARIMA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Validation sur 6 mois 2017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Prédiction max sur 7j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Réutilisation des données 2016</a:t>
            </a:r>
          </a:p>
          <a:p>
            <a:pPr lvl="2"/>
            <a:endParaRPr lang="fr-FR" sz="16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F:\Nicolas\Documents\OpenClassRoom\P4\img\arima_2017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4" t="10764" r="9584" b="7986"/>
          <a:stretch/>
        </p:blipFill>
        <p:spPr bwMode="auto">
          <a:xfrm>
            <a:off x="395536" y="3068960"/>
            <a:ext cx="8276853" cy="335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228184" y="198884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MAE : </a:t>
            </a:r>
            <a:r>
              <a:rPr lang="fr-FR" dirty="0" smtClean="0"/>
              <a:t>4.96</a:t>
            </a:r>
          </a:p>
          <a:p>
            <a:r>
              <a:rPr lang="fr-FR" dirty="0"/>
              <a:t>MSE : 52.62</a:t>
            </a:r>
          </a:p>
        </p:txBody>
      </p:sp>
    </p:spTree>
    <p:extLst>
      <p:ext uri="{BB962C8B-B14F-4D97-AF65-F5344CB8AC3E}">
        <p14:creationId xmlns:p14="http://schemas.microsoft.com/office/powerpoint/2010/main" val="4304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API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Petit site </a:t>
            </a:r>
            <a:r>
              <a:rPr lang="fr-FR" sz="2400" dirty="0" err="1" smtClean="0">
                <a:solidFill>
                  <a:srgbClr val="E8750C"/>
                </a:solidFill>
              </a:rPr>
              <a:t>Flask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2"/>
            <a:r>
              <a:rPr lang="fr-FR" sz="1800" dirty="0" smtClean="0">
                <a:solidFill>
                  <a:srgbClr val="E8750C"/>
                </a:solidFill>
              </a:rPr>
              <a:t>Entrée</a:t>
            </a:r>
          </a:p>
          <a:p>
            <a:pPr lvl="3"/>
            <a:r>
              <a:rPr lang="fr-FR" sz="1400" dirty="0" smtClean="0">
                <a:solidFill>
                  <a:srgbClr val="E8750C"/>
                </a:solidFill>
              </a:rPr>
              <a:t>Date du vol</a:t>
            </a:r>
          </a:p>
          <a:p>
            <a:pPr lvl="3"/>
            <a:r>
              <a:rPr lang="fr-FR" sz="1400" dirty="0" smtClean="0">
                <a:solidFill>
                  <a:srgbClr val="E8750C"/>
                </a:solidFill>
              </a:rPr>
              <a:t>Heure du vol</a:t>
            </a:r>
          </a:p>
          <a:p>
            <a:pPr lvl="3"/>
            <a:r>
              <a:rPr lang="fr-FR" sz="1400" dirty="0" smtClean="0">
                <a:solidFill>
                  <a:srgbClr val="E8750C"/>
                </a:solidFill>
              </a:rPr>
              <a:t>Compagnie</a:t>
            </a:r>
          </a:p>
          <a:p>
            <a:pPr lvl="3"/>
            <a:r>
              <a:rPr lang="fr-FR" sz="1400" dirty="0" smtClean="0">
                <a:solidFill>
                  <a:srgbClr val="E8750C"/>
                </a:solidFill>
              </a:rPr>
              <a:t>Aéroport </a:t>
            </a:r>
            <a:r>
              <a:rPr lang="fr-FR" sz="1400" dirty="0" smtClean="0">
                <a:solidFill>
                  <a:srgbClr val="E8750C"/>
                </a:solidFill>
              </a:rPr>
              <a:t>de départ</a:t>
            </a:r>
          </a:p>
          <a:p>
            <a:pPr lvl="3"/>
            <a:r>
              <a:rPr lang="fr-FR" sz="1400" dirty="0" smtClean="0">
                <a:solidFill>
                  <a:srgbClr val="E8750C"/>
                </a:solidFill>
              </a:rPr>
              <a:t>Aéroport </a:t>
            </a:r>
            <a:r>
              <a:rPr lang="fr-FR" sz="1400" dirty="0" smtClean="0">
                <a:solidFill>
                  <a:srgbClr val="E8750C"/>
                </a:solidFill>
              </a:rPr>
              <a:t>d’arrivé</a:t>
            </a:r>
          </a:p>
          <a:p>
            <a:pPr lvl="2"/>
            <a:r>
              <a:rPr lang="fr-FR" sz="1800" dirty="0" err="1" smtClean="0">
                <a:solidFill>
                  <a:srgbClr val="E8750C"/>
                </a:solidFill>
              </a:rPr>
              <a:t>Requete</a:t>
            </a:r>
            <a:r>
              <a:rPr lang="fr-FR" sz="1800" dirty="0" smtClean="0">
                <a:solidFill>
                  <a:srgbClr val="E8750C"/>
                </a:solidFill>
              </a:rPr>
              <a:t> POST</a:t>
            </a:r>
          </a:p>
          <a:p>
            <a:pPr lvl="3"/>
            <a:r>
              <a:rPr lang="fr-FR" sz="1400" dirty="0" smtClean="0">
                <a:solidFill>
                  <a:srgbClr val="E8750C"/>
                </a:solidFill>
              </a:rPr>
              <a:t>Pas de contrôle des inputs</a:t>
            </a:r>
          </a:p>
          <a:p>
            <a:pPr lvl="3"/>
            <a:r>
              <a:rPr lang="fr-FR" sz="1400" dirty="0" smtClean="0">
                <a:solidFill>
                  <a:srgbClr val="E8750C"/>
                </a:solidFill>
              </a:rPr>
              <a:t>Encodage (OHE)</a:t>
            </a:r>
          </a:p>
          <a:p>
            <a:pPr lvl="3"/>
            <a:r>
              <a:rPr lang="fr-FR" sz="1400" dirty="0" err="1" smtClean="0">
                <a:solidFill>
                  <a:srgbClr val="E8750C"/>
                </a:solidFill>
              </a:rPr>
              <a:t>Scaler</a:t>
            </a:r>
            <a:r>
              <a:rPr lang="fr-FR" sz="1400" dirty="0" smtClean="0">
                <a:solidFill>
                  <a:srgbClr val="E8750C"/>
                </a:solidFill>
              </a:rPr>
              <a:t> </a:t>
            </a:r>
            <a:r>
              <a:rPr lang="fr-FR" sz="1400" dirty="0" err="1" smtClean="0">
                <a:solidFill>
                  <a:srgbClr val="E8750C"/>
                </a:solidFill>
              </a:rPr>
              <a:t>saved</a:t>
            </a:r>
            <a:endParaRPr lang="fr-FR" sz="1400" dirty="0" smtClean="0">
              <a:solidFill>
                <a:srgbClr val="E8750C"/>
              </a:solidFill>
            </a:endParaRPr>
          </a:p>
          <a:p>
            <a:pPr lvl="3"/>
            <a:r>
              <a:rPr lang="fr-FR" sz="1400" dirty="0" smtClean="0">
                <a:solidFill>
                  <a:srgbClr val="E8750C"/>
                </a:solidFill>
              </a:rPr>
              <a:t>Modèle </a:t>
            </a:r>
            <a:r>
              <a:rPr lang="fr-FR" sz="1400" dirty="0" err="1" smtClean="0">
                <a:solidFill>
                  <a:srgbClr val="E8750C"/>
                </a:solidFill>
              </a:rPr>
              <a:t>saved</a:t>
            </a:r>
            <a:endParaRPr lang="fr-FR" sz="1400" dirty="0" smtClean="0">
              <a:solidFill>
                <a:srgbClr val="E8750C"/>
              </a:solidFill>
            </a:endParaRPr>
          </a:p>
          <a:p>
            <a:pPr lvl="2"/>
            <a:r>
              <a:rPr lang="fr-FR" sz="1800" dirty="0" smtClean="0">
                <a:solidFill>
                  <a:srgbClr val="E8750C"/>
                </a:solidFill>
              </a:rPr>
              <a:t>Sortie</a:t>
            </a:r>
          </a:p>
          <a:p>
            <a:pPr lvl="3"/>
            <a:r>
              <a:rPr lang="fr-FR" sz="1400" dirty="0" smtClean="0">
                <a:solidFill>
                  <a:srgbClr val="E8750C"/>
                </a:solidFill>
              </a:rPr>
              <a:t>Retourne Avance/Retard</a:t>
            </a: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233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Beaucoup de données</a:t>
            </a:r>
          </a:p>
          <a:p>
            <a:r>
              <a:rPr lang="fr-FR" sz="2800" dirty="0" err="1" smtClean="0">
                <a:solidFill>
                  <a:srgbClr val="E8750C"/>
                </a:solidFill>
              </a:rPr>
              <a:t>Dataset</a:t>
            </a:r>
            <a:r>
              <a:rPr lang="fr-FR" sz="2800" dirty="0" smtClean="0">
                <a:solidFill>
                  <a:srgbClr val="E8750C"/>
                </a:solidFill>
              </a:rPr>
              <a:t> propre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Tendances visibles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Peu de modèles possible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Problème mémoire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Modèle Linéaire pas mauvais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Presque comme simple ANN</a:t>
            </a:r>
          </a:p>
          <a:p>
            <a:pPr marL="457200" lvl="1" indent="0">
              <a:buNone/>
            </a:pPr>
            <a:endParaRPr lang="fr-FR" sz="2400" dirty="0" smtClean="0">
              <a:solidFill>
                <a:srgbClr val="E8750C"/>
              </a:solidFill>
            </a:endParaRPr>
          </a:p>
          <a:p>
            <a:pPr marL="0" indent="0" algn="ctr">
              <a:buNone/>
            </a:pPr>
            <a:r>
              <a:rPr lang="fr-FR" dirty="0" smtClean="0">
                <a:solidFill>
                  <a:srgbClr val="E8750C"/>
                </a:solidFill>
              </a:rPr>
              <a:t>Peu d’avantages pour les petits retard</a:t>
            </a:r>
          </a:p>
          <a:p>
            <a:endParaRPr lang="fr-FR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78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Entrée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Données concernant les vols (USA)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 an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5,6 millions de vols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65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Aucunes données manquantes</a:t>
            </a:r>
          </a:p>
          <a:p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Objectifs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Faire un modèle prédictif des retards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Contrainte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« Accessible » à l’utilisateur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20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Suppression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redontantes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AirlineID</a:t>
            </a:r>
            <a:r>
              <a:rPr lang="fr-FR" dirty="0" smtClean="0">
                <a:solidFill>
                  <a:srgbClr val="E8750C"/>
                </a:solidFill>
              </a:rPr>
              <a:t>, Carrier, dates, </a:t>
            </a:r>
            <a:r>
              <a:rPr lang="fr-FR" dirty="0" err="1" smtClean="0">
                <a:solidFill>
                  <a:srgbClr val="E8750C"/>
                </a:solidFill>
              </a:rPr>
              <a:t>airports</a:t>
            </a:r>
            <a:r>
              <a:rPr lang="fr-FR" dirty="0" smtClean="0">
                <a:solidFill>
                  <a:srgbClr val="E8750C"/>
                </a:solidFill>
              </a:rPr>
              <a:t>, …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inconnus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Tail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Number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inutiles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Flight </a:t>
            </a:r>
            <a:r>
              <a:rPr lang="fr-FR" dirty="0" err="1" smtClean="0">
                <a:solidFill>
                  <a:srgbClr val="E8750C"/>
                </a:solidFill>
              </a:rPr>
              <a:t>number</a:t>
            </a:r>
            <a:r>
              <a:rPr lang="fr-FR" dirty="0" smtClean="0">
                <a:solidFill>
                  <a:srgbClr val="E8750C"/>
                </a:solidFill>
              </a:rPr>
              <a:t>, </a:t>
            </a:r>
            <a:r>
              <a:rPr lang="fr-FR" dirty="0" err="1" smtClean="0">
                <a:solidFill>
                  <a:srgbClr val="E8750C"/>
                </a:solidFill>
              </a:rPr>
              <a:t>wheelsON</a:t>
            </a:r>
            <a:r>
              <a:rPr lang="fr-FR" dirty="0" smtClean="0">
                <a:solidFill>
                  <a:srgbClr val="E8750C"/>
                </a:solidFill>
              </a:rPr>
              <a:t>/OFF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imprévisibles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Weather</a:t>
            </a:r>
            <a:r>
              <a:rPr lang="fr-FR" dirty="0" smtClean="0">
                <a:solidFill>
                  <a:srgbClr val="E8750C"/>
                </a:solidFill>
              </a:rPr>
              <a:t> Delay, Security Delay</a:t>
            </a:r>
          </a:p>
          <a:p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nécessaire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Date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et heure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Compagnie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Aeroport</a:t>
            </a:r>
            <a:r>
              <a:rPr lang="fr-FR" dirty="0" smtClean="0">
                <a:solidFill>
                  <a:srgbClr val="E8750C"/>
                </a:solidFill>
              </a:rPr>
              <a:t> de Départ et d’arrivé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8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Suppression de données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Mois d’avril – données erronées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Suppression des vols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Retard semi-prévisible &gt; 60 min</a:t>
            </a:r>
          </a:p>
          <a:p>
            <a:pPr lvl="3"/>
            <a:r>
              <a:rPr lang="fr-FR" dirty="0" err="1" smtClean="0">
                <a:solidFill>
                  <a:srgbClr val="E8750C"/>
                </a:solidFill>
              </a:rPr>
              <a:t>Weather</a:t>
            </a:r>
            <a:r>
              <a:rPr lang="fr-FR" dirty="0" smtClean="0">
                <a:solidFill>
                  <a:srgbClr val="E8750C"/>
                </a:solidFill>
              </a:rPr>
              <a:t>/NAS/Security </a:t>
            </a:r>
            <a:r>
              <a:rPr lang="fr-FR" dirty="0" err="1" smtClean="0">
                <a:solidFill>
                  <a:srgbClr val="E8750C"/>
                </a:solidFill>
              </a:rPr>
              <a:t>delay</a:t>
            </a:r>
            <a:r>
              <a:rPr lang="fr-FR" dirty="0" smtClean="0">
                <a:solidFill>
                  <a:srgbClr val="E8750C"/>
                </a:solidFill>
              </a:rPr>
              <a:t>, </a:t>
            </a:r>
            <a:r>
              <a:rPr lang="fr-FR" dirty="0" err="1" smtClean="0">
                <a:solidFill>
                  <a:srgbClr val="E8750C"/>
                </a:solidFill>
              </a:rPr>
              <a:t>Late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Aircraft</a:t>
            </a:r>
            <a:r>
              <a:rPr lang="fr-FR" dirty="0" smtClean="0">
                <a:solidFill>
                  <a:srgbClr val="E8750C"/>
                </a:solidFill>
              </a:rPr>
              <a:t> Delay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Retard imprévisible &gt; 0 min</a:t>
            </a:r>
          </a:p>
          <a:p>
            <a:pPr lvl="3"/>
            <a:r>
              <a:rPr lang="fr-FR" dirty="0" err="1" smtClean="0">
                <a:solidFill>
                  <a:srgbClr val="E8750C"/>
                </a:solidFill>
              </a:rPr>
              <a:t>Cancelled</a:t>
            </a:r>
            <a:r>
              <a:rPr lang="fr-FR" dirty="0" smtClean="0">
                <a:solidFill>
                  <a:srgbClr val="E8750C"/>
                </a:solidFill>
              </a:rPr>
              <a:t>, </a:t>
            </a:r>
            <a:r>
              <a:rPr lang="fr-FR" dirty="0" err="1" smtClean="0">
                <a:solidFill>
                  <a:srgbClr val="E8750C"/>
                </a:solidFill>
              </a:rPr>
              <a:t>Diverted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46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Procédé :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1: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Allègement par mois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2: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Regroupement des 12 mois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Fin du nettoyage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Génération des </a:t>
            </a:r>
            <a:r>
              <a:rPr lang="fr-FR" dirty="0" err="1" smtClean="0">
                <a:solidFill>
                  <a:srgbClr val="E8750C"/>
                </a:solidFill>
              </a:rPr>
              <a:t>datasets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Production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3 :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Sauvegarde Train/Test sets en matrices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suivants: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1 modèle par script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Ecrit les résultats dans un fichier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F:\Nicolas\Downloads\Untitled Diagram (1)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148" y="836712"/>
            <a:ext cx="3036640" cy="554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8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2800" dirty="0" smtClean="0">
                    <a:solidFill>
                      <a:srgbClr val="E8750C"/>
                    </a:solidFill>
                  </a:rPr>
                  <a:t>Retard par aéroport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Variable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Non linéaire</a:t>
                </a:r>
              </a:p>
              <a:p>
                <a:pPr lvl="1"/>
                <a:endParaRPr lang="fr-FR" sz="2400" dirty="0">
                  <a:solidFill>
                    <a:srgbClr val="E8750C"/>
                  </a:solidFill>
                </a:endParaRPr>
              </a:p>
              <a:p>
                <a:r>
                  <a:rPr lang="fr-FR" sz="2800" dirty="0" smtClean="0">
                    <a:solidFill>
                      <a:srgbClr val="E8750C"/>
                    </a:solidFill>
                  </a:rPr>
                  <a:t>Regroupement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4 groupes par quartile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</a:rPr>
                      <m:t>𝑟𝑒𝑡𝑎𝑟𝑑</m:t>
                    </m:r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</a:rPr>
                      <m:t>=</m:t>
                    </m:r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  <a:ea typeface="Cambria Math"/>
                      </a:rPr>
                      <m:t> ∗ </m:t>
                    </m:r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</a:rPr>
                      <m:t>𝑔𝑟𝑜𝑢𝑝𝑒</m:t>
                    </m:r>
                  </m:oMath>
                </a14:m>
                <a:r>
                  <a:rPr lang="fr-FR" sz="2400" dirty="0">
                    <a:solidFill>
                      <a:srgbClr val="E8750C"/>
                    </a:solidFill>
                  </a:rPr>
                  <a:t> + b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F:\Nicolas\Documents\OpenClassRoom\Projet 4 - retard avion\airport_delay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7" t="9152" r="8333" b="7609"/>
          <a:stretch/>
        </p:blipFill>
        <p:spPr bwMode="auto">
          <a:xfrm>
            <a:off x="5724128" y="1052736"/>
            <a:ext cx="2947505" cy="286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ocuments\OpenClassRoom\Projet 4 - retard avion\carrier_group.pn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8881" r="8240" b="7786"/>
          <a:stretch/>
        </p:blipFill>
        <p:spPr bwMode="auto">
          <a:xfrm>
            <a:off x="5711890" y="3778284"/>
            <a:ext cx="2907881" cy="281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1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FR" sz="2800" dirty="0" smtClean="0">
                    <a:solidFill>
                      <a:srgbClr val="E8750C"/>
                    </a:solidFill>
                  </a:rPr>
                  <a:t>Retard par Transporteur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Très variable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Non linéaire</a:t>
                </a:r>
              </a:p>
              <a:p>
                <a:pPr lvl="1"/>
                <a:endParaRPr lang="fr-FR" sz="2400" dirty="0">
                  <a:solidFill>
                    <a:srgbClr val="E8750C"/>
                  </a:solidFill>
                </a:endParaRPr>
              </a:p>
              <a:p>
                <a:r>
                  <a:rPr lang="fr-FR" sz="2800" dirty="0" smtClean="0">
                    <a:solidFill>
                      <a:srgbClr val="E8750C"/>
                    </a:solidFill>
                  </a:rPr>
                  <a:t>Retard récupéré par Transporteur</a:t>
                </a:r>
              </a:p>
              <a:p>
                <a:pPr lvl="1"/>
                <a:r>
                  <a:rPr lang="fr-FR" sz="2400" dirty="0">
                    <a:solidFill>
                      <a:srgbClr val="E8750C"/>
                    </a:solidFill>
                  </a:rPr>
                  <a:t>Très variable</a:t>
                </a:r>
              </a:p>
              <a:p>
                <a:pPr lvl="1"/>
                <a:r>
                  <a:rPr lang="fr-FR" sz="2400" dirty="0">
                    <a:solidFill>
                      <a:srgbClr val="E8750C"/>
                    </a:solidFill>
                  </a:rPr>
                  <a:t>Non linéaire</a:t>
                </a:r>
              </a:p>
              <a:p>
                <a:pPr lvl="1"/>
                <a:endParaRPr lang="fr-FR" sz="2400" dirty="0">
                  <a:solidFill>
                    <a:srgbClr val="E8750C"/>
                  </a:solidFill>
                </a:endParaRPr>
              </a:p>
              <a:p>
                <a:r>
                  <a:rPr lang="fr-FR" sz="2800" dirty="0" smtClean="0">
                    <a:solidFill>
                      <a:srgbClr val="E8750C"/>
                    </a:solidFill>
                  </a:rPr>
                  <a:t>Simplification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OHE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E8750C"/>
                        </a:solidFill>
                        <a:latin typeface="Cambria Math"/>
                      </a:rPr>
                      <m:t>𝑟𝑒𝑡𝑎𝑟𝑑</m:t>
                    </m:r>
                    <m:r>
                      <a:rPr lang="fr-FR" sz="2400" b="0" i="1" smtClean="0">
                        <a:solidFill>
                          <a:srgbClr val="E8750C"/>
                        </a:solidFill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fr-FR" sz="2400" b="0" i="1" smtClean="0">
                            <a:solidFill>
                              <a:srgbClr val="E8750C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sz="2400" b="0" i="1" smtClean="0">
                            <a:solidFill>
                              <a:srgbClr val="E8750C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fr-FR" sz="2400" b="0" i="1" smtClean="0">
                            <a:solidFill>
                              <a:srgbClr val="E8750C"/>
                            </a:solidFill>
                            <a:latin typeface="Cambria Math"/>
                          </a:rPr>
                          <m:t>𝑟𝑎𝑛𝑠𝑝𝑜𝑟𝑡𝑒𝑢𝑟𝑠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sz="2400" b="0" i="1" smtClean="0">
                                <a:solidFill>
                                  <a:srgbClr val="E8750C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solidFill>
                                  <a:srgbClr val="E8750C"/>
                                </a:solidFill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fr-FR" sz="2400" i="1">
                                <a:solidFill>
                                  <a:srgbClr val="E8750C"/>
                                </a:solidFill>
                                <a:latin typeface="Cambria Math"/>
                                <a:ea typeface="Cambria Math"/>
                              </a:rPr>
                              <m:t>𝑡𝑟𝑎𝑛𝑠𝑝𝑜𝑟𝑡𝑒𝑢𝑟</m:t>
                            </m:r>
                          </m:sub>
                        </m:sSub>
                      </m:e>
                    </m:nary>
                    <m:r>
                      <a:rPr lang="fr-FR" sz="2400" b="0" i="1" smtClean="0">
                        <a:solidFill>
                          <a:srgbClr val="E8750C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fr-FR" sz="2400" dirty="0" smtClean="0">
                  <a:solidFill>
                    <a:srgbClr val="E8750C"/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2022" b="-134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F:\Nicolas\Documents\OpenClassRoom\Projet 4 - retard avion\carrier_delay_saved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4" t="9356" r="8900" b="8282"/>
          <a:stretch/>
        </p:blipFill>
        <p:spPr bwMode="auto">
          <a:xfrm>
            <a:off x="5933066" y="3593369"/>
            <a:ext cx="3126713" cy="305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Nicolas\Documents\OpenClassRoom\Projet 4 - retard avion\carrier_delay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8" t="9530" r="7415" b="8241"/>
          <a:stretch/>
        </p:blipFill>
        <p:spPr bwMode="auto">
          <a:xfrm>
            <a:off x="5979694" y="721519"/>
            <a:ext cx="3128809" cy="28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25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Par heure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Assez Linéaire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endParaRPr lang="fr-FR" sz="24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5122" name="Picture 2" descr="F:\Nicolas\Documents\OpenClassRoom\Projet 4 - retard avion\avg_lat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0" t="9322" r="8137" b="7345"/>
          <a:stretch/>
        </p:blipFill>
        <p:spPr bwMode="auto">
          <a:xfrm>
            <a:off x="3779912" y="2204864"/>
            <a:ext cx="5201134" cy="390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0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95023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738</Words>
  <Application>Microsoft Office PowerPoint</Application>
  <PresentationFormat>Affichage à l'écran (4:3)</PresentationFormat>
  <Paragraphs>285</Paragraphs>
  <Slides>23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Office</vt:lpstr>
      <vt:lpstr>Parcours Data Scientist</vt:lpstr>
      <vt:lpstr>Sommaire</vt:lpstr>
      <vt:lpstr>Présentation</vt:lpstr>
      <vt:lpstr>Nettoyage</vt:lpstr>
      <vt:lpstr>Nettoyage</vt:lpstr>
      <vt:lpstr>Nettoyage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Data Scientist</dc:title>
  <dc:creator>admin</dc:creator>
  <cp:lastModifiedBy>admin</cp:lastModifiedBy>
  <cp:revision>39</cp:revision>
  <dcterms:created xsi:type="dcterms:W3CDTF">2017-11-17T16:33:28Z</dcterms:created>
  <dcterms:modified xsi:type="dcterms:W3CDTF">2017-11-27T18:20:33Z</dcterms:modified>
</cp:coreProperties>
</file>